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7"/>
  </p:notesMasterIdLst>
  <p:handoutMasterIdLst>
    <p:handoutMasterId r:id="rId68"/>
  </p:handoutMasterIdLst>
  <p:sldIdLst>
    <p:sldId id="418" r:id="rId3"/>
    <p:sldId id="419" r:id="rId4"/>
    <p:sldId id="420" r:id="rId5"/>
    <p:sldId id="421" r:id="rId6"/>
    <p:sldId id="422" r:id="rId7"/>
    <p:sldId id="423" r:id="rId8"/>
    <p:sldId id="424" r:id="rId9"/>
    <p:sldId id="425" r:id="rId10"/>
    <p:sldId id="426" r:id="rId11"/>
    <p:sldId id="427" r:id="rId12"/>
    <p:sldId id="428" r:id="rId13"/>
    <p:sldId id="429" r:id="rId14"/>
    <p:sldId id="430" r:id="rId15"/>
    <p:sldId id="431" r:id="rId16"/>
    <p:sldId id="432" r:id="rId17"/>
    <p:sldId id="321" r:id="rId18"/>
    <p:sldId id="325" r:id="rId19"/>
    <p:sldId id="322" r:id="rId20"/>
    <p:sldId id="326" r:id="rId21"/>
    <p:sldId id="327" r:id="rId22"/>
    <p:sldId id="328" r:id="rId23"/>
    <p:sldId id="329" r:id="rId24"/>
    <p:sldId id="330" r:id="rId25"/>
    <p:sldId id="331" r:id="rId26"/>
    <p:sldId id="332" r:id="rId27"/>
    <p:sldId id="333" r:id="rId28"/>
    <p:sldId id="334" r:id="rId29"/>
    <p:sldId id="335" r:id="rId30"/>
    <p:sldId id="336" r:id="rId31"/>
    <p:sldId id="337" r:id="rId32"/>
    <p:sldId id="338" r:id="rId33"/>
    <p:sldId id="339" r:id="rId34"/>
    <p:sldId id="340" r:id="rId35"/>
    <p:sldId id="341" r:id="rId36"/>
    <p:sldId id="342" r:id="rId37"/>
    <p:sldId id="343" r:id="rId38"/>
    <p:sldId id="344" r:id="rId39"/>
    <p:sldId id="345" r:id="rId40"/>
    <p:sldId id="346" r:id="rId41"/>
    <p:sldId id="347" r:id="rId42"/>
    <p:sldId id="348" r:id="rId43"/>
    <p:sldId id="412" r:id="rId44"/>
    <p:sldId id="349" r:id="rId45"/>
    <p:sldId id="351" r:id="rId46"/>
    <p:sldId id="352" r:id="rId47"/>
    <p:sldId id="353" r:id="rId48"/>
    <p:sldId id="354" r:id="rId49"/>
    <p:sldId id="359" r:id="rId50"/>
    <p:sldId id="355" r:id="rId51"/>
    <p:sldId id="356" r:id="rId52"/>
    <p:sldId id="357" r:id="rId53"/>
    <p:sldId id="411" r:id="rId54"/>
    <p:sldId id="361" r:id="rId55"/>
    <p:sldId id="410" r:id="rId56"/>
    <p:sldId id="413" r:id="rId57"/>
    <p:sldId id="414" r:id="rId58"/>
    <p:sldId id="415" r:id="rId59"/>
    <p:sldId id="362" r:id="rId60"/>
    <p:sldId id="363" r:id="rId61"/>
    <p:sldId id="364" r:id="rId62"/>
    <p:sldId id="365" r:id="rId63"/>
    <p:sldId id="366" r:id="rId64"/>
    <p:sldId id="416" r:id="rId65"/>
    <p:sldId id="300" r:id="rId66"/>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90">
          <p15:clr>
            <a:srgbClr val="A4A3A4"/>
          </p15:clr>
        </p15:guide>
        <p15:guide id="2" pos="279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F4722"/>
    <a:srgbClr val="79FF79"/>
    <a:srgbClr val="99FF99"/>
    <a:srgbClr val="008000"/>
    <a:srgbClr val="000066"/>
    <a:srgbClr val="003300"/>
    <a:srgbClr val="000099"/>
    <a:srgbClr val="1F497D"/>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73292" autoAdjust="0"/>
  </p:normalViewPr>
  <p:slideViewPr>
    <p:cSldViewPr snapToGrid="0" showGuides="1">
      <p:cViewPr varScale="1">
        <p:scale>
          <a:sx n="70" d="100"/>
          <a:sy n="70" d="100"/>
        </p:scale>
        <p:origin x="1204" y="56"/>
      </p:cViewPr>
      <p:guideLst>
        <p:guide orient="horz" pos="2290"/>
        <p:guide pos="2791"/>
      </p:guideLst>
    </p:cSldViewPr>
  </p:slideViewPr>
  <p:outlineViewPr>
    <p:cViewPr>
      <p:scale>
        <a:sx n="33" d="100"/>
        <a:sy n="33" d="100"/>
      </p:scale>
      <p:origin x="0" y="0"/>
    </p:cViewPr>
  </p:outlineViewPr>
  <p:notesTextViewPr>
    <p:cViewPr>
      <p:scale>
        <a:sx n="3" d="2"/>
        <a:sy n="3" d="2"/>
      </p:scale>
      <p:origin x="0" y="0"/>
    </p:cViewPr>
  </p:notesTextViewPr>
  <p:notesViewPr>
    <p:cSldViewPr snapToGrid="0" showGuides="1">
      <p:cViewPr varScale="1">
        <p:scale>
          <a:sx n="65" d="100"/>
          <a:sy n="65" d="100"/>
        </p:scale>
        <p:origin x="-3324"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2" Type="http://schemas.openxmlformats.org/officeDocument/2006/relationships/oleObject" Target="file:///C:\Users\yt.hsu\Desktop\Data(0527).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file:///C:\Users\yt.hsu\Desktop\Data(0527).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10"/>
    </mc:Choice>
    <mc:Fallback>
      <c:style val="10"/>
    </mc:Fallback>
  </mc:AlternateContent>
  <c:chart>
    <c:title>
      <c:layout>
        <c:manualLayout>
          <c:xMode val="edge"/>
          <c:yMode val="edge"/>
          <c:x val="0.1121486868236781"/>
          <c:y val="0.14166666666666666"/>
        </c:manualLayout>
      </c:layout>
      <c:overlay val="0"/>
      <c:spPr>
        <a:noFill/>
        <a:ln w="9525">
          <a:noFill/>
        </a:ln>
      </c:spPr>
      <c:txPr>
        <a:bodyPr/>
        <a:lstStyle/>
        <a:p>
          <a:pPr>
            <a:defRPr sz="2000">
              <a:solidFill>
                <a:schemeClr val="tx2"/>
              </a:solidFill>
              <a:latin typeface="+mn-ea"/>
              <a:ea typeface="+mn-ea"/>
            </a:defRPr>
          </a:pPr>
          <a:endParaRPr lang="zh-TW"/>
        </a:p>
      </c:txPr>
    </c:title>
    <c:autoTitleDeleted val="0"/>
    <c:plotArea>
      <c:layout/>
      <c:ofPieChart>
        <c:ofPieType val="bar"/>
        <c:varyColors val="1"/>
        <c:ser>
          <c:idx val="0"/>
          <c:order val="0"/>
          <c:tx>
            <c:strRef>
              <c:f>Sheet1!$B$1</c:f>
              <c:strCache>
                <c:ptCount val="1"/>
                <c:pt idx="0">
                  <c:v>全體金融機構總放款: 約23.9兆</c:v>
                </c:pt>
              </c:strCache>
            </c:strRef>
          </c:tx>
          <c:dPt>
            <c:idx val="0"/>
            <c:bubble3D val="0"/>
            <c:spPr>
              <a:solidFill>
                <a:schemeClr val="accent5">
                  <a:lumMod val="75000"/>
                </a:schemeClr>
              </a:solidFill>
            </c:spPr>
          </c:dPt>
          <c:dPt>
            <c:idx val="1"/>
            <c:bubble3D val="0"/>
            <c:spPr>
              <a:solidFill>
                <a:schemeClr val="accent6">
                  <a:lumMod val="60000"/>
                  <a:lumOff val="40000"/>
                </a:schemeClr>
              </a:solidFill>
            </c:spPr>
          </c:dPt>
          <c:dPt>
            <c:idx val="6"/>
            <c:bubble3D val="0"/>
            <c:explosion val="13"/>
          </c:dPt>
          <c:dLbls>
            <c:dLbl>
              <c:idx val="0"/>
              <c:layout>
                <c:manualLayout>
                  <c:x val="7.0292442600209212E-2"/>
                  <c:y val="-0.18870363079615199"/>
                </c:manualLayout>
              </c:layout>
              <c:spPr/>
              <c:txPr>
                <a:bodyPr/>
                <a:lstStyle/>
                <a:p>
                  <a:pPr>
                    <a:defRPr sz="1400"/>
                  </a:pPr>
                  <a:endParaRPr lang="zh-TW"/>
                </a:p>
              </c:txPr>
              <c:dLblPos val="bestFit"/>
              <c:showLegendKey val="0"/>
              <c:showVal val="0"/>
              <c:showCatName val="1"/>
              <c:showSerName val="0"/>
              <c:showPercent val="1"/>
              <c:showBubbleSize val="0"/>
              <c:extLst>
                <c:ext xmlns:c15="http://schemas.microsoft.com/office/drawing/2012/chart" uri="{CE6537A1-D6FC-4f65-9D91-7224C49458BB}"/>
              </c:extLst>
            </c:dLbl>
            <c:dLbl>
              <c:idx val="1"/>
              <c:layout>
                <c:manualLayout>
                  <c:x val="0.16225231626932254"/>
                  <c:y val="0.1690798337707787"/>
                </c:manualLayout>
              </c:layout>
              <c:spPr/>
              <c:txPr>
                <a:bodyPr/>
                <a:lstStyle/>
                <a:p>
                  <a:pPr>
                    <a:defRPr sz="1400"/>
                  </a:pPr>
                  <a:endParaRPr lang="zh-TW"/>
                </a:p>
              </c:txPr>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3.5231183085794988E-2"/>
                  <c:y val="-5.0435258092738433E-3"/>
                </c:manualLayout>
              </c:layout>
              <c:spPr/>
              <c:txPr>
                <a:bodyPr/>
                <a:lstStyle/>
                <a:p>
                  <a:pPr>
                    <a:defRPr sz="1050" b="1"/>
                  </a:pPr>
                  <a:endParaRPr lang="zh-TW"/>
                </a:p>
              </c:txPr>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0.13539514519001095"/>
                  <c:y val="-2.5000000000000001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4"/>
              <c:layout>
                <c:manualLayout>
                  <c:x val="-0.11052668909686818"/>
                  <c:y val="0"/>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5"/>
              <c:layout>
                <c:manualLayout>
                  <c:x val="-9.1184339008185913E-2"/>
                  <c:y val="5.8333333333334063E-2"/>
                </c:manualLayout>
              </c:layout>
              <c:tx>
                <c:rich>
                  <a:bodyPr/>
                  <a:lstStyle/>
                  <a:p>
                    <a:r>
                      <a:rPr lang="en-US" altLang="en-US" sz="1200" dirty="0" smtClean="0"/>
                      <a:t>Not </a:t>
                    </a:r>
                    <a:r>
                      <a:rPr lang="en-US" altLang="en-US" sz="1200" dirty="0"/>
                      <a:t>Rating
</a:t>
                    </a:r>
                    <a:r>
                      <a:rPr lang="en-US" altLang="en-US" sz="1200" dirty="0" smtClean="0"/>
                      <a:t>0</a:t>
                    </a:r>
                    <a:r>
                      <a:rPr lang="en-US" altLang="zh-TW" sz="1200" dirty="0" smtClean="0"/>
                      <a:t>.2</a:t>
                    </a:r>
                    <a:r>
                      <a:rPr lang="en-US" altLang="en-US" sz="1200" dirty="0" smtClean="0"/>
                      <a:t>%</a:t>
                    </a:r>
                    <a:endParaRPr lang="en-US" altLang="en-US" sz="1200" dirty="0"/>
                  </a:p>
                </c:rich>
              </c:tx>
              <c:dLblPos val="bestFit"/>
              <c:showLegendKey val="0"/>
              <c:showVal val="0"/>
              <c:showCatName val="1"/>
              <c:showSerName val="0"/>
              <c:showPercent val="1"/>
              <c:showBubbleSize val="0"/>
              <c:extLst>
                <c:ext xmlns:c15="http://schemas.microsoft.com/office/drawing/2012/chart" uri="{CE6537A1-D6FC-4f65-9D91-7224C49458BB}"/>
              </c:extLst>
            </c:dLbl>
            <c:dLbl>
              <c:idx val="6"/>
              <c:layout>
                <c:manualLayout>
                  <c:x val="-0.17270587948611291"/>
                  <c:y val="3.7510936132983616E-4"/>
                </c:manualLayout>
              </c:layout>
              <c:tx>
                <c:rich>
                  <a:bodyPr/>
                  <a:lstStyle/>
                  <a:p>
                    <a:r>
                      <a:rPr lang="en-US" altLang="zh-TW" smtClean="0"/>
                      <a:t>Public</a:t>
                    </a:r>
                    <a:r>
                      <a:rPr lang="en-US" altLang="zh-TW" dirty="0"/>
                      <a:t>
21%</a:t>
                    </a:r>
                  </a:p>
                </c:rich>
              </c:tx>
              <c:dLblPos val="bestFit"/>
              <c:showLegendKey val="0"/>
              <c:showVal val="0"/>
              <c:showCatName val="1"/>
              <c:showSerName val="0"/>
              <c:showPercent val="1"/>
              <c:showBubbleSize val="0"/>
              <c:extLst>
                <c:ext xmlns:c15="http://schemas.microsoft.com/office/drawing/2012/chart" uri="{CE6537A1-D6FC-4f65-9D91-7224C49458BB}"/>
              </c:extLst>
            </c:dLbl>
            <c:dLbl>
              <c:idx val="7"/>
              <c:tx>
                <c:rich>
                  <a:bodyPr/>
                  <a:lstStyle/>
                  <a:p>
                    <a:endParaRPr lang="zh-TW" altLang="en-US" sz="1200" dirty="0"/>
                  </a:p>
                </c:rich>
              </c:tx>
              <c:dLblPos val="bestFi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1200"/>
                </a:pPr>
                <a:endParaRPr lang="zh-TW"/>
              </a:p>
            </c:txPr>
            <c:dLblPos val="bestFit"/>
            <c:showLegendKey val="0"/>
            <c:showVal val="0"/>
            <c:showCatName val="1"/>
            <c:showSerName val="0"/>
            <c:showPercent val="1"/>
            <c:showBubbleSize val="0"/>
            <c:showLeaderLines val="1"/>
            <c:extLst>
              <c:ext xmlns:c15="http://schemas.microsoft.com/office/drawing/2012/chart" uri="{CE6537A1-D6FC-4f65-9D91-7224C49458BB}"/>
            </c:extLst>
          </c:dLbls>
          <c:cat>
            <c:strRef>
              <c:f>Sheet1!$A$2:$A$7</c:f>
              <c:strCache>
                <c:ptCount val="6"/>
                <c:pt idx="0">
                  <c:v>Non Public</c:v>
                </c:pt>
                <c:pt idx="1">
                  <c:v>Retail</c:v>
                </c:pt>
                <c:pt idx="2">
                  <c:v>Government</c:v>
                </c:pt>
                <c:pt idx="3">
                  <c:v>Listed</c:v>
                </c:pt>
                <c:pt idx="4">
                  <c:v>Unlisted</c:v>
                </c:pt>
                <c:pt idx="5">
                  <c:v>Not Rating</c:v>
                </c:pt>
              </c:strCache>
            </c:strRef>
          </c:cat>
          <c:val>
            <c:numRef>
              <c:f>Sheet1!$B$2:$B$7</c:f>
              <c:numCache>
                <c:formatCode>General</c:formatCode>
                <c:ptCount val="6"/>
                <c:pt idx="0">
                  <c:v>33.800000000000004</c:v>
                </c:pt>
                <c:pt idx="1">
                  <c:v>38.300000000000004</c:v>
                </c:pt>
                <c:pt idx="2">
                  <c:v>6.7</c:v>
                </c:pt>
                <c:pt idx="3">
                  <c:v>15.9</c:v>
                </c:pt>
                <c:pt idx="4">
                  <c:v>5.0999999999999996</c:v>
                </c:pt>
                <c:pt idx="5" formatCode="0.00_ ">
                  <c:v>0.2</c:v>
                </c:pt>
              </c:numCache>
            </c:numRef>
          </c:val>
        </c:ser>
        <c:dLbls>
          <c:showLegendKey val="0"/>
          <c:showVal val="0"/>
          <c:showCatName val="1"/>
          <c:showSerName val="0"/>
          <c:showPercent val="1"/>
          <c:showBubbleSize val="0"/>
          <c:showLeaderLines val="1"/>
        </c:dLbls>
        <c:gapWidth val="40"/>
        <c:splitType val="pos"/>
        <c:splitPos val="3"/>
        <c:secondPieSize val="75"/>
        <c:serLines/>
      </c:ofPieChart>
    </c:plotArea>
    <c:plotVisOnly val="1"/>
    <c:dispBlanksAs val="gap"/>
    <c:showDLblsOverMax val="0"/>
  </c:chart>
  <c:txPr>
    <a:bodyPr/>
    <a:lstStyle/>
    <a:p>
      <a:pPr>
        <a:defRPr sz="1800"/>
      </a:pPr>
      <a:endParaRPr lang="zh-TW"/>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ltLang="zh-TW"/>
              <a:t>1996~2013</a:t>
            </a:r>
            <a:r>
              <a:rPr lang="en-US" altLang="zh-TW" baseline="0"/>
              <a:t> </a:t>
            </a:r>
            <a:r>
              <a:rPr lang="zh-TW" altLang="en-US" baseline="0"/>
              <a:t>集團</a:t>
            </a:r>
            <a:r>
              <a:rPr lang="en-US" altLang="zh-TW" baseline="0"/>
              <a:t> VS.</a:t>
            </a:r>
            <a:r>
              <a:rPr lang="zh-TW" altLang="en-US" baseline="0"/>
              <a:t>非集團企業 市值占比趨勢</a:t>
            </a:r>
            <a:endParaRPr lang="zh-TW" altLang="en-US"/>
          </a:p>
        </c:rich>
      </c:tx>
      <c:overlay val="0"/>
    </c:title>
    <c:autoTitleDeleted val="0"/>
    <c:view3D>
      <c:rotX val="15"/>
      <c:rotY val="20"/>
      <c:rAngAx val="1"/>
    </c:view3D>
    <c:floor>
      <c:thickness val="0"/>
    </c:floor>
    <c:sideWall>
      <c:thickness val="0"/>
    </c:sideWall>
    <c:backWall>
      <c:thickness val="0"/>
    </c:backWall>
    <c:plotArea>
      <c:layout/>
      <c:bar3DChart>
        <c:barDir val="col"/>
        <c:grouping val="percentStacked"/>
        <c:varyColors val="0"/>
        <c:ser>
          <c:idx val="1"/>
          <c:order val="0"/>
          <c:tx>
            <c:strRef>
              <c:f>Sheet15!$K$28</c:f>
              <c:strCache>
                <c:ptCount val="1"/>
                <c:pt idx="0">
                  <c:v>非集團市值占比</c:v>
                </c:pt>
              </c:strCache>
            </c:strRef>
          </c:tx>
          <c:invertIfNegative val="0"/>
          <c:cat>
            <c:numRef>
              <c:f>Sheet15!$J$29:$J$46</c:f>
              <c:numCache>
                <c:formatCode>@</c:formatCode>
                <c:ptCount val="18"/>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numCache>
            </c:numRef>
          </c:cat>
          <c:val>
            <c:numRef>
              <c:f>Sheet15!$K$29:$K$46</c:f>
              <c:numCache>
                <c:formatCode>0.00%</c:formatCode>
                <c:ptCount val="18"/>
                <c:pt idx="0">
                  <c:v>0.20697167755991286</c:v>
                </c:pt>
                <c:pt idx="1">
                  <c:v>0.21553398058252551</c:v>
                </c:pt>
                <c:pt idx="2">
                  <c:v>0.23666666666666666</c:v>
                </c:pt>
                <c:pt idx="3">
                  <c:v>0.26880222841225632</c:v>
                </c:pt>
                <c:pt idx="4">
                  <c:v>0.2951219512195134</c:v>
                </c:pt>
                <c:pt idx="5">
                  <c:v>0.31863285556780735</c:v>
                </c:pt>
                <c:pt idx="6">
                  <c:v>0.36501901140684534</c:v>
                </c:pt>
                <c:pt idx="7">
                  <c:v>0.39565943238731238</c:v>
                </c:pt>
                <c:pt idx="8">
                  <c:v>0.4223372781065089</c:v>
                </c:pt>
                <c:pt idx="9">
                  <c:v>0.41891891891892041</c:v>
                </c:pt>
                <c:pt idx="10">
                  <c:v>0.42235558889722558</c:v>
                </c:pt>
                <c:pt idx="11">
                  <c:v>0.43468795355587958</c:v>
                </c:pt>
                <c:pt idx="12">
                  <c:v>0.44258720930232581</c:v>
                </c:pt>
                <c:pt idx="13">
                  <c:v>0.4483985765124569</c:v>
                </c:pt>
                <c:pt idx="14">
                  <c:v>0.45945945945945948</c:v>
                </c:pt>
                <c:pt idx="15">
                  <c:v>0.46268656716418105</c:v>
                </c:pt>
                <c:pt idx="16">
                  <c:v>0.47447073474470863</c:v>
                </c:pt>
                <c:pt idx="17">
                  <c:v>0.48481166464155645</c:v>
                </c:pt>
              </c:numCache>
            </c:numRef>
          </c:val>
          <c:extLst xmlns:c16r2="http://schemas.microsoft.com/office/drawing/2015/06/chart">
            <c:ext xmlns:c16="http://schemas.microsoft.com/office/drawing/2014/chart" uri="{C3380CC4-5D6E-409C-BE32-E72D297353CC}">
              <c16:uniqueId val="{00000000-09E2-439C-815A-ACF6D90103EB}"/>
            </c:ext>
          </c:extLst>
        </c:ser>
        <c:ser>
          <c:idx val="2"/>
          <c:order val="1"/>
          <c:tx>
            <c:strRef>
              <c:f>Sheet15!$L$28</c:f>
              <c:strCache>
                <c:ptCount val="1"/>
                <c:pt idx="0">
                  <c:v>集團市值占比</c:v>
                </c:pt>
              </c:strCache>
            </c:strRef>
          </c:tx>
          <c:invertIfNegative val="0"/>
          <c:cat>
            <c:numRef>
              <c:f>Sheet15!$J$29:$J$46</c:f>
              <c:numCache>
                <c:formatCode>@</c:formatCode>
                <c:ptCount val="18"/>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numCache>
            </c:numRef>
          </c:cat>
          <c:val>
            <c:numRef>
              <c:f>Sheet15!$L$29:$L$46</c:f>
              <c:numCache>
                <c:formatCode>0.00%</c:formatCode>
                <c:ptCount val="18"/>
                <c:pt idx="0">
                  <c:v>0.79302832244008992</c:v>
                </c:pt>
                <c:pt idx="1">
                  <c:v>0.78446601941747551</c:v>
                </c:pt>
                <c:pt idx="2">
                  <c:v>0.76333333333333364</c:v>
                </c:pt>
                <c:pt idx="3">
                  <c:v>0.73119777158774368</c:v>
                </c:pt>
                <c:pt idx="4">
                  <c:v>0.70487804878048865</c:v>
                </c:pt>
                <c:pt idx="5">
                  <c:v>0.68136714443219359</c:v>
                </c:pt>
                <c:pt idx="6">
                  <c:v>0.63498098859315799</c:v>
                </c:pt>
                <c:pt idx="7">
                  <c:v>0.60434056761268784</c:v>
                </c:pt>
                <c:pt idx="8">
                  <c:v>0.5776627218934911</c:v>
                </c:pt>
                <c:pt idx="9">
                  <c:v>0.58108108108108059</c:v>
                </c:pt>
                <c:pt idx="10">
                  <c:v>0.57764441110277931</c:v>
                </c:pt>
                <c:pt idx="11">
                  <c:v>0.56531204644412192</c:v>
                </c:pt>
                <c:pt idx="12">
                  <c:v>0.55741279069767447</c:v>
                </c:pt>
                <c:pt idx="13">
                  <c:v>0.55160142348754715</c:v>
                </c:pt>
                <c:pt idx="14">
                  <c:v>0.54054054054054068</c:v>
                </c:pt>
                <c:pt idx="15">
                  <c:v>0.53731343283582089</c:v>
                </c:pt>
                <c:pt idx="16">
                  <c:v>0.52552926525529253</c:v>
                </c:pt>
                <c:pt idx="17">
                  <c:v>0.51518833535844466</c:v>
                </c:pt>
              </c:numCache>
            </c:numRef>
          </c:val>
          <c:extLst xmlns:c16r2="http://schemas.microsoft.com/office/drawing/2015/06/chart">
            <c:ext xmlns:c16="http://schemas.microsoft.com/office/drawing/2014/chart" uri="{C3380CC4-5D6E-409C-BE32-E72D297353CC}">
              <c16:uniqueId val="{00000001-09E2-439C-815A-ACF6D90103EB}"/>
            </c:ext>
          </c:extLst>
        </c:ser>
        <c:dLbls>
          <c:showLegendKey val="0"/>
          <c:showVal val="0"/>
          <c:showCatName val="0"/>
          <c:showSerName val="0"/>
          <c:showPercent val="0"/>
          <c:showBubbleSize val="0"/>
        </c:dLbls>
        <c:gapWidth val="150"/>
        <c:shape val="box"/>
        <c:axId val="365283120"/>
        <c:axId val="365278808"/>
        <c:axId val="0"/>
      </c:bar3DChart>
      <c:catAx>
        <c:axId val="365283120"/>
        <c:scaling>
          <c:orientation val="minMax"/>
        </c:scaling>
        <c:delete val="0"/>
        <c:axPos val="b"/>
        <c:numFmt formatCode="@" sourceLinked="1"/>
        <c:majorTickMark val="out"/>
        <c:minorTickMark val="none"/>
        <c:tickLblPos val="nextTo"/>
        <c:crossAx val="365278808"/>
        <c:crosses val="autoZero"/>
        <c:auto val="1"/>
        <c:lblAlgn val="ctr"/>
        <c:lblOffset val="100"/>
        <c:noMultiLvlLbl val="0"/>
      </c:catAx>
      <c:valAx>
        <c:axId val="365278808"/>
        <c:scaling>
          <c:orientation val="minMax"/>
        </c:scaling>
        <c:delete val="0"/>
        <c:axPos val="l"/>
        <c:majorGridlines/>
        <c:numFmt formatCode="0%" sourceLinked="1"/>
        <c:majorTickMark val="out"/>
        <c:minorTickMark val="none"/>
        <c:tickLblPos val="nextTo"/>
        <c:crossAx val="365283120"/>
        <c:crosses val="autoZero"/>
        <c:crossBetween val="between"/>
      </c:valAx>
    </c:plotArea>
    <c:legend>
      <c:legendPos val="r"/>
      <c:layout>
        <c:manualLayout>
          <c:xMode val="edge"/>
          <c:yMode val="edge"/>
          <c:x val="0.78621631572071271"/>
          <c:y val="2.4646762904636906E-2"/>
          <c:w val="0.20008170924335761"/>
          <c:h val="0.36394631399381755"/>
        </c:manualLayout>
      </c:layout>
      <c:overlay val="0"/>
      <c:txPr>
        <a:bodyPr/>
        <a:lstStyle/>
        <a:p>
          <a:pPr>
            <a:defRPr sz="1600"/>
          </a:pPr>
          <a:endParaRPr lang="zh-TW"/>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ltLang="zh-TW"/>
              <a:t>1996~2013</a:t>
            </a:r>
            <a:r>
              <a:rPr lang="zh-TW" altLang="en-US"/>
              <a:t> 家族與非家族企業占市值比重趨勢</a:t>
            </a:r>
          </a:p>
        </c:rich>
      </c:tx>
      <c:overlay val="0"/>
    </c:title>
    <c:autoTitleDeleted val="0"/>
    <c:view3D>
      <c:rotX val="15"/>
      <c:rotY val="20"/>
      <c:rAngAx val="1"/>
    </c:view3D>
    <c:floor>
      <c:thickness val="0"/>
    </c:floor>
    <c:sideWall>
      <c:thickness val="0"/>
    </c:sideWall>
    <c:backWall>
      <c:thickness val="0"/>
    </c:backWall>
    <c:plotArea>
      <c:layout/>
      <c:bar3DChart>
        <c:barDir val="col"/>
        <c:grouping val="stacked"/>
        <c:varyColors val="0"/>
        <c:ser>
          <c:idx val="1"/>
          <c:order val="0"/>
          <c:tx>
            <c:strRef>
              <c:f>Sheet1!$I$4</c:f>
              <c:strCache>
                <c:ptCount val="1"/>
                <c:pt idx="0">
                  <c:v>家族企業</c:v>
                </c:pt>
              </c:strCache>
            </c:strRef>
          </c:tx>
          <c:invertIfNegative val="0"/>
          <c:cat>
            <c:numRef>
              <c:f>Sheet1!$H$5:$H$22</c:f>
              <c:numCache>
                <c:formatCode>@</c:formatCode>
                <c:ptCount val="18"/>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numCache>
            </c:numRef>
          </c:cat>
          <c:val>
            <c:numRef>
              <c:f>Sheet1!$I$5:$I$22</c:f>
              <c:numCache>
                <c:formatCode>0.00%</c:formatCode>
                <c:ptCount val="18"/>
                <c:pt idx="0">
                  <c:v>0.71895424836601363</c:v>
                </c:pt>
                <c:pt idx="1">
                  <c:v>0.69708737864077674</c:v>
                </c:pt>
                <c:pt idx="2">
                  <c:v>0.67333333333333578</c:v>
                </c:pt>
                <c:pt idx="3">
                  <c:v>0.68105849582172706</c:v>
                </c:pt>
                <c:pt idx="4">
                  <c:v>0.67682926829268675</c:v>
                </c:pt>
                <c:pt idx="5">
                  <c:v>0.67034178610805173</c:v>
                </c:pt>
                <c:pt idx="6">
                  <c:v>0.66539923954373115</c:v>
                </c:pt>
                <c:pt idx="7">
                  <c:v>0.65442404006678034</c:v>
                </c:pt>
                <c:pt idx="8">
                  <c:v>0.63239644970414199</c:v>
                </c:pt>
                <c:pt idx="9">
                  <c:v>0.63138138138138133</c:v>
                </c:pt>
                <c:pt idx="10">
                  <c:v>0.62940735183795637</c:v>
                </c:pt>
                <c:pt idx="11">
                  <c:v>0.60812772133526849</c:v>
                </c:pt>
                <c:pt idx="12">
                  <c:v>0.61337209302325579</c:v>
                </c:pt>
                <c:pt idx="13">
                  <c:v>0.62277580071174465</c:v>
                </c:pt>
                <c:pt idx="14">
                  <c:v>0.62635135135135134</c:v>
                </c:pt>
                <c:pt idx="15">
                  <c:v>0.62167423750811801</c:v>
                </c:pt>
                <c:pt idx="16">
                  <c:v>0.61955168119551685</c:v>
                </c:pt>
                <c:pt idx="17">
                  <c:v>0.62758201701093552</c:v>
                </c:pt>
              </c:numCache>
            </c:numRef>
          </c:val>
          <c:extLst xmlns:c16r2="http://schemas.microsoft.com/office/drawing/2015/06/chart">
            <c:ext xmlns:c16="http://schemas.microsoft.com/office/drawing/2014/chart" uri="{C3380CC4-5D6E-409C-BE32-E72D297353CC}">
              <c16:uniqueId val="{00000000-863D-421D-A4A4-557C03577AC8}"/>
            </c:ext>
          </c:extLst>
        </c:ser>
        <c:ser>
          <c:idx val="2"/>
          <c:order val="1"/>
          <c:tx>
            <c:strRef>
              <c:f>Sheet1!$J$4</c:f>
              <c:strCache>
                <c:ptCount val="1"/>
                <c:pt idx="0">
                  <c:v>非家族企業</c:v>
                </c:pt>
              </c:strCache>
            </c:strRef>
          </c:tx>
          <c:invertIfNegative val="0"/>
          <c:cat>
            <c:numRef>
              <c:f>Sheet1!$H$5:$H$22</c:f>
              <c:numCache>
                <c:formatCode>@</c:formatCode>
                <c:ptCount val="18"/>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numCache>
            </c:numRef>
          </c:cat>
          <c:val>
            <c:numRef>
              <c:f>Sheet1!$J$5:$J$22</c:f>
              <c:numCache>
                <c:formatCode>0.00%</c:formatCode>
                <c:ptCount val="18"/>
                <c:pt idx="0">
                  <c:v>0.28104575163398693</c:v>
                </c:pt>
                <c:pt idx="1">
                  <c:v>0.30291262135922598</c:v>
                </c:pt>
                <c:pt idx="2">
                  <c:v>0.32666666666666855</c:v>
                </c:pt>
                <c:pt idx="3">
                  <c:v>0.31894150417827338</c:v>
                </c:pt>
                <c:pt idx="4">
                  <c:v>0.32317073170731864</c:v>
                </c:pt>
                <c:pt idx="5">
                  <c:v>0.32965821389195338</c:v>
                </c:pt>
                <c:pt idx="6">
                  <c:v>0.33460076045627507</c:v>
                </c:pt>
                <c:pt idx="7">
                  <c:v>0.34557595993322232</c:v>
                </c:pt>
                <c:pt idx="8">
                  <c:v>0.36760355029585917</c:v>
                </c:pt>
                <c:pt idx="9">
                  <c:v>0.36861861861861966</c:v>
                </c:pt>
                <c:pt idx="10">
                  <c:v>0.3705926481620419</c:v>
                </c:pt>
                <c:pt idx="11">
                  <c:v>0.3918722786647339</c:v>
                </c:pt>
                <c:pt idx="12">
                  <c:v>0.38662790697674604</c:v>
                </c:pt>
                <c:pt idx="13">
                  <c:v>0.37722419928825862</c:v>
                </c:pt>
                <c:pt idx="14">
                  <c:v>0.37364864864864888</c:v>
                </c:pt>
                <c:pt idx="15">
                  <c:v>0.37832576249189026</c:v>
                </c:pt>
                <c:pt idx="16">
                  <c:v>0.38044831880448504</c:v>
                </c:pt>
                <c:pt idx="17">
                  <c:v>0.37241798298906709</c:v>
                </c:pt>
              </c:numCache>
            </c:numRef>
          </c:val>
          <c:extLst xmlns:c16r2="http://schemas.microsoft.com/office/drawing/2015/06/chart">
            <c:ext xmlns:c16="http://schemas.microsoft.com/office/drawing/2014/chart" uri="{C3380CC4-5D6E-409C-BE32-E72D297353CC}">
              <c16:uniqueId val="{00000001-863D-421D-A4A4-557C03577AC8}"/>
            </c:ext>
          </c:extLst>
        </c:ser>
        <c:dLbls>
          <c:showLegendKey val="0"/>
          <c:showVal val="0"/>
          <c:showCatName val="0"/>
          <c:showSerName val="0"/>
          <c:showPercent val="0"/>
          <c:showBubbleSize val="0"/>
        </c:dLbls>
        <c:gapWidth val="150"/>
        <c:shape val="box"/>
        <c:axId val="365281552"/>
        <c:axId val="365277240"/>
        <c:axId val="0"/>
      </c:bar3DChart>
      <c:catAx>
        <c:axId val="365281552"/>
        <c:scaling>
          <c:orientation val="minMax"/>
        </c:scaling>
        <c:delete val="0"/>
        <c:axPos val="b"/>
        <c:numFmt formatCode="@" sourceLinked="1"/>
        <c:majorTickMark val="out"/>
        <c:minorTickMark val="none"/>
        <c:tickLblPos val="nextTo"/>
        <c:crossAx val="365277240"/>
        <c:crosses val="autoZero"/>
        <c:auto val="1"/>
        <c:lblAlgn val="ctr"/>
        <c:lblOffset val="100"/>
        <c:noMultiLvlLbl val="0"/>
      </c:catAx>
      <c:valAx>
        <c:axId val="365277240"/>
        <c:scaling>
          <c:orientation val="minMax"/>
        </c:scaling>
        <c:delete val="0"/>
        <c:axPos val="l"/>
        <c:majorGridlines/>
        <c:numFmt formatCode="0.00%" sourceLinked="1"/>
        <c:majorTickMark val="out"/>
        <c:minorTickMark val="none"/>
        <c:tickLblPos val="nextTo"/>
        <c:crossAx val="365281552"/>
        <c:crosses val="autoZero"/>
        <c:crossBetween val="between"/>
      </c:valAx>
    </c:plotArea>
    <c:legend>
      <c:legendPos val="r"/>
      <c:layout>
        <c:manualLayout>
          <c:xMode val="edge"/>
          <c:yMode val="edge"/>
          <c:x val="0.8347883221308775"/>
          <c:y val="0.2420356517935259"/>
          <c:w val="0.1586002541537512"/>
          <c:h val="0.30037314085739281"/>
        </c:manualLayout>
      </c:layout>
      <c:overlay val="0"/>
      <c:txPr>
        <a:bodyPr/>
        <a:lstStyle/>
        <a:p>
          <a:pPr>
            <a:defRPr sz="1600">
              <a:latin typeface="+mj-ea"/>
              <a:ea typeface="+mj-ea"/>
            </a:defRPr>
          </a:pPr>
          <a:endParaRPr lang="zh-TW"/>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37DB87-DEBD-488A-81C8-932685932C31}" type="doc">
      <dgm:prSet loTypeId="urn:microsoft.com/office/officeart/2005/8/layout/list1" loCatId="list" qsTypeId="urn:microsoft.com/office/officeart/2005/8/quickstyle/simple3" qsCatId="simple" csTypeId="urn:microsoft.com/office/officeart/2005/8/colors/accent1_1" csCatId="accent1" phldr="1"/>
      <dgm:spPr/>
      <dgm:t>
        <a:bodyPr/>
        <a:lstStyle/>
        <a:p>
          <a:endParaRPr lang="zh-TW" altLang="en-US"/>
        </a:p>
      </dgm:t>
    </dgm:pt>
    <dgm:pt modelId="{9F6ADF89-CA13-43A2-9B5D-B2BF604CE442}">
      <dgm:prSet phldrT="[文字]" custT="1"/>
      <dgm:spPr>
        <a:solidFill>
          <a:schemeClr val="bg1"/>
        </a:solidFill>
      </dgm:spPr>
      <dgm:t>
        <a:bodyPr/>
        <a:lstStyle/>
        <a:p>
          <a:r>
            <a:rPr lang="zh-TW" altLang="en-US" sz="1800" dirty="0" smtClean="0">
              <a:latin typeface="+mn-ea"/>
              <a:ea typeface="+mn-ea"/>
            </a:rPr>
            <a:t>依經驗判定</a:t>
          </a:r>
          <a:endParaRPr lang="zh-TW" altLang="en-US" sz="1800" dirty="0">
            <a:latin typeface="+mn-ea"/>
            <a:ea typeface="+mn-ea"/>
          </a:endParaRPr>
        </a:p>
      </dgm:t>
    </dgm:pt>
    <dgm:pt modelId="{F6931F4A-9F61-45D2-B927-4CC778B31BC6}" type="parTrans" cxnId="{79FAD13F-1D14-4C10-959D-140CBBC79189}">
      <dgm:prSet/>
      <dgm:spPr/>
      <dgm:t>
        <a:bodyPr/>
        <a:lstStyle/>
        <a:p>
          <a:endParaRPr lang="zh-TW" altLang="en-US" sz="2000">
            <a:latin typeface="+mn-ea"/>
            <a:ea typeface="+mn-ea"/>
          </a:endParaRPr>
        </a:p>
      </dgm:t>
    </dgm:pt>
    <dgm:pt modelId="{1B659D34-85E7-4A5D-9B26-A763E212D402}" type="sibTrans" cxnId="{79FAD13F-1D14-4C10-959D-140CBBC79189}">
      <dgm:prSet/>
      <dgm:spPr/>
      <dgm:t>
        <a:bodyPr/>
        <a:lstStyle/>
        <a:p>
          <a:endParaRPr lang="zh-TW" altLang="en-US" sz="2000">
            <a:latin typeface="+mn-ea"/>
            <a:ea typeface="+mn-ea"/>
          </a:endParaRPr>
        </a:p>
      </dgm:t>
    </dgm:pt>
    <dgm:pt modelId="{27800B91-3E22-4C84-93EC-74D9D1DEB40F}">
      <dgm:prSet phldrT="[文字]" custT="1"/>
      <dgm:spPr>
        <a:solidFill>
          <a:schemeClr val="bg1"/>
        </a:solidFill>
      </dgm:spPr>
      <dgm:t>
        <a:bodyPr/>
        <a:lstStyle/>
        <a:p>
          <a:r>
            <a:rPr lang="zh-TW" altLang="en-US" sz="1800" dirty="0" smtClean="0">
              <a:latin typeface="+mn-ea"/>
              <a:ea typeface="+mn-ea"/>
            </a:rPr>
            <a:t>借用財務事件推定</a:t>
          </a:r>
          <a:endParaRPr lang="zh-TW" altLang="en-US" sz="1800" dirty="0">
            <a:latin typeface="+mn-ea"/>
            <a:ea typeface="+mn-ea"/>
          </a:endParaRPr>
        </a:p>
      </dgm:t>
    </dgm:pt>
    <dgm:pt modelId="{AA4B6AD3-4AD1-423F-BA95-42C4F7BE8279}" type="parTrans" cxnId="{1DEDC6B7-9FE1-4171-B595-6E7892CC049D}">
      <dgm:prSet/>
      <dgm:spPr/>
      <dgm:t>
        <a:bodyPr/>
        <a:lstStyle/>
        <a:p>
          <a:endParaRPr lang="zh-TW" altLang="en-US" sz="2000">
            <a:latin typeface="+mn-ea"/>
            <a:ea typeface="+mn-ea"/>
          </a:endParaRPr>
        </a:p>
      </dgm:t>
    </dgm:pt>
    <dgm:pt modelId="{2C85F778-8D45-4C3F-B6D6-9419CD403176}" type="sibTrans" cxnId="{1DEDC6B7-9FE1-4171-B595-6E7892CC049D}">
      <dgm:prSet/>
      <dgm:spPr/>
      <dgm:t>
        <a:bodyPr/>
        <a:lstStyle/>
        <a:p>
          <a:endParaRPr lang="zh-TW" altLang="en-US" sz="2000">
            <a:latin typeface="+mn-ea"/>
            <a:ea typeface="+mn-ea"/>
          </a:endParaRPr>
        </a:p>
      </dgm:t>
    </dgm:pt>
    <dgm:pt modelId="{A85DFFAA-C2CE-44DC-BF66-05588B4D2A9C}">
      <dgm:prSet phldrT="[文字]" custT="1"/>
      <dgm:spPr>
        <a:gradFill rotWithShape="0">
          <a:gsLst>
            <a:gs pos="0">
              <a:schemeClr val="tx2">
                <a:lumMod val="40000"/>
                <a:lumOff val="60000"/>
              </a:schemeClr>
            </a:gs>
            <a:gs pos="65000">
              <a:schemeClr val="accent1">
                <a:tint val="32000"/>
                <a:satMod val="250000"/>
              </a:schemeClr>
            </a:gs>
            <a:gs pos="100000">
              <a:schemeClr val="accent1">
                <a:tint val="23000"/>
                <a:satMod val="300000"/>
              </a:schemeClr>
            </a:gs>
          </a:gsLst>
          <a:lin ang="16200000" scaled="0"/>
        </a:gradFill>
      </dgm:spPr>
      <dgm:t>
        <a:bodyPr/>
        <a:lstStyle/>
        <a:p>
          <a:pPr>
            <a:lnSpc>
              <a:spcPct val="100000"/>
            </a:lnSpc>
            <a:spcAft>
              <a:spcPts val="0"/>
            </a:spcAft>
            <a:tabLst>
              <a:tab pos="1698625" algn="l"/>
            </a:tabLst>
          </a:pPr>
          <a:r>
            <a:rPr lang="zh-TW" altLang="en-US" sz="1600" dirty="0" smtClean="0">
              <a:solidFill>
                <a:schemeClr val="tx1"/>
              </a:solidFill>
              <a:latin typeface="+mn-ea"/>
              <a:ea typeface="+mn-ea"/>
            </a:rPr>
            <a:t>跳票</a:t>
          </a:r>
          <a:r>
            <a:rPr lang="en-US" altLang="zh-TW" sz="1600" dirty="0" smtClean="0">
              <a:solidFill>
                <a:schemeClr val="tx1"/>
              </a:solidFill>
              <a:latin typeface="+mn-ea"/>
              <a:ea typeface="+mn-ea"/>
            </a:rPr>
            <a:t>	</a:t>
          </a:r>
          <a:r>
            <a:rPr lang="zh-TW" altLang="en-US" sz="1600" dirty="0" smtClean="0">
              <a:solidFill>
                <a:schemeClr val="tx1"/>
              </a:solidFill>
              <a:latin typeface="+mn-ea"/>
              <a:ea typeface="+mn-ea"/>
            </a:rPr>
            <a:t>：對供應商違約</a:t>
          </a:r>
          <a:endParaRPr lang="zh-TW" altLang="en-US" sz="1600" dirty="0">
            <a:solidFill>
              <a:schemeClr val="tx1"/>
            </a:solidFill>
            <a:latin typeface="+mn-ea"/>
            <a:ea typeface="+mn-ea"/>
          </a:endParaRPr>
        </a:p>
      </dgm:t>
    </dgm:pt>
    <dgm:pt modelId="{04EB26F4-3302-49A7-9658-13B8D5719758}" type="parTrans" cxnId="{A3BB9DBC-D34A-4C7C-861A-EE16037D7DEF}">
      <dgm:prSet/>
      <dgm:spPr/>
      <dgm:t>
        <a:bodyPr/>
        <a:lstStyle/>
        <a:p>
          <a:endParaRPr lang="zh-TW" altLang="en-US" sz="2000">
            <a:latin typeface="+mn-ea"/>
            <a:ea typeface="+mn-ea"/>
          </a:endParaRPr>
        </a:p>
      </dgm:t>
    </dgm:pt>
    <dgm:pt modelId="{D0576DB9-8467-47E7-8731-CF5CB27B98D3}" type="sibTrans" cxnId="{A3BB9DBC-D34A-4C7C-861A-EE16037D7DEF}">
      <dgm:prSet/>
      <dgm:spPr/>
      <dgm:t>
        <a:bodyPr/>
        <a:lstStyle/>
        <a:p>
          <a:endParaRPr lang="zh-TW" altLang="en-US" sz="2000">
            <a:latin typeface="+mn-ea"/>
            <a:ea typeface="+mn-ea"/>
          </a:endParaRPr>
        </a:p>
      </dgm:t>
    </dgm:pt>
    <dgm:pt modelId="{C6274E67-FC86-44B7-AB46-D384B646838D}">
      <dgm:prSet phldrT="[文字]" custT="1"/>
      <dgm:spPr>
        <a:gradFill rotWithShape="0">
          <a:gsLst>
            <a:gs pos="0">
              <a:schemeClr val="tx2">
                <a:lumMod val="40000"/>
                <a:lumOff val="60000"/>
              </a:schemeClr>
            </a:gs>
            <a:gs pos="65000">
              <a:schemeClr val="accent1">
                <a:tint val="32000"/>
                <a:satMod val="250000"/>
              </a:schemeClr>
            </a:gs>
            <a:gs pos="100000">
              <a:schemeClr val="accent1">
                <a:tint val="23000"/>
                <a:satMod val="300000"/>
              </a:schemeClr>
            </a:gs>
          </a:gsLst>
          <a:lin ang="16200000" scaled="0"/>
        </a:gradFill>
      </dgm:spPr>
      <dgm:t>
        <a:bodyPr/>
        <a:lstStyle/>
        <a:p>
          <a:pPr>
            <a:lnSpc>
              <a:spcPct val="100000"/>
            </a:lnSpc>
            <a:spcAft>
              <a:spcPts val="0"/>
            </a:spcAft>
            <a:tabLst>
              <a:tab pos="1698625" algn="l"/>
            </a:tabLst>
          </a:pPr>
          <a:r>
            <a:rPr lang="zh-TW" altLang="en-US" sz="1600" dirty="0" smtClean="0">
              <a:latin typeface="+mn-ea"/>
              <a:ea typeface="+mn-ea"/>
            </a:rPr>
            <a:t>全額交割</a:t>
          </a:r>
          <a:r>
            <a:rPr lang="en-US" altLang="zh-TW" sz="1600" dirty="0" smtClean="0">
              <a:latin typeface="+mn-ea"/>
              <a:ea typeface="+mn-ea"/>
            </a:rPr>
            <a:t>	</a:t>
          </a:r>
          <a:r>
            <a:rPr lang="zh-TW" altLang="en-US" sz="1600" dirty="0" smtClean="0">
              <a:latin typeface="+mn-ea"/>
              <a:ea typeface="+mn-ea"/>
            </a:rPr>
            <a:t>：</a:t>
          </a:r>
          <a:r>
            <a:rPr lang="zh-TW" altLang="en-US" sz="1600" dirty="0" smtClean="0">
              <a:solidFill>
                <a:srgbClr val="FF0000"/>
              </a:solidFill>
              <a:latin typeface="+mn-ea"/>
              <a:ea typeface="+mn-ea"/>
            </a:rPr>
            <a:t>報告造假、財務困難所致的全額交割</a:t>
          </a:r>
          <a:endParaRPr lang="zh-TW" altLang="en-US" sz="1600" dirty="0">
            <a:solidFill>
              <a:srgbClr val="FF0000"/>
            </a:solidFill>
            <a:latin typeface="+mn-ea"/>
            <a:ea typeface="+mn-ea"/>
          </a:endParaRPr>
        </a:p>
      </dgm:t>
    </dgm:pt>
    <dgm:pt modelId="{EF6DAB7C-C314-4B9F-B8AC-9E523E7C68E1}" type="parTrans" cxnId="{8DA24EFC-6EA3-4B97-AD62-092FA41AC2FE}">
      <dgm:prSet/>
      <dgm:spPr/>
      <dgm:t>
        <a:bodyPr/>
        <a:lstStyle/>
        <a:p>
          <a:endParaRPr lang="zh-TW" altLang="en-US" sz="2000">
            <a:latin typeface="+mn-ea"/>
            <a:ea typeface="+mn-ea"/>
          </a:endParaRPr>
        </a:p>
      </dgm:t>
    </dgm:pt>
    <dgm:pt modelId="{E6516633-5360-4B8B-8A67-AD5681F14C76}" type="sibTrans" cxnId="{8DA24EFC-6EA3-4B97-AD62-092FA41AC2FE}">
      <dgm:prSet/>
      <dgm:spPr/>
      <dgm:t>
        <a:bodyPr/>
        <a:lstStyle/>
        <a:p>
          <a:endParaRPr lang="zh-TW" altLang="en-US" sz="2000">
            <a:latin typeface="+mn-ea"/>
            <a:ea typeface="+mn-ea"/>
          </a:endParaRPr>
        </a:p>
      </dgm:t>
    </dgm:pt>
    <dgm:pt modelId="{538E5718-2D57-4CF2-8896-EB90B876F680}">
      <dgm:prSet phldrT="[文字]" custT="1"/>
      <dgm:spPr>
        <a:gradFill rotWithShape="0">
          <a:gsLst>
            <a:gs pos="0">
              <a:schemeClr val="tx2">
                <a:lumMod val="40000"/>
                <a:lumOff val="60000"/>
              </a:schemeClr>
            </a:gs>
            <a:gs pos="65000">
              <a:schemeClr val="accent1">
                <a:tint val="32000"/>
                <a:satMod val="250000"/>
              </a:schemeClr>
            </a:gs>
            <a:gs pos="100000">
              <a:schemeClr val="accent1">
                <a:tint val="23000"/>
                <a:satMod val="300000"/>
              </a:schemeClr>
            </a:gs>
          </a:gsLst>
          <a:lin ang="16200000" scaled="0"/>
        </a:gradFill>
      </dgm:spPr>
      <dgm:t>
        <a:bodyPr/>
        <a:lstStyle/>
        <a:p>
          <a:pPr>
            <a:lnSpc>
              <a:spcPct val="100000"/>
            </a:lnSpc>
            <a:spcAft>
              <a:spcPts val="0"/>
            </a:spcAft>
            <a:tabLst>
              <a:tab pos="1698625" algn="l"/>
            </a:tabLst>
          </a:pPr>
          <a:r>
            <a:rPr lang="zh-TW" altLang="en-US" sz="1600" dirty="0" smtClean="0">
              <a:latin typeface="+mn-ea"/>
              <a:ea typeface="+mn-ea"/>
            </a:rPr>
            <a:t>淨值為負</a:t>
          </a:r>
          <a:r>
            <a:rPr lang="en-US" altLang="zh-TW" sz="1600" dirty="0" smtClean="0">
              <a:latin typeface="+mn-ea"/>
              <a:ea typeface="+mn-ea"/>
            </a:rPr>
            <a:t>	</a:t>
          </a:r>
          <a:r>
            <a:rPr lang="zh-TW" altLang="en-US" sz="1600" dirty="0" smtClean="0">
              <a:latin typeface="+mn-ea"/>
              <a:ea typeface="+mn-ea"/>
            </a:rPr>
            <a:t>：形式違約</a:t>
          </a:r>
          <a:endParaRPr lang="zh-TW" altLang="en-US" sz="1600" dirty="0">
            <a:latin typeface="+mn-ea"/>
            <a:ea typeface="+mn-ea"/>
          </a:endParaRPr>
        </a:p>
      </dgm:t>
    </dgm:pt>
    <dgm:pt modelId="{DE269CDA-C305-494F-AC2C-B26EB4566634}" type="parTrans" cxnId="{D77DF818-3E67-4842-8299-5BF4834E8F6D}">
      <dgm:prSet/>
      <dgm:spPr/>
      <dgm:t>
        <a:bodyPr/>
        <a:lstStyle/>
        <a:p>
          <a:endParaRPr lang="zh-TW" altLang="en-US" sz="2000">
            <a:latin typeface="+mn-ea"/>
            <a:ea typeface="+mn-ea"/>
          </a:endParaRPr>
        </a:p>
      </dgm:t>
    </dgm:pt>
    <dgm:pt modelId="{21D0BB31-3D6E-49E8-B1BE-0CA39A528AB3}" type="sibTrans" cxnId="{D77DF818-3E67-4842-8299-5BF4834E8F6D}">
      <dgm:prSet/>
      <dgm:spPr/>
      <dgm:t>
        <a:bodyPr/>
        <a:lstStyle/>
        <a:p>
          <a:endParaRPr lang="zh-TW" altLang="en-US" sz="2000">
            <a:latin typeface="+mn-ea"/>
            <a:ea typeface="+mn-ea"/>
          </a:endParaRPr>
        </a:p>
      </dgm:t>
    </dgm:pt>
    <dgm:pt modelId="{6AC0A31F-0BF5-408C-A482-CC280CC6A3F9}">
      <dgm:prSet custT="1"/>
      <dgm:spPr>
        <a:gradFill rotWithShape="0">
          <a:gsLst>
            <a:gs pos="0">
              <a:schemeClr val="tx2">
                <a:lumMod val="40000"/>
                <a:lumOff val="60000"/>
              </a:schemeClr>
            </a:gs>
            <a:gs pos="65000">
              <a:schemeClr val="accent1">
                <a:tint val="32000"/>
                <a:satMod val="250000"/>
              </a:schemeClr>
            </a:gs>
            <a:gs pos="100000">
              <a:schemeClr val="accent1">
                <a:tint val="23000"/>
                <a:satMod val="300000"/>
              </a:schemeClr>
            </a:gs>
          </a:gsLst>
          <a:lin ang="16200000" scaled="0"/>
        </a:gradFill>
      </dgm:spPr>
      <dgm:t>
        <a:bodyPr/>
        <a:lstStyle/>
        <a:p>
          <a:pPr>
            <a:lnSpc>
              <a:spcPct val="100000"/>
            </a:lnSpc>
            <a:spcAft>
              <a:spcPts val="0"/>
            </a:spcAft>
            <a:tabLst/>
          </a:pPr>
          <a:r>
            <a:rPr lang="en-US" altLang="zh-TW" sz="1600" dirty="0" smtClean="0">
              <a:latin typeface="+mn-ea"/>
              <a:ea typeface="+mn-ea"/>
            </a:rPr>
            <a:t>CPA</a:t>
          </a:r>
          <a:r>
            <a:rPr lang="zh-TW" altLang="en-US" sz="1600" dirty="0" smtClean="0">
              <a:latin typeface="+mn-ea"/>
              <a:ea typeface="+mn-ea"/>
            </a:rPr>
            <a:t>對繼續經營假設存疑</a:t>
          </a:r>
          <a:r>
            <a:rPr lang="en-US" altLang="zh-TW" sz="1600" dirty="0" smtClean="0">
              <a:solidFill>
                <a:srgbClr val="FF0000"/>
              </a:solidFill>
              <a:latin typeface="+mn-ea"/>
              <a:ea typeface="+mn-ea"/>
            </a:rPr>
            <a:t>*</a:t>
          </a:r>
          <a:endParaRPr lang="zh-TW" altLang="en-US" sz="1600" dirty="0" smtClean="0">
            <a:solidFill>
              <a:srgbClr val="FF0000"/>
            </a:solidFill>
            <a:latin typeface="+mn-ea"/>
            <a:ea typeface="+mn-ea"/>
          </a:endParaRPr>
        </a:p>
      </dgm:t>
    </dgm:pt>
    <dgm:pt modelId="{18D34DF3-6740-49D8-8DFB-3B625E722C04}" type="parTrans" cxnId="{4F78F6E2-2D5F-491E-8C7D-71340D91EEE6}">
      <dgm:prSet/>
      <dgm:spPr/>
      <dgm:t>
        <a:bodyPr/>
        <a:lstStyle/>
        <a:p>
          <a:endParaRPr lang="zh-TW" altLang="en-US" sz="2000">
            <a:latin typeface="+mn-ea"/>
            <a:ea typeface="+mn-ea"/>
          </a:endParaRPr>
        </a:p>
      </dgm:t>
    </dgm:pt>
    <dgm:pt modelId="{B15A42B9-0C21-4C2B-AB42-7976289A4F8F}" type="sibTrans" cxnId="{4F78F6E2-2D5F-491E-8C7D-71340D91EEE6}">
      <dgm:prSet/>
      <dgm:spPr/>
      <dgm:t>
        <a:bodyPr/>
        <a:lstStyle/>
        <a:p>
          <a:endParaRPr lang="zh-TW" altLang="en-US" sz="2000">
            <a:latin typeface="+mn-ea"/>
            <a:ea typeface="+mn-ea"/>
          </a:endParaRPr>
        </a:p>
      </dgm:t>
    </dgm:pt>
    <dgm:pt modelId="{A6C874E4-DC19-484B-91F1-03C07E661910}">
      <dgm:prSet phldrT="[文字]" custT="1"/>
      <dgm:spPr>
        <a:gradFill rotWithShape="0">
          <a:gsLst>
            <a:gs pos="0">
              <a:schemeClr val="tx2">
                <a:lumMod val="40000"/>
                <a:lumOff val="60000"/>
              </a:schemeClr>
            </a:gs>
            <a:gs pos="65000">
              <a:schemeClr val="accent1">
                <a:tint val="32000"/>
                <a:satMod val="250000"/>
              </a:schemeClr>
            </a:gs>
            <a:gs pos="100000">
              <a:schemeClr val="accent1">
                <a:tint val="23000"/>
                <a:satMod val="300000"/>
              </a:schemeClr>
            </a:gs>
          </a:gsLst>
          <a:lin ang="16200000" scaled="0"/>
        </a:gradFill>
      </dgm:spPr>
      <dgm:t>
        <a:bodyPr/>
        <a:lstStyle/>
        <a:p>
          <a:pPr>
            <a:lnSpc>
              <a:spcPct val="100000"/>
            </a:lnSpc>
            <a:spcAft>
              <a:spcPts val="0"/>
            </a:spcAft>
            <a:tabLst>
              <a:tab pos="1698625" algn="l"/>
            </a:tabLst>
          </a:pPr>
          <a:r>
            <a:rPr lang="zh-TW" altLang="en-US" sz="1600" dirty="0" smtClean="0">
              <a:solidFill>
                <a:schemeClr val="tx1"/>
              </a:solidFill>
              <a:latin typeface="+mn-ea"/>
              <a:ea typeface="+mn-ea"/>
            </a:rPr>
            <a:t>借款逾期、紓困 </a:t>
          </a:r>
          <a:r>
            <a:rPr lang="en-US" altLang="zh-TW" sz="1600" dirty="0" smtClean="0">
              <a:solidFill>
                <a:schemeClr val="tx1"/>
              </a:solidFill>
              <a:latin typeface="+mn-ea"/>
              <a:ea typeface="+mn-ea"/>
            </a:rPr>
            <a:t>	</a:t>
          </a:r>
          <a:r>
            <a:rPr lang="zh-TW" altLang="en-US" sz="1600" dirty="0" smtClean="0">
              <a:solidFill>
                <a:schemeClr val="tx1"/>
              </a:solidFill>
              <a:latin typeface="+mn-ea"/>
              <a:ea typeface="+mn-ea"/>
            </a:rPr>
            <a:t>：對出借人違約</a:t>
          </a:r>
          <a:endParaRPr lang="zh-TW" altLang="en-US" sz="1600" dirty="0">
            <a:solidFill>
              <a:schemeClr val="tx1"/>
            </a:solidFill>
            <a:latin typeface="+mn-ea"/>
            <a:ea typeface="+mn-ea"/>
          </a:endParaRPr>
        </a:p>
      </dgm:t>
    </dgm:pt>
    <dgm:pt modelId="{5F3AB3D9-A537-4EE6-AF07-422A3D900C1A}" type="parTrans" cxnId="{1EA6ADD6-EA8C-453A-8D5C-D0522EE8E0CB}">
      <dgm:prSet/>
      <dgm:spPr/>
      <dgm:t>
        <a:bodyPr/>
        <a:lstStyle/>
        <a:p>
          <a:endParaRPr lang="zh-TW" altLang="en-US" sz="2000">
            <a:latin typeface="+mn-ea"/>
            <a:ea typeface="+mn-ea"/>
          </a:endParaRPr>
        </a:p>
      </dgm:t>
    </dgm:pt>
    <dgm:pt modelId="{DE7D1D0E-EB08-487A-945D-2B4422E50ADF}" type="sibTrans" cxnId="{1EA6ADD6-EA8C-453A-8D5C-D0522EE8E0CB}">
      <dgm:prSet/>
      <dgm:spPr/>
      <dgm:t>
        <a:bodyPr/>
        <a:lstStyle/>
        <a:p>
          <a:endParaRPr lang="zh-TW" altLang="en-US" sz="2000">
            <a:latin typeface="+mn-ea"/>
            <a:ea typeface="+mn-ea"/>
          </a:endParaRPr>
        </a:p>
      </dgm:t>
    </dgm:pt>
    <dgm:pt modelId="{8F8F3BAD-8E4E-40DC-879A-35F3DDD4E655}">
      <dgm:prSet phldrT="[文字]" custT="1"/>
      <dgm:spPr>
        <a:gradFill rotWithShape="0">
          <a:gsLst>
            <a:gs pos="0">
              <a:schemeClr val="tx2">
                <a:lumMod val="40000"/>
                <a:lumOff val="60000"/>
              </a:schemeClr>
            </a:gs>
            <a:gs pos="65000">
              <a:schemeClr val="accent1">
                <a:tint val="32000"/>
                <a:satMod val="250000"/>
              </a:schemeClr>
            </a:gs>
            <a:gs pos="100000">
              <a:schemeClr val="accent1">
                <a:tint val="23000"/>
                <a:satMod val="300000"/>
              </a:schemeClr>
            </a:gs>
          </a:gsLst>
          <a:lin ang="16200000" scaled="0"/>
        </a:gradFill>
      </dgm:spPr>
      <dgm:t>
        <a:bodyPr/>
        <a:lstStyle/>
        <a:p>
          <a:pPr>
            <a:lnSpc>
              <a:spcPct val="100000"/>
            </a:lnSpc>
            <a:spcAft>
              <a:spcPts val="0"/>
            </a:spcAft>
            <a:tabLst>
              <a:tab pos="1698625" algn="l"/>
            </a:tabLst>
          </a:pPr>
          <a:r>
            <a:rPr lang="zh-TW" altLang="en-US" sz="1600" dirty="0" smtClean="0">
              <a:solidFill>
                <a:schemeClr val="tx1"/>
              </a:solidFill>
              <a:latin typeface="+mn-ea"/>
              <a:ea typeface="+mn-ea"/>
            </a:rPr>
            <a:t>重整</a:t>
          </a:r>
          <a:r>
            <a:rPr lang="en-US" altLang="zh-TW" sz="1600" dirty="0" smtClean="0">
              <a:solidFill>
                <a:schemeClr val="tx1"/>
              </a:solidFill>
              <a:latin typeface="+mn-ea"/>
              <a:ea typeface="+mn-ea"/>
            </a:rPr>
            <a:t>	</a:t>
          </a:r>
          <a:r>
            <a:rPr lang="zh-TW" altLang="en-US" sz="1600" dirty="0" smtClean="0">
              <a:solidFill>
                <a:schemeClr val="tx1"/>
              </a:solidFill>
              <a:latin typeface="+mn-ea"/>
              <a:ea typeface="+mn-ea"/>
            </a:rPr>
            <a:t>：暫停債權人行使權利，全面違約</a:t>
          </a:r>
          <a:endParaRPr lang="zh-TW" altLang="en-US" sz="1600" dirty="0">
            <a:solidFill>
              <a:schemeClr val="tx1"/>
            </a:solidFill>
            <a:latin typeface="+mn-ea"/>
            <a:ea typeface="+mn-ea"/>
          </a:endParaRPr>
        </a:p>
      </dgm:t>
    </dgm:pt>
    <dgm:pt modelId="{4E898B54-05D7-424E-94B2-8BB7AE251A35}" type="parTrans" cxnId="{E7A7B90B-A7B9-4D11-9D2F-87CE891B9D0F}">
      <dgm:prSet/>
      <dgm:spPr/>
      <dgm:t>
        <a:bodyPr/>
        <a:lstStyle/>
        <a:p>
          <a:endParaRPr lang="zh-TW" altLang="en-US" sz="2000">
            <a:latin typeface="+mn-ea"/>
            <a:ea typeface="+mn-ea"/>
          </a:endParaRPr>
        </a:p>
      </dgm:t>
    </dgm:pt>
    <dgm:pt modelId="{B46AC7BF-295E-4B08-A330-F93704BC26C7}" type="sibTrans" cxnId="{E7A7B90B-A7B9-4D11-9D2F-87CE891B9D0F}">
      <dgm:prSet/>
      <dgm:spPr/>
      <dgm:t>
        <a:bodyPr/>
        <a:lstStyle/>
        <a:p>
          <a:endParaRPr lang="zh-TW" altLang="en-US" sz="2000">
            <a:latin typeface="+mn-ea"/>
            <a:ea typeface="+mn-ea"/>
          </a:endParaRPr>
        </a:p>
      </dgm:t>
    </dgm:pt>
    <dgm:pt modelId="{3C58B93A-070A-4369-A914-2CC99379E97F}">
      <dgm:prSet phldrT="[文字]" custT="1"/>
      <dgm:spPr>
        <a:gradFill rotWithShape="0">
          <a:gsLst>
            <a:gs pos="0">
              <a:schemeClr val="tx2">
                <a:lumMod val="40000"/>
                <a:lumOff val="60000"/>
              </a:schemeClr>
            </a:gs>
            <a:gs pos="65000">
              <a:schemeClr val="accent1">
                <a:tint val="32000"/>
                <a:satMod val="250000"/>
              </a:schemeClr>
            </a:gs>
            <a:gs pos="100000">
              <a:schemeClr val="accent1">
                <a:tint val="23000"/>
                <a:satMod val="300000"/>
              </a:schemeClr>
            </a:gs>
          </a:gsLst>
          <a:lin ang="16200000" scaled="0"/>
        </a:gradFill>
      </dgm:spPr>
      <dgm:t>
        <a:bodyPr/>
        <a:lstStyle/>
        <a:p>
          <a:pPr>
            <a:lnSpc>
              <a:spcPct val="100000"/>
            </a:lnSpc>
            <a:spcAft>
              <a:spcPts val="0"/>
            </a:spcAft>
            <a:tabLst>
              <a:tab pos="1698625" algn="l"/>
            </a:tabLst>
          </a:pPr>
          <a:r>
            <a:rPr lang="zh-TW" altLang="en-US" sz="1600" dirty="0" smtClean="0">
              <a:solidFill>
                <a:schemeClr val="tx1"/>
              </a:solidFill>
              <a:latin typeface="+mn-ea"/>
              <a:ea typeface="+mn-ea"/>
            </a:rPr>
            <a:t>破產、倒閉</a:t>
          </a:r>
          <a:r>
            <a:rPr lang="en-US" altLang="zh-TW" sz="1600" dirty="0" smtClean="0">
              <a:solidFill>
                <a:schemeClr val="tx1"/>
              </a:solidFill>
              <a:latin typeface="+mn-ea"/>
              <a:ea typeface="+mn-ea"/>
            </a:rPr>
            <a:t>	</a:t>
          </a:r>
          <a:r>
            <a:rPr lang="zh-TW" altLang="en-US" sz="1600" dirty="0" smtClean="0">
              <a:solidFill>
                <a:schemeClr val="tx1"/>
              </a:solidFill>
              <a:latin typeface="+mn-ea"/>
              <a:ea typeface="+mn-ea"/>
            </a:rPr>
            <a:t>：全面違約，永久</a:t>
          </a:r>
        </a:p>
      </dgm:t>
    </dgm:pt>
    <dgm:pt modelId="{998516C8-1393-413B-9267-CD5FAECF9CE9}" type="parTrans" cxnId="{86D5B397-90BB-4364-9162-1B3E146CE146}">
      <dgm:prSet/>
      <dgm:spPr/>
      <dgm:t>
        <a:bodyPr/>
        <a:lstStyle/>
        <a:p>
          <a:endParaRPr lang="zh-TW" altLang="en-US" sz="2000">
            <a:latin typeface="+mn-ea"/>
            <a:ea typeface="+mn-ea"/>
          </a:endParaRPr>
        </a:p>
      </dgm:t>
    </dgm:pt>
    <dgm:pt modelId="{45AA7ACC-2C32-45EF-9F40-A65117ED527D}" type="sibTrans" cxnId="{86D5B397-90BB-4364-9162-1B3E146CE146}">
      <dgm:prSet/>
      <dgm:spPr/>
      <dgm:t>
        <a:bodyPr/>
        <a:lstStyle/>
        <a:p>
          <a:endParaRPr lang="zh-TW" altLang="en-US" sz="2000">
            <a:latin typeface="+mn-ea"/>
            <a:ea typeface="+mn-ea"/>
          </a:endParaRPr>
        </a:p>
      </dgm:t>
    </dgm:pt>
    <dgm:pt modelId="{37F37942-FDE2-4A52-B648-39292B3A9925}">
      <dgm:prSet phldrT="[文字]" custT="1"/>
      <dgm:spPr>
        <a:gradFill rotWithShape="0">
          <a:gsLst>
            <a:gs pos="0">
              <a:schemeClr val="tx2">
                <a:lumMod val="40000"/>
                <a:lumOff val="60000"/>
              </a:schemeClr>
            </a:gs>
            <a:gs pos="65000">
              <a:schemeClr val="accent1">
                <a:tint val="32000"/>
                <a:satMod val="250000"/>
              </a:schemeClr>
            </a:gs>
            <a:gs pos="100000">
              <a:schemeClr val="accent1">
                <a:tint val="23000"/>
                <a:satMod val="300000"/>
              </a:schemeClr>
            </a:gs>
          </a:gsLst>
          <a:lin ang="16200000" scaled="0"/>
        </a:gradFill>
      </dgm:spPr>
      <dgm:t>
        <a:bodyPr/>
        <a:lstStyle/>
        <a:p>
          <a:pPr>
            <a:lnSpc>
              <a:spcPct val="100000"/>
            </a:lnSpc>
            <a:spcAft>
              <a:spcPts val="0"/>
            </a:spcAft>
            <a:tabLst>
              <a:tab pos="1698625" algn="l"/>
            </a:tabLst>
          </a:pPr>
          <a:r>
            <a:rPr lang="zh-TW" altLang="en-US" sz="1600" dirty="0" smtClean="0">
              <a:solidFill>
                <a:schemeClr val="tx1"/>
              </a:solidFill>
              <a:latin typeface="+mn-ea"/>
              <a:ea typeface="+mn-ea"/>
            </a:rPr>
            <a:t>接管</a:t>
          </a:r>
          <a:r>
            <a:rPr lang="en-US" altLang="zh-TW" sz="1600" dirty="0" smtClean="0">
              <a:solidFill>
                <a:schemeClr val="tx1"/>
              </a:solidFill>
              <a:latin typeface="+mn-ea"/>
              <a:ea typeface="+mn-ea"/>
            </a:rPr>
            <a:t>	</a:t>
          </a:r>
          <a:r>
            <a:rPr lang="zh-TW" altLang="en-US" sz="1600" dirty="0" smtClean="0">
              <a:solidFill>
                <a:schemeClr val="tx1"/>
              </a:solidFill>
              <a:latin typeface="+mn-ea"/>
              <a:ea typeface="+mn-ea"/>
            </a:rPr>
            <a:t>：政府隱性支持，形式未違約，實質違約</a:t>
          </a:r>
          <a:r>
            <a:rPr lang="en-US" altLang="zh-TW" sz="1600" dirty="0" smtClean="0">
              <a:solidFill>
                <a:schemeClr val="tx1"/>
              </a:solidFill>
              <a:latin typeface="+mn-ea"/>
              <a:ea typeface="+mn-ea"/>
            </a:rPr>
            <a:t>(</a:t>
          </a:r>
          <a:r>
            <a:rPr lang="zh-TW" altLang="en-US" sz="1600" dirty="0" smtClean="0">
              <a:solidFill>
                <a:schemeClr val="tx1"/>
              </a:solidFill>
              <a:latin typeface="+mn-ea"/>
              <a:ea typeface="+mn-ea"/>
            </a:rPr>
            <a:t>銀行特有</a:t>
          </a:r>
          <a:r>
            <a:rPr lang="en-US" altLang="zh-TW" sz="1600" dirty="0" smtClean="0">
              <a:solidFill>
                <a:schemeClr val="tx1"/>
              </a:solidFill>
              <a:latin typeface="+mn-ea"/>
              <a:ea typeface="+mn-ea"/>
            </a:rPr>
            <a:t>)</a:t>
          </a:r>
          <a:endParaRPr lang="zh-TW" altLang="en-US" sz="1600" dirty="0">
            <a:solidFill>
              <a:schemeClr val="tx1"/>
            </a:solidFill>
            <a:latin typeface="+mn-ea"/>
            <a:ea typeface="+mn-ea"/>
          </a:endParaRPr>
        </a:p>
      </dgm:t>
    </dgm:pt>
    <dgm:pt modelId="{BB99A360-D9FD-4CB2-A1B1-C6457EAF93F2}" type="parTrans" cxnId="{EF109286-F71A-4780-B10C-16A7EAD8C734}">
      <dgm:prSet/>
      <dgm:spPr/>
      <dgm:t>
        <a:bodyPr/>
        <a:lstStyle/>
        <a:p>
          <a:endParaRPr lang="zh-TW" altLang="en-US" sz="2000">
            <a:latin typeface="+mn-ea"/>
            <a:ea typeface="+mn-ea"/>
          </a:endParaRPr>
        </a:p>
      </dgm:t>
    </dgm:pt>
    <dgm:pt modelId="{34A50D9B-FFC2-4958-9AB7-BCE23F93E276}" type="sibTrans" cxnId="{EF109286-F71A-4780-B10C-16A7EAD8C734}">
      <dgm:prSet/>
      <dgm:spPr/>
      <dgm:t>
        <a:bodyPr/>
        <a:lstStyle/>
        <a:p>
          <a:endParaRPr lang="zh-TW" altLang="en-US" sz="2000">
            <a:latin typeface="+mn-ea"/>
            <a:ea typeface="+mn-ea"/>
          </a:endParaRPr>
        </a:p>
      </dgm:t>
    </dgm:pt>
    <dgm:pt modelId="{EFBD7BC3-7AD8-4FAE-A41B-CCBE35D5E3DF}">
      <dgm:prSet phldrT="[文字]" custT="1"/>
      <dgm:spPr>
        <a:gradFill rotWithShape="0">
          <a:gsLst>
            <a:gs pos="0">
              <a:schemeClr val="tx2">
                <a:lumMod val="40000"/>
                <a:lumOff val="60000"/>
              </a:schemeClr>
            </a:gs>
            <a:gs pos="65000">
              <a:schemeClr val="accent1">
                <a:tint val="32000"/>
                <a:satMod val="250000"/>
              </a:schemeClr>
            </a:gs>
            <a:gs pos="100000">
              <a:schemeClr val="accent1">
                <a:tint val="23000"/>
                <a:satMod val="300000"/>
              </a:schemeClr>
            </a:gs>
          </a:gsLst>
          <a:lin ang="16200000" scaled="0"/>
        </a:gradFill>
      </dgm:spPr>
      <dgm:t>
        <a:bodyPr/>
        <a:lstStyle/>
        <a:p>
          <a:pPr>
            <a:lnSpc>
              <a:spcPct val="100000"/>
            </a:lnSpc>
            <a:spcAft>
              <a:spcPts val="0"/>
            </a:spcAft>
            <a:tabLst>
              <a:tab pos="1698625" algn="l"/>
            </a:tabLst>
          </a:pPr>
          <a:r>
            <a:rPr lang="zh-TW" altLang="en-US" sz="1600" dirty="0" smtClean="0">
              <a:latin typeface="+mn-ea"/>
              <a:ea typeface="+mn-ea"/>
              <a:sym typeface="Wingdings 2" pitchFamily="18" charset="2"/>
            </a:rPr>
            <a:t>財務吃緊停工 </a:t>
          </a:r>
          <a:r>
            <a:rPr lang="en-US" altLang="zh-TW" sz="1600" dirty="0" smtClean="0">
              <a:latin typeface="+mn-ea"/>
              <a:ea typeface="+mn-ea"/>
              <a:sym typeface="Wingdings 2" pitchFamily="18" charset="2"/>
            </a:rPr>
            <a:t>	</a:t>
          </a:r>
          <a:r>
            <a:rPr lang="zh-TW" altLang="en-US" sz="1600" dirty="0" smtClean="0">
              <a:latin typeface="+mn-ea"/>
              <a:ea typeface="+mn-ea"/>
              <a:sym typeface="Wingdings 2" pitchFamily="18" charset="2"/>
            </a:rPr>
            <a:t>：財務困難</a:t>
          </a:r>
          <a:endParaRPr lang="zh-TW" altLang="en-US" sz="1600" dirty="0">
            <a:latin typeface="+mn-ea"/>
            <a:ea typeface="+mn-ea"/>
          </a:endParaRPr>
        </a:p>
      </dgm:t>
    </dgm:pt>
    <dgm:pt modelId="{132626DA-9D5A-4A06-BF6F-F64331011EC8}" type="parTrans" cxnId="{C430C951-C551-4897-89A8-ABF9C0CAF8B8}">
      <dgm:prSet/>
      <dgm:spPr/>
      <dgm:t>
        <a:bodyPr/>
        <a:lstStyle/>
        <a:p>
          <a:endParaRPr lang="zh-TW" altLang="en-US" sz="2000">
            <a:latin typeface="+mn-ea"/>
            <a:ea typeface="+mn-ea"/>
          </a:endParaRPr>
        </a:p>
      </dgm:t>
    </dgm:pt>
    <dgm:pt modelId="{7765E4C2-F82C-4B32-846A-5F3703D6E153}" type="sibTrans" cxnId="{C430C951-C551-4897-89A8-ABF9C0CAF8B8}">
      <dgm:prSet/>
      <dgm:spPr/>
      <dgm:t>
        <a:bodyPr/>
        <a:lstStyle/>
        <a:p>
          <a:endParaRPr lang="zh-TW" altLang="en-US" sz="2000">
            <a:latin typeface="+mn-ea"/>
            <a:ea typeface="+mn-ea"/>
          </a:endParaRPr>
        </a:p>
      </dgm:t>
    </dgm:pt>
    <dgm:pt modelId="{17383497-5F58-4A9B-8D85-988E27A47641}">
      <dgm:prSet phldrT="[文字]" custT="1"/>
      <dgm:spPr>
        <a:solidFill>
          <a:schemeClr val="bg1"/>
        </a:solidFill>
      </dgm:spPr>
      <dgm:t>
        <a:bodyPr/>
        <a:lstStyle/>
        <a:p>
          <a:r>
            <a:rPr lang="zh-TW" altLang="en-US" sz="1800" dirty="0" smtClean="0">
              <a:latin typeface="+mn-ea"/>
              <a:ea typeface="+mn-ea"/>
            </a:rPr>
            <a:t>核心違約事件</a:t>
          </a:r>
          <a:endParaRPr lang="zh-TW" altLang="en-US" sz="1800" dirty="0">
            <a:latin typeface="+mn-ea"/>
            <a:ea typeface="+mn-ea"/>
          </a:endParaRPr>
        </a:p>
      </dgm:t>
    </dgm:pt>
    <dgm:pt modelId="{4DA73D06-6E66-4150-BA0C-5D28F0D91657}" type="sibTrans" cxnId="{BC9A486F-BE63-4441-B565-082469EF6019}">
      <dgm:prSet/>
      <dgm:spPr/>
      <dgm:t>
        <a:bodyPr/>
        <a:lstStyle/>
        <a:p>
          <a:endParaRPr lang="zh-TW" altLang="en-US" sz="2000">
            <a:latin typeface="+mn-ea"/>
            <a:ea typeface="+mn-ea"/>
          </a:endParaRPr>
        </a:p>
      </dgm:t>
    </dgm:pt>
    <dgm:pt modelId="{4305BB42-6106-4CB7-B154-4991E25BE8AB}" type="parTrans" cxnId="{BC9A486F-BE63-4441-B565-082469EF6019}">
      <dgm:prSet/>
      <dgm:spPr/>
      <dgm:t>
        <a:bodyPr/>
        <a:lstStyle/>
        <a:p>
          <a:endParaRPr lang="zh-TW" altLang="en-US" sz="2000">
            <a:latin typeface="+mn-ea"/>
            <a:ea typeface="+mn-ea"/>
          </a:endParaRPr>
        </a:p>
      </dgm:t>
    </dgm:pt>
    <dgm:pt modelId="{93027FE0-FCAE-476C-82E4-7B699C191A90}" type="pres">
      <dgm:prSet presAssocID="{5637DB87-DEBD-488A-81C8-932685932C31}" presName="linear" presStyleCnt="0">
        <dgm:presLayoutVars>
          <dgm:dir/>
          <dgm:animLvl val="lvl"/>
          <dgm:resizeHandles val="exact"/>
        </dgm:presLayoutVars>
      </dgm:prSet>
      <dgm:spPr/>
      <dgm:t>
        <a:bodyPr/>
        <a:lstStyle/>
        <a:p>
          <a:endParaRPr lang="zh-TW" altLang="en-US"/>
        </a:p>
      </dgm:t>
    </dgm:pt>
    <dgm:pt modelId="{D45244B7-C032-48E6-810D-6C66E254296A}" type="pres">
      <dgm:prSet presAssocID="{17383497-5F58-4A9B-8D85-988E27A47641}" presName="parentLin" presStyleCnt="0"/>
      <dgm:spPr/>
      <dgm:t>
        <a:bodyPr/>
        <a:lstStyle/>
        <a:p>
          <a:endParaRPr lang="zh-TW" altLang="en-US"/>
        </a:p>
      </dgm:t>
    </dgm:pt>
    <dgm:pt modelId="{CEA481C7-11BF-43E7-8BAF-84FF8B088A51}" type="pres">
      <dgm:prSet presAssocID="{17383497-5F58-4A9B-8D85-988E27A47641}" presName="parentLeftMargin" presStyleLbl="node1" presStyleIdx="0" presStyleCnt="3"/>
      <dgm:spPr/>
      <dgm:t>
        <a:bodyPr/>
        <a:lstStyle/>
        <a:p>
          <a:endParaRPr lang="zh-TW" altLang="en-US"/>
        </a:p>
      </dgm:t>
    </dgm:pt>
    <dgm:pt modelId="{F034C57B-1C37-4644-A78F-F0E0697FA43C}" type="pres">
      <dgm:prSet presAssocID="{17383497-5F58-4A9B-8D85-988E27A47641}" presName="parentText" presStyleLbl="node1" presStyleIdx="0" presStyleCnt="3" custScaleY="144360">
        <dgm:presLayoutVars>
          <dgm:chMax val="0"/>
          <dgm:bulletEnabled val="1"/>
        </dgm:presLayoutVars>
      </dgm:prSet>
      <dgm:spPr/>
      <dgm:t>
        <a:bodyPr/>
        <a:lstStyle/>
        <a:p>
          <a:endParaRPr lang="zh-TW" altLang="en-US"/>
        </a:p>
      </dgm:t>
    </dgm:pt>
    <dgm:pt modelId="{CD214FCB-54C8-47EF-BA1C-4CD041721110}" type="pres">
      <dgm:prSet presAssocID="{17383497-5F58-4A9B-8D85-988E27A47641}" presName="negativeSpace" presStyleCnt="0"/>
      <dgm:spPr/>
      <dgm:t>
        <a:bodyPr/>
        <a:lstStyle/>
        <a:p>
          <a:endParaRPr lang="zh-TW" altLang="en-US"/>
        </a:p>
      </dgm:t>
    </dgm:pt>
    <dgm:pt modelId="{262C386F-29E8-4B78-972B-75536C509C7C}" type="pres">
      <dgm:prSet presAssocID="{17383497-5F58-4A9B-8D85-988E27A47641}" presName="childText" presStyleLbl="conFgAcc1" presStyleIdx="0" presStyleCnt="3" custScaleY="100832" custLinFactNeighborX="126" custLinFactNeighborY="80820">
        <dgm:presLayoutVars>
          <dgm:bulletEnabled val="1"/>
        </dgm:presLayoutVars>
      </dgm:prSet>
      <dgm:spPr/>
      <dgm:t>
        <a:bodyPr/>
        <a:lstStyle/>
        <a:p>
          <a:endParaRPr lang="zh-TW" altLang="en-US"/>
        </a:p>
      </dgm:t>
    </dgm:pt>
    <dgm:pt modelId="{220B3BD3-34EC-4812-8241-C3BAA7EF7AC8}" type="pres">
      <dgm:prSet presAssocID="{4DA73D06-6E66-4150-BA0C-5D28F0D91657}" presName="spaceBetweenRectangles" presStyleCnt="0"/>
      <dgm:spPr/>
      <dgm:t>
        <a:bodyPr/>
        <a:lstStyle/>
        <a:p>
          <a:endParaRPr lang="zh-TW" altLang="en-US"/>
        </a:p>
      </dgm:t>
    </dgm:pt>
    <dgm:pt modelId="{2938CC1D-E6B8-46B8-A289-01E3A6C33807}" type="pres">
      <dgm:prSet presAssocID="{9F6ADF89-CA13-43A2-9B5D-B2BF604CE442}" presName="parentLin" presStyleCnt="0"/>
      <dgm:spPr/>
      <dgm:t>
        <a:bodyPr/>
        <a:lstStyle/>
        <a:p>
          <a:endParaRPr lang="zh-TW" altLang="en-US"/>
        </a:p>
      </dgm:t>
    </dgm:pt>
    <dgm:pt modelId="{708D1CBA-CD94-4E2B-B2F5-86DE375AA69F}" type="pres">
      <dgm:prSet presAssocID="{9F6ADF89-CA13-43A2-9B5D-B2BF604CE442}" presName="parentLeftMargin" presStyleLbl="node1" presStyleIdx="0" presStyleCnt="3"/>
      <dgm:spPr/>
      <dgm:t>
        <a:bodyPr/>
        <a:lstStyle/>
        <a:p>
          <a:endParaRPr lang="zh-TW" altLang="en-US"/>
        </a:p>
      </dgm:t>
    </dgm:pt>
    <dgm:pt modelId="{D38E9CF0-088A-4EFF-851D-E1877132DF85}" type="pres">
      <dgm:prSet presAssocID="{9F6ADF89-CA13-43A2-9B5D-B2BF604CE442}" presName="parentText" presStyleLbl="node1" presStyleIdx="1" presStyleCnt="3" custScaleY="170244" custLinFactNeighborX="7512" custLinFactNeighborY="-36943">
        <dgm:presLayoutVars>
          <dgm:chMax val="0"/>
          <dgm:bulletEnabled val="1"/>
        </dgm:presLayoutVars>
      </dgm:prSet>
      <dgm:spPr/>
      <dgm:t>
        <a:bodyPr/>
        <a:lstStyle/>
        <a:p>
          <a:endParaRPr lang="zh-TW" altLang="en-US"/>
        </a:p>
      </dgm:t>
    </dgm:pt>
    <dgm:pt modelId="{10DB35A8-900C-4A4F-9BBB-F369EE9158F3}" type="pres">
      <dgm:prSet presAssocID="{9F6ADF89-CA13-43A2-9B5D-B2BF604CE442}" presName="negativeSpace" presStyleCnt="0"/>
      <dgm:spPr/>
      <dgm:t>
        <a:bodyPr/>
        <a:lstStyle/>
        <a:p>
          <a:endParaRPr lang="zh-TW" altLang="en-US"/>
        </a:p>
      </dgm:t>
    </dgm:pt>
    <dgm:pt modelId="{0262A075-AF04-4032-9AD8-26CA521972DD}" type="pres">
      <dgm:prSet presAssocID="{9F6ADF89-CA13-43A2-9B5D-B2BF604CE442}" presName="childText" presStyleLbl="conFgAcc1" presStyleIdx="1" presStyleCnt="3" custScaleY="93323" custLinFactNeighborX="126" custLinFactNeighborY="80820">
        <dgm:presLayoutVars>
          <dgm:bulletEnabled val="1"/>
        </dgm:presLayoutVars>
      </dgm:prSet>
      <dgm:spPr/>
      <dgm:t>
        <a:bodyPr/>
        <a:lstStyle/>
        <a:p>
          <a:endParaRPr lang="zh-TW" altLang="en-US"/>
        </a:p>
      </dgm:t>
    </dgm:pt>
    <dgm:pt modelId="{6DF6A4CB-1224-4B5F-8783-91708A4A4E7D}" type="pres">
      <dgm:prSet presAssocID="{1B659D34-85E7-4A5D-9B26-A763E212D402}" presName="spaceBetweenRectangles" presStyleCnt="0"/>
      <dgm:spPr/>
      <dgm:t>
        <a:bodyPr/>
        <a:lstStyle/>
        <a:p>
          <a:endParaRPr lang="zh-TW" altLang="en-US"/>
        </a:p>
      </dgm:t>
    </dgm:pt>
    <dgm:pt modelId="{30F7335F-087E-408B-ACB2-DEA2D264DB71}" type="pres">
      <dgm:prSet presAssocID="{27800B91-3E22-4C84-93EC-74D9D1DEB40F}" presName="parentLin" presStyleCnt="0"/>
      <dgm:spPr/>
      <dgm:t>
        <a:bodyPr/>
        <a:lstStyle/>
        <a:p>
          <a:endParaRPr lang="zh-TW" altLang="en-US"/>
        </a:p>
      </dgm:t>
    </dgm:pt>
    <dgm:pt modelId="{F95A9375-9A58-4CAC-9293-78CF37B317F7}" type="pres">
      <dgm:prSet presAssocID="{27800B91-3E22-4C84-93EC-74D9D1DEB40F}" presName="parentLeftMargin" presStyleLbl="node1" presStyleIdx="1" presStyleCnt="3"/>
      <dgm:spPr/>
      <dgm:t>
        <a:bodyPr/>
        <a:lstStyle/>
        <a:p>
          <a:endParaRPr lang="zh-TW" altLang="en-US"/>
        </a:p>
      </dgm:t>
    </dgm:pt>
    <dgm:pt modelId="{37745B3F-7A3A-44A0-AFFA-63A526A2318F}" type="pres">
      <dgm:prSet presAssocID="{27800B91-3E22-4C84-93EC-74D9D1DEB40F}" presName="parentText" presStyleLbl="node1" presStyleIdx="2" presStyleCnt="3" custScaleY="184249">
        <dgm:presLayoutVars>
          <dgm:chMax val="0"/>
          <dgm:bulletEnabled val="1"/>
        </dgm:presLayoutVars>
      </dgm:prSet>
      <dgm:spPr/>
      <dgm:t>
        <a:bodyPr/>
        <a:lstStyle/>
        <a:p>
          <a:endParaRPr lang="zh-TW" altLang="en-US"/>
        </a:p>
      </dgm:t>
    </dgm:pt>
    <dgm:pt modelId="{A95CB7CB-AAAE-4DCB-B5DD-63ACD69B7D22}" type="pres">
      <dgm:prSet presAssocID="{27800B91-3E22-4C84-93EC-74D9D1DEB40F}" presName="negativeSpace" presStyleCnt="0"/>
      <dgm:spPr/>
      <dgm:t>
        <a:bodyPr/>
        <a:lstStyle/>
        <a:p>
          <a:endParaRPr lang="zh-TW" altLang="en-US"/>
        </a:p>
      </dgm:t>
    </dgm:pt>
    <dgm:pt modelId="{5602CA3E-6E56-4AF2-A5D4-89A4D160CE87}" type="pres">
      <dgm:prSet presAssocID="{27800B91-3E22-4C84-93EC-74D9D1DEB40F}" presName="childText" presStyleLbl="conFgAcc1" presStyleIdx="2" presStyleCnt="3" custLinFactNeighborX="126" custLinFactNeighborY="80820">
        <dgm:presLayoutVars>
          <dgm:bulletEnabled val="1"/>
        </dgm:presLayoutVars>
      </dgm:prSet>
      <dgm:spPr/>
      <dgm:t>
        <a:bodyPr/>
        <a:lstStyle/>
        <a:p>
          <a:endParaRPr lang="zh-TW" altLang="en-US"/>
        </a:p>
      </dgm:t>
    </dgm:pt>
  </dgm:ptLst>
  <dgm:cxnLst>
    <dgm:cxn modelId="{B4A6F412-090F-415D-9E5D-33815BEF47B2}" type="presOf" srcId="{6AC0A31F-0BF5-408C-A482-CC280CC6A3F9}" destId="{5602CA3E-6E56-4AF2-A5D4-89A4D160CE87}" srcOrd="0" destOrd="1" presId="urn:microsoft.com/office/officeart/2005/8/layout/list1"/>
    <dgm:cxn modelId="{8DA24EFC-6EA3-4B97-AD62-092FA41AC2FE}" srcId="{9F6ADF89-CA13-43A2-9B5D-B2BF604CE442}" destId="{C6274E67-FC86-44B7-AB46-D384B646838D}" srcOrd="0" destOrd="0" parTransId="{EF6DAB7C-C314-4B9F-B8AC-9E523E7C68E1}" sibTransId="{E6516633-5360-4B8B-8A67-AD5681F14C76}"/>
    <dgm:cxn modelId="{86D5B397-90BB-4364-9162-1B3E146CE146}" srcId="{17383497-5F58-4A9B-8D85-988E27A47641}" destId="{3C58B93A-070A-4369-A914-2CC99379E97F}" srcOrd="3" destOrd="0" parTransId="{998516C8-1393-413B-9267-CD5FAECF9CE9}" sibTransId="{45AA7ACC-2C32-45EF-9F40-A65117ED527D}"/>
    <dgm:cxn modelId="{A3BB9DBC-D34A-4C7C-861A-EE16037D7DEF}" srcId="{17383497-5F58-4A9B-8D85-988E27A47641}" destId="{A85DFFAA-C2CE-44DC-BF66-05588B4D2A9C}" srcOrd="0" destOrd="0" parTransId="{04EB26F4-3302-49A7-9658-13B8D5719758}" sibTransId="{D0576DB9-8467-47E7-8731-CF5CB27B98D3}"/>
    <dgm:cxn modelId="{CBA71612-1545-4963-A9A5-9FEA4207029A}" type="presOf" srcId="{5637DB87-DEBD-488A-81C8-932685932C31}" destId="{93027FE0-FCAE-476C-82E4-7B699C191A90}" srcOrd="0" destOrd="0" presId="urn:microsoft.com/office/officeart/2005/8/layout/list1"/>
    <dgm:cxn modelId="{41226F0D-7BD5-41FF-85C6-A0C14A204A04}" type="presOf" srcId="{A85DFFAA-C2CE-44DC-BF66-05588B4D2A9C}" destId="{262C386F-29E8-4B78-972B-75536C509C7C}" srcOrd="0" destOrd="0" presId="urn:microsoft.com/office/officeart/2005/8/layout/list1"/>
    <dgm:cxn modelId="{E7A7B90B-A7B9-4D11-9D2F-87CE891B9D0F}" srcId="{17383497-5F58-4A9B-8D85-988E27A47641}" destId="{8F8F3BAD-8E4E-40DC-879A-35F3DDD4E655}" srcOrd="2" destOrd="0" parTransId="{4E898B54-05D7-424E-94B2-8BB7AE251A35}" sibTransId="{B46AC7BF-295E-4B08-A330-F93704BC26C7}"/>
    <dgm:cxn modelId="{4F78F6E2-2D5F-491E-8C7D-71340D91EEE6}" srcId="{27800B91-3E22-4C84-93EC-74D9D1DEB40F}" destId="{6AC0A31F-0BF5-408C-A482-CC280CC6A3F9}" srcOrd="1" destOrd="0" parTransId="{18D34DF3-6740-49D8-8DFB-3B625E722C04}" sibTransId="{B15A42B9-0C21-4C2B-AB42-7976289A4F8F}"/>
    <dgm:cxn modelId="{9C6AFB06-0C68-49C6-BC91-0B8EEE2BAA74}" type="presOf" srcId="{A6C874E4-DC19-484B-91F1-03C07E661910}" destId="{262C386F-29E8-4B78-972B-75536C509C7C}" srcOrd="0" destOrd="1" presId="urn:microsoft.com/office/officeart/2005/8/layout/list1"/>
    <dgm:cxn modelId="{EF109286-F71A-4780-B10C-16A7EAD8C734}" srcId="{17383497-5F58-4A9B-8D85-988E27A47641}" destId="{37F37942-FDE2-4A52-B648-39292B3A9925}" srcOrd="4" destOrd="0" parTransId="{BB99A360-D9FD-4CB2-A1B1-C6457EAF93F2}" sibTransId="{34A50D9B-FFC2-4958-9AB7-BCE23F93E276}"/>
    <dgm:cxn modelId="{94154BBE-7294-43EF-9E83-63B30115453C}" type="presOf" srcId="{17383497-5F58-4A9B-8D85-988E27A47641}" destId="{F034C57B-1C37-4644-A78F-F0E0697FA43C}" srcOrd="1" destOrd="0" presId="urn:microsoft.com/office/officeart/2005/8/layout/list1"/>
    <dgm:cxn modelId="{6159DE6B-C31A-443E-908F-7C23B1364326}" type="presOf" srcId="{9F6ADF89-CA13-43A2-9B5D-B2BF604CE442}" destId="{D38E9CF0-088A-4EFF-851D-E1877132DF85}" srcOrd="1" destOrd="0" presId="urn:microsoft.com/office/officeart/2005/8/layout/list1"/>
    <dgm:cxn modelId="{AB115820-0711-4C01-B62B-CDF0C29EADF8}" type="presOf" srcId="{27800B91-3E22-4C84-93EC-74D9D1DEB40F}" destId="{37745B3F-7A3A-44A0-AFFA-63A526A2318F}" srcOrd="1" destOrd="0" presId="urn:microsoft.com/office/officeart/2005/8/layout/list1"/>
    <dgm:cxn modelId="{71F05607-28F5-41AC-9B7C-3335FDE8278D}" type="presOf" srcId="{37F37942-FDE2-4A52-B648-39292B3A9925}" destId="{262C386F-29E8-4B78-972B-75536C509C7C}" srcOrd="0" destOrd="4" presId="urn:microsoft.com/office/officeart/2005/8/layout/list1"/>
    <dgm:cxn modelId="{996F81F1-CAFF-42FE-8DB2-37D859018A76}" type="presOf" srcId="{3C58B93A-070A-4369-A914-2CC99379E97F}" destId="{262C386F-29E8-4B78-972B-75536C509C7C}" srcOrd="0" destOrd="3" presId="urn:microsoft.com/office/officeart/2005/8/layout/list1"/>
    <dgm:cxn modelId="{79FAD13F-1D14-4C10-959D-140CBBC79189}" srcId="{5637DB87-DEBD-488A-81C8-932685932C31}" destId="{9F6ADF89-CA13-43A2-9B5D-B2BF604CE442}" srcOrd="1" destOrd="0" parTransId="{F6931F4A-9F61-45D2-B927-4CC778B31BC6}" sibTransId="{1B659D34-85E7-4A5D-9B26-A763E212D402}"/>
    <dgm:cxn modelId="{C430C951-C551-4897-89A8-ABF9C0CAF8B8}" srcId="{9F6ADF89-CA13-43A2-9B5D-B2BF604CE442}" destId="{EFBD7BC3-7AD8-4FAE-A41B-CCBE35D5E3DF}" srcOrd="1" destOrd="0" parTransId="{132626DA-9D5A-4A06-BF6F-F64331011EC8}" sibTransId="{7765E4C2-F82C-4B32-846A-5F3703D6E153}"/>
    <dgm:cxn modelId="{99F31189-1D26-41BA-A47C-773469B414CC}" type="presOf" srcId="{538E5718-2D57-4CF2-8896-EB90B876F680}" destId="{5602CA3E-6E56-4AF2-A5D4-89A4D160CE87}" srcOrd="0" destOrd="0" presId="urn:microsoft.com/office/officeart/2005/8/layout/list1"/>
    <dgm:cxn modelId="{BC9A486F-BE63-4441-B565-082469EF6019}" srcId="{5637DB87-DEBD-488A-81C8-932685932C31}" destId="{17383497-5F58-4A9B-8D85-988E27A47641}" srcOrd="0" destOrd="0" parTransId="{4305BB42-6106-4CB7-B154-4991E25BE8AB}" sibTransId="{4DA73D06-6E66-4150-BA0C-5D28F0D91657}"/>
    <dgm:cxn modelId="{A7A4EDEB-C986-4E3C-B80E-B3D6ABC5C8CC}" type="presOf" srcId="{27800B91-3E22-4C84-93EC-74D9D1DEB40F}" destId="{F95A9375-9A58-4CAC-9293-78CF37B317F7}" srcOrd="0" destOrd="0" presId="urn:microsoft.com/office/officeart/2005/8/layout/list1"/>
    <dgm:cxn modelId="{D77DF818-3E67-4842-8299-5BF4834E8F6D}" srcId="{27800B91-3E22-4C84-93EC-74D9D1DEB40F}" destId="{538E5718-2D57-4CF2-8896-EB90B876F680}" srcOrd="0" destOrd="0" parTransId="{DE269CDA-C305-494F-AC2C-B26EB4566634}" sibTransId="{21D0BB31-3D6E-49E8-B1BE-0CA39A528AB3}"/>
    <dgm:cxn modelId="{1DEDC6B7-9FE1-4171-B595-6E7892CC049D}" srcId="{5637DB87-DEBD-488A-81C8-932685932C31}" destId="{27800B91-3E22-4C84-93EC-74D9D1DEB40F}" srcOrd="2" destOrd="0" parTransId="{AA4B6AD3-4AD1-423F-BA95-42C4F7BE8279}" sibTransId="{2C85F778-8D45-4C3F-B6D6-9419CD403176}"/>
    <dgm:cxn modelId="{5CFAFA34-142A-4F38-A241-ABA99DD2786A}" type="presOf" srcId="{9F6ADF89-CA13-43A2-9B5D-B2BF604CE442}" destId="{708D1CBA-CD94-4E2B-B2F5-86DE375AA69F}" srcOrd="0" destOrd="0" presId="urn:microsoft.com/office/officeart/2005/8/layout/list1"/>
    <dgm:cxn modelId="{37A2A9F9-5944-47DC-B7C9-702EBA046CD1}" type="presOf" srcId="{C6274E67-FC86-44B7-AB46-D384B646838D}" destId="{0262A075-AF04-4032-9AD8-26CA521972DD}" srcOrd="0" destOrd="0" presId="urn:microsoft.com/office/officeart/2005/8/layout/list1"/>
    <dgm:cxn modelId="{1EA6ADD6-EA8C-453A-8D5C-D0522EE8E0CB}" srcId="{17383497-5F58-4A9B-8D85-988E27A47641}" destId="{A6C874E4-DC19-484B-91F1-03C07E661910}" srcOrd="1" destOrd="0" parTransId="{5F3AB3D9-A537-4EE6-AF07-422A3D900C1A}" sibTransId="{DE7D1D0E-EB08-487A-945D-2B4422E50ADF}"/>
    <dgm:cxn modelId="{CCDD3DAF-4633-4AEC-8919-9C6B47F4BA15}" type="presOf" srcId="{EFBD7BC3-7AD8-4FAE-A41B-CCBE35D5E3DF}" destId="{0262A075-AF04-4032-9AD8-26CA521972DD}" srcOrd="0" destOrd="1" presId="urn:microsoft.com/office/officeart/2005/8/layout/list1"/>
    <dgm:cxn modelId="{9222A94B-2214-464A-A61A-3E615992303A}" type="presOf" srcId="{8F8F3BAD-8E4E-40DC-879A-35F3DDD4E655}" destId="{262C386F-29E8-4B78-972B-75536C509C7C}" srcOrd="0" destOrd="2" presId="urn:microsoft.com/office/officeart/2005/8/layout/list1"/>
    <dgm:cxn modelId="{45B7CEE6-B04F-4DE3-B4FD-160EE4104AFF}" type="presOf" srcId="{17383497-5F58-4A9B-8D85-988E27A47641}" destId="{CEA481C7-11BF-43E7-8BAF-84FF8B088A51}" srcOrd="0" destOrd="0" presId="urn:microsoft.com/office/officeart/2005/8/layout/list1"/>
    <dgm:cxn modelId="{D2788BA7-7151-4AEE-87D5-C2B8B9E96578}" type="presParOf" srcId="{93027FE0-FCAE-476C-82E4-7B699C191A90}" destId="{D45244B7-C032-48E6-810D-6C66E254296A}" srcOrd="0" destOrd="0" presId="urn:microsoft.com/office/officeart/2005/8/layout/list1"/>
    <dgm:cxn modelId="{04D6F5FD-27D2-4BA5-A733-D175629FCB90}" type="presParOf" srcId="{D45244B7-C032-48E6-810D-6C66E254296A}" destId="{CEA481C7-11BF-43E7-8BAF-84FF8B088A51}" srcOrd="0" destOrd="0" presId="urn:microsoft.com/office/officeart/2005/8/layout/list1"/>
    <dgm:cxn modelId="{E9CF8699-E3B4-4A24-AD10-8934A802A80C}" type="presParOf" srcId="{D45244B7-C032-48E6-810D-6C66E254296A}" destId="{F034C57B-1C37-4644-A78F-F0E0697FA43C}" srcOrd="1" destOrd="0" presId="urn:microsoft.com/office/officeart/2005/8/layout/list1"/>
    <dgm:cxn modelId="{B1C7E0D5-C215-4455-8291-D627D0284227}" type="presParOf" srcId="{93027FE0-FCAE-476C-82E4-7B699C191A90}" destId="{CD214FCB-54C8-47EF-BA1C-4CD041721110}" srcOrd="1" destOrd="0" presId="urn:microsoft.com/office/officeart/2005/8/layout/list1"/>
    <dgm:cxn modelId="{741DC728-AB0E-43AD-A71B-CF9EBD49B0FB}" type="presParOf" srcId="{93027FE0-FCAE-476C-82E4-7B699C191A90}" destId="{262C386F-29E8-4B78-972B-75536C509C7C}" srcOrd="2" destOrd="0" presId="urn:microsoft.com/office/officeart/2005/8/layout/list1"/>
    <dgm:cxn modelId="{610508BD-4A94-425E-A418-0FB86C7BA406}" type="presParOf" srcId="{93027FE0-FCAE-476C-82E4-7B699C191A90}" destId="{220B3BD3-34EC-4812-8241-C3BAA7EF7AC8}" srcOrd="3" destOrd="0" presId="urn:microsoft.com/office/officeart/2005/8/layout/list1"/>
    <dgm:cxn modelId="{BAD25D8E-0D09-4AC7-B5B4-C069B74515D3}" type="presParOf" srcId="{93027FE0-FCAE-476C-82E4-7B699C191A90}" destId="{2938CC1D-E6B8-46B8-A289-01E3A6C33807}" srcOrd="4" destOrd="0" presId="urn:microsoft.com/office/officeart/2005/8/layout/list1"/>
    <dgm:cxn modelId="{F7F95A63-5FE2-4A84-802E-28C957B1E3EA}" type="presParOf" srcId="{2938CC1D-E6B8-46B8-A289-01E3A6C33807}" destId="{708D1CBA-CD94-4E2B-B2F5-86DE375AA69F}" srcOrd="0" destOrd="0" presId="urn:microsoft.com/office/officeart/2005/8/layout/list1"/>
    <dgm:cxn modelId="{E858755D-9DB7-4DB0-A9E7-9AE5A964C144}" type="presParOf" srcId="{2938CC1D-E6B8-46B8-A289-01E3A6C33807}" destId="{D38E9CF0-088A-4EFF-851D-E1877132DF85}" srcOrd="1" destOrd="0" presId="urn:microsoft.com/office/officeart/2005/8/layout/list1"/>
    <dgm:cxn modelId="{99EF3C37-374B-4E9F-9C84-7DED75DD8484}" type="presParOf" srcId="{93027FE0-FCAE-476C-82E4-7B699C191A90}" destId="{10DB35A8-900C-4A4F-9BBB-F369EE9158F3}" srcOrd="5" destOrd="0" presId="urn:microsoft.com/office/officeart/2005/8/layout/list1"/>
    <dgm:cxn modelId="{002865E1-9491-4EBE-BF6A-FCBC3D74ECB2}" type="presParOf" srcId="{93027FE0-FCAE-476C-82E4-7B699C191A90}" destId="{0262A075-AF04-4032-9AD8-26CA521972DD}" srcOrd="6" destOrd="0" presId="urn:microsoft.com/office/officeart/2005/8/layout/list1"/>
    <dgm:cxn modelId="{44D9FDA9-FDCB-41A4-A7D5-8317E10B3E8C}" type="presParOf" srcId="{93027FE0-FCAE-476C-82E4-7B699C191A90}" destId="{6DF6A4CB-1224-4B5F-8783-91708A4A4E7D}" srcOrd="7" destOrd="0" presId="urn:microsoft.com/office/officeart/2005/8/layout/list1"/>
    <dgm:cxn modelId="{50221019-AA09-415A-8BF1-7BC2A55B7287}" type="presParOf" srcId="{93027FE0-FCAE-476C-82E4-7B699C191A90}" destId="{30F7335F-087E-408B-ACB2-DEA2D264DB71}" srcOrd="8" destOrd="0" presId="urn:microsoft.com/office/officeart/2005/8/layout/list1"/>
    <dgm:cxn modelId="{7786684D-069A-4216-BC9F-C0D88F3E901E}" type="presParOf" srcId="{30F7335F-087E-408B-ACB2-DEA2D264DB71}" destId="{F95A9375-9A58-4CAC-9293-78CF37B317F7}" srcOrd="0" destOrd="0" presId="urn:microsoft.com/office/officeart/2005/8/layout/list1"/>
    <dgm:cxn modelId="{47AD8294-7362-43B0-BF1B-634FE441D213}" type="presParOf" srcId="{30F7335F-087E-408B-ACB2-DEA2D264DB71}" destId="{37745B3F-7A3A-44A0-AFFA-63A526A2318F}" srcOrd="1" destOrd="0" presId="urn:microsoft.com/office/officeart/2005/8/layout/list1"/>
    <dgm:cxn modelId="{3177CFDB-97AC-4E5C-909A-3233C2771A31}" type="presParOf" srcId="{93027FE0-FCAE-476C-82E4-7B699C191A90}" destId="{A95CB7CB-AAAE-4DCB-B5DD-63ACD69B7D22}" srcOrd="9" destOrd="0" presId="urn:microsoft.com/office/officeart/2005/8/layout/list1"/>
    <dgm:cxn modelId="{66EE50C8-CC25-4B02-A4A5-95A15E3FD3D0}" type="presParOf" srcId="{93027FE0-FCAE-476C-82E4-7B699C191A90}" destId="{5602CA3E-6E56-4AF2-A5D4-89A4D160CE8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7F4EF1-5551-4551-B5AB-A97B38F666DB}" type="doc">
      <dgm:prSet loTypeId="urn:microsoft.com/office/officeart/2005/8/layout/hierarchy2" loCatId="hierarchy" qsTypeId="urn:microsoft.com/office/officeart/2005/8/quickstyle/simple1" qsCatId="simple" csTypeId="urn:microsoft.com/office/officeart/2005/8/colors/accent3_2" csCatId="accent3" phldr="1"/>
      <dgm:spPr/>
      <dgm:t>
        <a:bodyPr/>
        <a:lstStyle/>
        <a:p>
          <a:endParaRPr lang="zh-TW" altLang="en-US"/>
        </a:p>
      </dgm:t>
    </dgm:pt>
    <dgm:pt modelId="{E8233EF6-6EF7-47FB-B127-6E29B788ECA3}">
      <dgm:prSet phldrT="[文字]"/>
      <dgm:spPr/>
      <dgm:t>
        <a:bodyPr/>
        <a:lstStyle/>
        <a:p>
          <a:r>
            <a:rPr lang="en-US" altLang="zh-TW" b="1" dirty="0" smtClean="0">
              <a:latin typeface="微軟正黑體" panose="020B0604030504040204" pitchFamily="34" charset="-120"/>
              <a:ea typeface="微軟正黑體" panose="020B0604030504040204" pitchFamily="34" charset="-120"/>
            </a:rPr>
            <a:t>TCGI 1 </a:t>
          </a:r>
        </a:p>
        <a:p>
          <a:r>
            <a:rPr lang="zh-TW" altLang="en-US" b="1" dirty="0" smtClean="0">
              <a:latin typeface="微軟正黑體" panose="020B0604030504040204" pitchFamily="34" charset="-120"/>
              <a:ea typeface="微軟正黑體" panose="020B0604030504040204" pitchFamily="34" charset="-120"/>
            </a:rPr>
            <a:t>股權結構</a:t>
          </a:r>
          <a:endParaRPr lang="zh-TW" altLang="en-US" dirty="0">
            <a:latin typeface="微軟正黑體" panose="020B0604030504040204" pitchFamily="34" charset="-120"/>
            <a:ea typeface="微軟正黑體" panose="020B0604030504040204" pitchFamily="34" charset="-120"/>
          </a:endParaRPr>
        </a:p>
      </dgm:t>
    </dgm:pt>
    <dgm:pt modelId="{2C062A93-A280-4558-91C1-0FF9FC51D340}" type="parTrans" cxnId="{EFB1E3F6-D1F8-4C6D-8A78-A9945BA54CC3}">
      <dgm:prSet/>
      <dgm:spPr/>
      <dgm:t>
        <a:bodyPr/>
        <a:lstStyle/>
        <a:p>
          <a:endParaRPr lang="zh-TW" altLang="en-US"/>
        </a:p>
      </dgm:t>
    </dgm:pt>
    <dgm:pt modelId="{67BEC6A6-F158-462C-A7EA-867871AB2A97}" type="sibTrans" cxnId="{EFB1E3F6-D1F8-4C6D-8A78-A9945BA54CC3}">
      <dgm:prSet/>
      <dgm:spPr/>
      <dgm:t>
        <a:bodyPr/>
        <a:lstStyle/>
        <a:p>
          <a:endParaRPr lang="zh-TW" altLang="en-US"/>
        </a:p>
      </dgm:t>
    </dgm:pt>
    <dgm:pt modelId="{9980BB30-0111-4B98-944F-F866D178EC78}">
      <dgm:prSet phldrT="[文字]">
        <dgm:style>
          <a:lnRef idx="1">
            <a:schemeClr val="dk1"/>
          </a:lnRef>
          <a:fillRef idx="2">
            <a:schemeClr val="dk1"/>
          </a:fillRef>
          <a:effectRef idx="1">
            <a:schemeClr val="dk1"/>
          </a:effectRef>
          <a:fontRef idx="minor">
            <a:schemeClr val="dk1"/>
          </a:fontRef>
        </dgm:style>
      </dgm:prSet>
      <dgm:spPr/>
      <dgm:t>
        <a:bodyPr/>
        <a:lstStyle/>
        <a:p>
          <a:r>
            <a:rPr lang="en-US" altLang="zh-TW" b="1" dirty="0" smtClean="0">
              <a:latin typeface="微軟正黑體" panose="020B0604030504040204" pitchFamily="34" charset="-120"/>
              <a:ea typeface="微軟正黑體" panose="020B0604030504040204" pitchFamily="34" charset="-120"/>
            </a:rPr>
            <a:t>TCGI 2 </a:t>
          </a:r>
          <a:r>
            <a:rPr lang="zh-TW" altLang="en-US" b="1" dirty="0" smtClean="0">
              <a:latin typeface="微軟正黑體" panose="020B0604030504040204" pitchFamily="34" charset="-120"/>
              <a:ea typeface="微軟正黑體" panose="020B0604030504040204" pitchFamily="34" charset="-120"/>
            </a:rPr>
            <a:t>董事</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會</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及高管職能</a:t>
          </a:r>
          <a:endParaRPr lang="zh-TW" altLang="en-US" dirty="0">
            <a:latin typeface="微軟正黑體" panose="020B0604030504040204" pitchFamily="34" charset="-120"/>
            <a:ea typeface="微軟正黑體" panose="020B0604030504040204" pitchFamily="34" charset="-120"/>
          </a:endParaRPr>
        </a:p>
      </dgm:t>
    </dgm:pt>
    <dgm:pt modelId="{AF18CE18-3CED-443F-8A13-D48FAA272614}" type="parTrans" cxnId="{4CDA8002-A502-4E74-A35E-D22A2692E3C4}">
      <dgm:prSet>
        <dgm:style>
          <a:lnRef idx="1">
            <a:schemeClr val="accent3"/>
          </a:lnRef>
          <a:fillRef idx="0">
            <a:schemeClr val="accent3"/>
          </a:fillRef>
          <a:effectRef idx="0">
            <a:schemeClr val="accent3"/>
          </a:effectRef>
          <a:fontRef idx="minor">
            <a:schemeClr val="tx1"/>
          </a:fontRef>
        </dgm:style>
      </dgm:prSet>
      <dgm:spPr>
        <a:ln/>
      </dgm:spPr>
      <dgm:t>
        <a:bodyPr/>
        <a:lstStyle/>
        <a:p>
          <a:endParaRPr lang="zh-TW" altLang="en-US"/>
        </a:p>
      </dgm:t>
    </dgm:pt>
    <dgm:pt modelId="{1ED57A80-611B-4FC4-9EAE-8DAF3DFF31AB}" type="sibTrans" cxnId="{4CDA8002-A502-4E74-A35E-D22A2692E3C4}">
      <dgm:prSet/>
      <dgm:spPr/>
      <dgm:t>
        <a:bodyPr/>
        <a:lstStyle/>
        <a:p>
          <a:endParaRPr lang="zh-TW" altLang="en-US"/>
        </a:p>
      </dgm:t>
    </dgm:pt>
    <dgm:pt modelId="{E31F4334-7697-4E26-9A64-4C87E0006927}">
      <dgm:prSet phldrT="[文字]"/>
      <dgm:spPr/>
      <dgm:t>
        <a:bodyPr/>
        <a:lstStyle/>
        <a:p>
          <a:r>
            <a:rPr lang="en-US" altLang="zh-TW" b="1" dirty="0" smtClean="0">
              <a:latin typeface="微軟正黑體" panose="020B0604030504040204" pitchFamily="34" charset="-120"/>
              <a:ea typeface="微軟正黑體" panose="020B0604030504040204" pitchFamily="34" charset="-120"/>
            </a:rPr>
            <a:t>TCGI 3 </a:t>
          </a:r>
          <a:r>
            <a:rPr lang="zh-TW" altLang="en-US" b="1" dirty="0" smtClean="0">
              <a:latin typeface="微軟正黑體" panose="020B0604030504040204" pitchFamily="34" charset="-120"/>
              <a:ea typeface="微軟正黑體" panose="020B0604030504040204" pitchFamily="34" charset="-120"/>
            </a:rPr>
            <a:t>公平對待資金提供者</a:t>
          </a:r>
          <a:endParaRPr lang="zh-TW" altLang="en-US" dirty="0">
            <a:latin typeface="微軟正黑體" panose="020B0604030504040204" pitchFamily="34" charset="-120"/>
            <a:ea typeface="微軟正黑體" panose="020B0604030504040204" pitchFamily="34" charset="-120"/>
          </a:endParaRPr>
        </a:p>
      </dgm:t>
    </dgm:pt>
    <dgm:pt modelId="{65A7D0B8-5E9D-4DE4-9679-C6BE7F563E0D}" type="parTrans" cxnId="{C0697064-839F-4614-BFCB-ACE0B3C6F928}">
      <dgm:prSet>
        <dgm:style>
          <a:lnRef idx="1">
            <a:schemeClr val="accent3"/>
          </a:lnRef>
          <a:fillRef idx="0">
            <a:schemeClr val="accent3"/>
          </a:fillRef>
          <a:effectRef idx="0">
            <a:schemeClr val="accent3"/>
          </a:effectRef>
          <a:fontRef idx="minor">
            <a:schemeClr val="tx1"/>
          </a:fontRef>
        </dgm:style>
      </dgm:prSet>
      <dgm:spPr>
        <a:ln/>
      </dgm:spPr>
      <dgm:t>
        <a:bodyPr/>
        <a:lstStyle/>
        <a:p>
          <a:endParaRPr lang="zh-TW" altLang="en-US"/>
        </a:p>
      </dgm:t>
    </dgm:pt>
    <dgm:pt modelId="{7F08E24A-4517-488A-AA83-9D929E0C7700}" type="sibTrans" cxnId="{C0697064-839F-4614-BFCB-ACE0B3C6F928}">
      <dgm:prSet/>
      <dgm:spPr/>
      <dgm:t>
        <a:bodyPr/>
        <a:lstStyle/>
        <a:p>
          <a:endParaRPr lang="zh-TW" altLang="en-US"/>
        </a:p>
      </dgm:t>
    </dgm:pt>
    <dgm:pt modelId="{272B2BF6-EE9F-47EA-ACA5-ABBFB631DCB8}">
      <dgm:prSet phldrT="[文字]"/>
      <dgm:spPr/>
      <dgm:t>
        <a:bodyPr/>
        <a:lstStyle/>
        <a:p>
          <a:r>
            <a:rPr lang="en-US" altLang="zh-TW" dirty="0" smtClean="0">
              <a:latin typeface="微軟正黑體" panose="020B0604030504040204" pitchFamily="34" charset="-120"/>
              <a:ea typeface="微軟正黑體" panose="020B0604030504040204" pitchFamily="34" charset="-120"/>
            </a:rPr>
            <a:t>TCGI 4 </a:t>
          </a:r>
          <a:r>
            <a:rPr lang="zh-TW" altLang="en-US" dirty="0" smtClean="0">
              <a:latin typeface="微軟正黑體" panose="020B0604030504040204" pitchFamily="34" charset="-120"/>
              <a:ea typeface="微軟正黑體" panose="020B0604030504040204" pitchFamily="34" charset="-120"/>
            </a:rPr>
            <a:t>財報與資訊透明度</a:t>
          </a:r>
          <a:endParaRPr lang="zh-TW" altLang="en-US" dirty="0">
            <a:latin typeface="微軟正黑體" panose="020B0604030504040204" pitchFamily="34" charset="-120"/>
            <a:ea typeface="微軟正黑體" panose="020B0604030504040204" pitchFamily="34" charset="-120"/>
          </a:endParaRPr>
        </a:p>
      </dgm:t>
    </dgm:pt>
    <dgm:pt modelId="{0D68A76A-6799-45D8-9DA3-7D92AC4C4FF5}" type="parTrans" cxnId="{69AC48D0-2152-4151-9886-6EEC190E50F9}">
      <dgm:prSet>
        <dgm:style>
          <a:lnRef idx="1">
            <a:schemeClr val="accent3"/>
          </a:lnRef>
          <a:fillRef idx="0">
            <a:schemeClr val="accent3"/>
          </a:fillRef>
          <a:effectRef idx="0">
            <a:schemeClr val="accent3"/>
          </a:effectRef>
          <a:fontRef idx="minor">
            <a:schemeClr val="tx1"/>
          </a:fontRef>
        </dgm:style>
      </dgm:prSet>
      <dgm:spPr>
        <a:ln/>
      </dgm:spPr>
      <dgm:t>
        <a:bodyPr/>
        <a:lstStyle/>
        <a:p>
          <a:endParaRPr lang="zh-TW" altLang="en-US"/>
        </a:p>
      </dgm:t>
    </dgm:pt>
    <dgm:pt modelId="{15092F03-802A-47FF-9218-582BCD0BA138}" type="sibTrans" cxnId="{69AC48D0-2152-4151-9886-6EEC190E50F9}">
      <dgm:prSet/>
      <dgm:spPr/>
      <dgm:t>
        <a:bodyPr/>
        <a:lstStyle/>
        <a:p>
          <a:endParaRPr lang="zh-TW" altLang="en-US"/>
        </a:p>
      </dgm:t>
    </dgm:pt>
    <dgm:pt modelId="{1D5EFFEE-1669-4D41-984B-5DFA2F1F4F88}">
      <dgm:prSet/>
      <dgm:spPr/>
      <dgm:t>
        <a:bodyPr/>
        <a:lstStyle/>
        <a:p>
          <a:r>
            <a:rPr lang="en-US" altLang="zh-TW" dirty="0" smtClean="0">
              <a:latin typeface="微軟正黑體" panose="020B0604030504040204" pitchFamily="34" charset="-120"/>
              <a:ea typeface="微軟正黑體" panose="020B0604030504040204" pitchFamily="34" charset="-120"/>
            </a:rPr>
            <a:t>TCGI</a:t>
          </a:r>
          <a:r>
            <a:rPr lang="zh-TW" altLang="en-US" dirty="0" smtClean="0">
              <a:latin typeface="微軟正黑體" panose="020B0604030504040204" pitchFamily="34" charset="-120"/>
              <a:ea typeface="微軟正黑體" panose="020B0604030504040204" pitchFamily="34" charset="-120"/>
            </a:rPr>
            <a:t>  </a:t>
          </a:r>
          <a:r>
            <a:rPr lang="en-US" altLang="zh-TW" dirty="0" smtClean="0">
              <a:latin typeface="微軟正黑體" panose="020B0604030504040204" pitchFamily="34" charset="-120"/>
              <a:ea typeface="微軟正黑體" panose="020B0604030504040204" pitchFamily="34" charset="-120"/>
            </a:rPr>
            <a:t>5 </a:t>
          </a:r>
          <a:r>
            <a:rPr lang="zh-TW" altLang="en-US" dirty="0" smtClean="0">
              <a:latin typeface="微軟正黑體" panose="020B0604030504040204" pitchFamily="34" charset="-120"/>
              <a:ea typeface="微軟正黑體" panose="020B0604030504040204" pitchFamily="34" charset="-120"/>
            </a:rPr>
            <a:t>社會責任</a:t>
          </a:r>
          <a:endParaRPr lang="zh-TW" altLang="en-US" dirty="0">
            <a:latin typeface="微軟正黑體" panose="020B0604030504040204" pitchFamily="34" charset="-120"/>
            <a:ea typeface="微軟正黑體" panose="020B0604030504040204" pitchFamily="34" charset="-120"/>
          </a:endParaRPr>
        </a:p>
      </dgm:t>
    </dgm:pt>
    <dgm:pt modelId="{AC478E2A-B125-4066-BCB5-439313EBED56}" type="parTrans" cxnId="{50D32E40-524C-45D6-B737-222EAEA181C6}">
      <dgm:prSet>
        <dgm:style>
          <a:lnRef idx="1">
            <a:schemeClr val="accent3"/>
          </a:lnRef>
          <a:fillRef idx="0">
            <a:schemeClr val="accent3"/>
          </a:fillRef>
          <a:effectRef idx="0">
            <a:schemeClr val="accent3"/>
          </a:effectRef>
          <a:fontRef idx="minor">
            <a:schemeClr val="tx1"/>
          </a:fontRef>
        </dgm:style>
      </dgm:prSet>
      <dgm:spPr>
        <a:ln/>
      </dgm:spPr>
      <dgm:t>
        <a:bodyPr/>
        <a:lstStyle/>
        <a:p>
          <a:endParaRPr lang="zh-TW" altLang="en-US"/>
        </a:p>
      </dgm:t>
    </dgm:pt>
    <dgm:pt modelId="{83E80C2D-F994-4905-BD91-47701054D234}" type="sibTrans" cxnId="{50D32E40-524C-45D6-B737-222EAEA181C6}">
      <dgm:prSet/>
      <dgm:spPr/>
      <dgm:t>
        <a:bodyPr/>
        <a:lstStyle/>
        <a:p>
          <a:endParaRPr lang="zh-TW" altLang="en-US"/>
        </a:p>
      </dgm:t>
    </dgm:pt>
    <dgm:pt modelId="{B0F54F7C-FC4C-49EE-B33E-A99A8908C96A}" type="pres">
      <dgm:prSet presAssocID="{087F4EF1-5551-4551-B5AB-A97B38F666DB}" presName="diagram" presStyleCnt="0">
        <dgm:presLayoutVars>
          <dgm:chPref val="1"/>
          <dgm:dir/>
          <dgm:animOne val="branch"/>
          <dgm:animLvl val="lvl"/>
          <dgm:resizeHandles val="exact"/>
        </dgm:presLayoutVars>
      </dgm:prSet>
      <dgm:spPr/>
      <dgm:t>
        <a:bodyPr/>
        <a:lstStyle/>
        <a:p>
          <a:endParaRPr lang="zh-TW" altLang="en-US"/>
        </a:p>
      </dgm:t>
    </dgm:pt>
    <dgm:pt modelId="{9610B39E-4255-424B-A58C-CE7145B18014}" type="pres">
      <dgm:prSet presAssocID="{E8233EF6-6EF7-47FB-B127-6E29B788ECA3}" presName="root1" presStyleCnt="0"/>
      <dgm:spPr/>
      <dgm:t>
        <a:bodyPr/>
        <a:lstStyle/>
        <a:p>
          <a:endParaRPr lang="zh-TW" altLang="en-US"/>
        </a:p>
      </dgm:t>
    </dgm:pt>
    <dgm:pt modelId="{683B37D1-C77D-4D68-B3F7-3AB4EFBB9254}" type="pres">
      <dgm:prSet presAssocID="{E8233EF6-6EF7-47FB-B127-6E29B788ECA3}" presName="LevelOneTextNode" presStyleLbl="node0" presStyleIdx="0" presStyleCnt="1">
        <dgm:presLayoutVars>
          <dgm:chPref val="3"/>
        </dgm:presLayoutVars>
      </dgm:prSet>
      <dgm:spPr/>
      <dgm:t>
        <a:bodyPr/>
        <a:lstStyle/>
        <a:p>
          <a:endParaRPr lang="zh-TW" altLang="en-US"/>
        </a:p>
      </dgm:t>
    </dgm:pt>
    <dgm:pt modelId="{FAD53039-6B80-4C29-AD1D-5AF341467AA1}" type="pres">
      <dgm:prSet presAssocID="{E8233EF6-6EF7-47FB-B127-6E29B788ECA3}" presName="level2hierChild" presStyleCnt="0"/>
      <dgm:spPr/>
      <dgm:t>
        <a:bodyPr/>
        <a:lstStyle/>
        <a:p>
          <a:endParaRPr lang="zh-TW" altLang="en-US"/>
        </a:p>
      </dgm:t>
    </dgm:pt>
    <dgm:pt modelId="{57E27E5D-00CB-4064-BB64-55FA02BE3923}" type="pres">
      <dgm:prSet presAssocID="{AF18CE18-3CED-443F-8A13-D48FAA272614}" presName="conn2-1" presStyleLbl="parChTrans1D2" presStyleIdx="0" presStyleCnt="1"/>
      <dgm:spPr/>
      <dgm:t>
        <a:bodyPr/>
        <a:lstStyle/>
        <a:p>
          <a:endParaRPr lang="zh-TW" altLang="en-US"/>
        </a:p>
      </dgm:t>
    </dgm:pt>
    <dgm:pt modelId="{AD22B7F5-077F-4237-AF63-0D598A87E823}" type="pres">
      <dgm:prSet presAssocID="{AF18CE18-3CED-443F-8A13-D48FAA272614}" presName="connTx" presStyleLbl="parChTrans1D2" presStyleIdx="0" presStyleCnt="1"/>
      <dgm:spPr/>
      <dgm:t>
        <a:bodyPr/>
        <a:lstStyle/>
        <a:p>
          <a:endParaRPr lang="zh-TW" altLang="en-US"/>
        </a:p>
      </dgm:t>
    </dgm:pt>
    <dgm:pt modelId="{960BFC07-4767-4D68-B13F-74B3F65B9C71}" type="pres">
      <dgm:prSet presAssocID="{9980BB30-0111-4B98-944F-F866D178EC78}" presName="root2" presStyleCnt="0"/>
      <dgm:spPr/>
      <dgm:t>
        <a:bodyPr/>
        <a:lstStyle/>
        <a:p>
          <a:endParaRPr lang="zh-TW" altLang="en-US"/>
        </a:p>
      </dgm:t>
    </dgm:pt>
    <dgm:pt modelId="{280D5788-E419-40CE-B9B0-BB58D962AFDA}" type="pres">
      <dgm:prSet presAssocID="{9980BB30-0111-4B98-944F-F866D178EC78}" presName="LevelTwoTextNode" presStyleLbl="node2" presStyleIdx="0" presStyleCnt="1">
        <dgm:presLayoutVars>
          <dgm:chPref val="3"/>
        </dgm:presLayoutVars>
      </dgm:prSet>
      <dgm:spPr/>
      <dgm:t>
        <a:bodyPr/>
        <a:lstStyle/>
        <a:p>
          <a:endParaRPr lang="zh-TW" altLang="en-US"/>
        </a:p>
      </dgm:t>
    </dgm:pt>
    <dgm:pt modelId="{BE0BF5AC-3083-45B9-9A8F-2BCEB98801DA}" type="pres">
      <dgm:prSet presAssocID="{9980BB30-0111-4B98-944F-F866D178EC78}" presName="level3hierChild" presStyleCnt="0"/>
      <dgm:spPr/>
      <dgm:t>
        <a:bodyPr/>
        <a:lstStyle/>
        <a:p>
          <a:endParaRPr lang="zh-TW" altLang="en-US"/>
        </a:p>
      </dgm:t>
    </dgm:pt>
    <dgm:pt modelId="{3B074696-9343-4629-BC74-2D59B20C5375}" type="pres">
      <dgm:prSet presAssocID="{65A7D0B8-5E9D-4DE4-9679-C6BE7F563E0D}" presName="conn2-1" presStyleLbl="parChTrans1D3" presStyleIdx="0" presStyleCnt="3"/>
      <dgm:spPr/>
      <dgm:t>
        <a:bodyPr/>
        <a:lstStyle/>
        <a:p>
          <a:endParaRPr lang="zh-TW" altLang="en-US"/>
        </a:p>
      </dgm:t>
    </dgm:pt>
    <dgm:pt modelId="{ED3FF079-DFA1-4BC1-9653-11720F8B11B7}" type="pres">
      <dgm:prSet presAssocID="{65A7D0B8-5E9D-4DE4-9679-C6BE7F563E0D}" presName="connTx" presStyleLbl="parChTrans1D3" presStyleIdx="0" presStyleCnt="3"/>
      <dgm:spPr/>
      <dgm:t>
        <a:bodyPr/>
        <a:lstStyle/>
        <a:p>
          <a:endParaRPr lang="zh-TW" altLang="en-US"/>
        </a:p>
      </dgm:t>
    </dgm:pt>
    <dgm:pt modelId="{F763D0C4-40FD-4FC3-B3EC-BC70A1BD7EE9}" type="pres">
      <dgm:prSet presAssocID="{E31F4334-7697-4E26-9A64-4C87E0006927}" presName="root2" presStyleCnt="0"/>
      <dgm:spPr/>
      <dgm:t>
        <a:bodyPr/>
        <a:lstStyle/>
        <a:p>
          <a:endParaRPr lang="zh-TW" altLang="en-US"/>
        </a:p>
      </dgm:t>
    </dgm:pt>
    <dgm:pt modelId="{022BEAD7-F4BE-4B0C-8D15-D71B6E8FA0F5}" type="pres">
      <dgm:prSet presAssocID="{E31F4334-7697-4E26-9A64-4C87E0006927}" presName="LevelTwoTextNode" presStyleLbl="node3" presStyleIdx="0" presStyleCnt="3" custLinFactNeighborX="433" custLinFactNeighborY="-45691">
        <dgm:presLayoutVars>
          <dgm:chPref val="3"/>
        </dgm:presLayoutVars>
      </dgm:prSet>
      <dgm:spPr/>
      <dgm:t>
        <a:bodyPr/>
        <a:lstStyle/>
        <a:p>
          <a:endParaRPr lang="zh-TW" altLang="en-US"/>
        </a:p>
      </dgm:t>
    </dgm:pt>
    <dgm:pt modelId="{8590B740-8441-4674-93BD-485612C14731}" type="pres">
      <dgm:prSet presAssocID="{E31F4334-7697-4E26-9A64-4C87E0006927}" presName="level3hierChild" presStyleCnt="0"/>
      <dgm:spPr/>
      <dgm:t>
        <a:bodyPr/>
        <a:lstStyle/>
        <a:p>
          <a:endParaRPr lang="zh-TW" altLang="en-US"/>
        </a:p>
      </dgm:t>
    </dgm:pt>
    <dgm:pt modelId="{FD0FFA6A-B9A4-474D-A500-4FE0452D5AB3}" type="pres">
      <dgm:prSet presAssocID="{0D68A76A-6799-45D8-9DA3-7D92AC4C4FF5}" presName="conn2-1" presStyleLbl="parChTrans1D3" presStyleIdx="1" presStyleCnt="3"/>
      <dgm:spPr/>
      <dgm:t>
        <a:bodyPr/>
        <a:lstStyle/>
        <a:p>
          <a:endParaRPr lang="zh-TW" altLang="en-US"/>
        </a:p>
      </dgm:t>
    </dgm:pt>
    <dgm:pt modelId="{EA876543-B8C7-400F-93BF-0D683D08E427}" type="pres">
      <dgm:prSet presAssocID="{0D68A76A-6799-45D8-9DA3-7D92AC4C4FF5}" presName="connTx" presStyleLbl="parChTrans1D3" presStyleIdx="1" presStyleCnt="3"/>
      <dgm:spPr/>
      <dgm:t>
        <a:bodyPr/>
        <a:lstStyle/>
        <a:p>
          <a:endParaRPr lang="zh-TW" altLang="en-US"/>
        </a:p>
      </dgm:t>
    </dgm:pt>
    <dgm:pt modelId="{DDE2C729-BBED-4C17-9E5D-FA001397E450}" type="pres">
      <dgm:prSet presAssocID="{272B2BF6-EE9F-47EA-ACA5-ABBFB631DCB8}" presName="root2" presStyleCnt="0"/>
      <dgm:spPr/>
      <dgm:t>
        <a:bodyPr/>
        <a:lstStyle/>
        <a:p>
          <a:endParaRPr lang="zh-TW" altLang="en-US"/>
        </a:p>
      </dgm:t>
    </dgm:pt>
    <dgm:pt modelId="{E3C4F5D9-40BC-490F-A215-47A302871DED}" type="pres">
      <dgm:prSet presAssocID="{272B2BF6-EE9F-47EA-ACA5-ABBFB631DCB8}" presName="LevelTwoTextNode" presStyleLbl="node3" presStyleIdx="1" presStyleCnt="3">
        <dgm:presLayoutVars>
          <dgm:chPref val="3"/>
        </dgm:presLayoutVars>
      </dgm:prSet>
      <dgm:spPr/>
      <dgm:t>
        <a:bodyPr/>
        <a:lstStyle/>
        <a:p>
          <a:endParaRPr lang="zh-TW" altLang="en-US"/>
        </a:p>
      </dgm:t>
    </dgm:pt>
    <dgm:pt modelId="{647D35D4-5BFA-4541-B37B-5CE2C42B236D}" type="pres">
      <dgm:prSet presAssocID="{272B2BF6-EE9F-47EA-ACA5-ABBFB631DCB8}" presName="level3hierChild" presStyleCnt="0"/>
      <dgm:spPr/>
      <dgm:t>
        <a:bodyPr/>
        <a:lstStyle/>
        <a:p>
          <a:endParaRPr lang="zh-TW" altLang="en-US"/>
        </a:p>
      </dgm:t>
    </dgm:pt>
    <dgm:pt modelId="{585F8E98-6284-439D-8C67-C5F79F1245D1}" type="pres">
      <dgm:prSet presAssocID="{AC478E2A-B125-4066-BCB5-439313EBED56}" presName="conn2-1" presStyleLbl="parChTrans1D3" presStyleIdx="2" presStyleCnt="3"/>
      <dgm:spPr/>
      <dgm:t>
        <a:bodyPr/>
        <a:lstStyle/>
        <a:p>
          <a:endParaRPr lang="zh-TW" altLang="en-US"/>
        </a:p>
      </dgm:t>
    </dgm:pt>
    <dgm:pt modelId="{0D9FF65B-CFB6-40AF-AEA2-B69265AC9AD7}" type="pres">
      <dgm:prSet presAssocID="{AC478E2A-B125-4066-BCB5-439313EBED56}" presName="connTx" presStyleLbl="parChTrans1D3" presStyleIdx="2" presStyleCnt="3"/>
      <dgm:spPr/>
      <dgm:t>
        <a:bodyPr/>
        <a:lstStyle/>
        <a:p>
          <a:endParaRPr lang="zh-TW" altLang="en-US"/>
        </a:p>
      </dgm:t>
    </dgm:pt>
    <dgm:pt modelId="{8740F2C4-6CA0-452E-98FE-37FB1EF5B920}" type="pres">
      <dgm:prSet presAssocID="{1D5EFFEE-1669-4D41-984B-5DFA2F1F4F88}" presName="root2" presStyleCnt="0"/>
      <dgm:spPr/>
      <dgm:t>
        <a:bodyPr/>
        <a:lstStyle/>
        <a:p>
          <a:endParaRPr lang="zh-TW" altLang="en-US"/>
        </a:p>
      </dgm:t>
    </dgm:pt>
    <dgm:pt modelId="{98358A87-C27A-4EE3-81C3-A3630289F3CD}" type="pres">
      <dgm:prSet presAssocID="{1D5EFFEE-1669-4D41-984B-5DFA2F1F4F88}" presName="LevelTwoTextNode" presStyleLbl="node3" presStyleIdx="2" presStyleCnt="3" custLinFactNeighborX="-2268" custLinFactNeighborY="42292">
        <dgm:presLayoutVars>
          <dgm:chPref val="3"/>
        </dgm:presLayoutVars>
      </dgm:prSet>
      <dgm:spPr/>
      <dgm:t>
        <a:bodyPr/>
        <a:lstStyle/>
        <a:p>
          <a:endParaRPr lang="zh-TW" altLang="en-US"/>
        </a:p>
      </dgm:t>
    </dgm:pt>
    <dgm:pt modelId="{557D239C-2551-434F-BDD3-702D9BBBB8DD}" type="pres">
      <dgm:prSet presAssocID="{1D5EFFEE-1669-4D41-984B-5DFA2F1F4F88}" presName="level3hierChild" presStyleCnt="0"/>
      <dgm:spPr/>
      <dgm:t>
        <a:bodyPr/>
        <a:lstStyle/>
        <a:p>
          <a:endParaRPr lang="zh-TW" altLang="en-US"/>
        </a:p>
      </dgm:t>
    </dgm:pt>
  </dgm:ptLst>
  <dgm:cxnLst>
    <dgm:cxn modelId="{7C46699A-F25A-4286-8A03-9F2F265300CA}" type="presOf" srcId="{0D68A76A-6799-45D8-9DA3-7D92AC4C4FF5}" destId="{EA876543-B8C7-400F-93BF-0D683D08E427}" srcOrd="1" destOrd="0" presId="urn:microsoft.com/office/officeart/2005/8/layout/hierarchy2"/>
    <dgm:cxn modelId="{50D32E40-524C-45D6-B737-222EAEA181C6}" srcId="{9980BB30-0111-4B98-944F-F866D178EC78}" destId="{1D5EFFEE-1669-4D41-984B-5DFA2F1F4F88}" srcOrd="2" destOrd="0" parTransId="{AC478E2A-B125-4066-BCB5-439313EBED56}" sibTransId="{83E80C2D-F994-4905-BD91-47701054D234}"/>
    <dgm:cxn modelId="{8BB0953C-CA40-4659-BF82-384BE7A7BCE4}" type="presOf" srcId="{087F4EF1-5551-4551-B5AB-A97B38F666DB}" destId="{B0F54F7C-FC4C-49EE-B33E-A99A8908C96A}" srcOrd="0" destOrd="0" presId="urn:microsoft.com/office/officeart/2005/8/layout/hierarchy2"/>
    <dgm:cxn modelId="{ECB07D0C-7DC3-4E71-9C9F-3ECCAA54E943}" type="presOf" srcId="{AF18CE18-3CED-443F-8A13-D48FAA272614}" destId="{AD22B7F5-077F-4237-AF63-0D598A87E823}" srcOrd="1" destOrd="0" presId="urn:microsoft.com/office/officeart/2005/8/layout/hierarchy2"/>
    <dgm:cxn modelId="{8BECF012-2D1B-4934-80B9-E9A3FE48384B}" type="presOf" srcId="{9980BB30-0111-4B98-944F-F866D178EC78}" destId="{280D5788-E419-40CE-B9B0-BB58D962AFDA}" srcOrd="0" destOrd="0" presId="urn:microsoft.com/office/officeart/2005/8/layout/hierarchy2"/>
    <dgm:cxn modelId="{ABBE03BC-F982-49D5-B01F-F1AF98E2ED9A}" type="presOf" srcId="{1D5EFFEE-1669-4D41-984B-5DFA2F1F4F88}" destId="{98358A87-C27A-4EE3-81C3-A3630289F3CD}" srcOrd="0" destOrd="0" presId="urn:microsoft.com/office/officeart/2005/8/layout/hierarchy2"/>
    <dgm:cxn modelId="{AA660A46-51FA-4624-A78A-09F7D3842D74}" type="presOf" srcId="{AC478E2A-B125-4066-BCB5-439313EBED56}" destId="{0D9FF65B-CFB6-40AF-AEA2-B69265AC9AD7}" srcOrd="1" destOrd="0" presId="urn:microsoft.com/office/officeart/2005/8/layout/hierarchy2"/>
    <dgm:cxn modelId="{10634700-8229-4AE1-9DE6-F9FA86DDB084}" type="presOf" srcId="{AF18CE18-3CED-443F-8A13-D48FAA272614}" destId="{57E27E5D-00CB-4064-BB64-55FA02BE3923}" srcOrd="0" destOrd="0" presId="urn:microsoft.com/office/officeart/2005/8/layout/hierarchy2"/>
    <dgm:cxn modelId="{0C9F8C44-2048-45D5-AA71-C7A16F56C872}" type="presOf" srcId="{0D68A76A-6799-45D8-9DA3-7D92AC4C4FF5}" destId="{FD0FFA6A-B9A4-474D-A500-4FE0452D5AB3}" srcOrd="0" destOrd="0" presId="urn:microsoft.com/office/officeart/2005/8/layout/hierarchy2"/>
    <dgm:cxn modelId="{ED31C0B5-82F5-413C-8CF7-EB17DE19DD3A}" type="presOf" srcId="{65A7D0B8-5E9D-4DE4-9679-C6BE7F563E0D}" destId="{3B074696-9343-4629-BC74-2D59B20C5375}" srcOrd="0" destOrd="0" presId="urn:microsoft.com/office/officeart/2005/8/layout/hierarchy2"/>
    <dgm:cxn modelId="{C0697064-839F-4614-BFCB-ACE0B3C6F928}" srcId="{9980BB30-0111-4B98-944F-F866D178EC78}" destId="{E31F4334-7697-4E26-9A64-4C87E0006927}" srcOrd="0" destOrd="0" parTransId="{65A7D0B8-5E9D-4DE4-9679-C6BE7F563E0D}" sibTransId="{7F08E24A-4517-488A-AA83-9D929E0C7700}"/>
    <dgm:cxn modelId="{69AC48D0-2152-4151-9886-6EEC190E50F9}" srcId="{9980BB30-0111-4B98-944F-F866D178EC78}" destId="{272B2BF6-EE9F-47EA-ACA5-ABBFB631DCB8}" srcOrd="1" destOrd="0" parTransId="{0D68A76A-6799-45D8-9DA3-7D92AC4C4FF5}" sibTransId="{15092F03-802A-47FF-9218-582BCD0BA138}"/>
    <dgm:cxn modelId="{4413D748-B19A-481A-8C62-CB7AF0DBB0B0}" type="presOf" srcId="{E8233EF6-6EF7-47FB-B127-6E29B788ECA3}" destId="{683B37D1-C77D-4D68-B3F7-3AB4EFBB9254}" srcOrd="0" destOrd="0" presId="urn:microsoft.com/office/officeart/2005/8/layout/hierarchy2"/>
    <dgm:cxn modelId="{EFB1E3F6-D1F8-4C6D-8A78-A9945BA54CC3}" srcId="{087F4EF1-5551-4551-B5AB-A97B38F666DB}" destId="{E8233EF6-6EF7-47FB-B127-6E29B788ECA3}" srcOrd="0" destOrd="0" parTransId="{2C062A93-A280-4558-91C1-0FF9FC51D340}" sibTransId="{67BEC6A6-F158-462C-A7EA-867871AB2A97}"/>
    <dgm:cxn modelId="{55702240-D9CF-4DA2-A34D-E715ADC6680C}" type="presOf" srcId="{AC478E2A-B125-4066-BCB5-439313EBED56}" destId="{585F8E98-6284-439D-8C67-C5F79F1245D1}" srcOrd="0" destOrd="0" presId="urn:microsoft.com/office/officeart/2005/8/layout/hierarchy2"/>
    <dgm:cxn modelId="{32649DFF-6DF9-4F90-B6CB-68B79C1F8111}" type="presOf" srcId="{E31F4334-7697-4E26-9A64-4C87E0006927}" destId="{022BEAD7-F4BE-4B0C-8D15-D71B6E8FA0F5}" srcOrd="0" destOrd="0" presId="urn:microsoft.com/office/officeart/2005/8/layout/hierarchy2"/>
    <dgm:cxn modelId="{2F692262-8F99-45EA-90DD-0F7EB68C9D03}" type="presOf" srcId="{65A7D0B8-5E9D-4DE4-9679-C6BE7F563E0D}" destId="{ED3FF079-DFA1-4BC1-9653-11720F8B11B7}" srcOrd="1" destOrd="0" presId="urn:microsoft.com/office/officeart/2005/8/layout/hierarchy2"/>
    <dgm:cxn modelId="{478DA5D1-2FA9-46FF-82AE-01C0F470DAEB}" type="presOf" srcId="{272B2BF6-EE9F-47EA-ACA5-ABBFB631DCB8}" destId="{E3C4F5D9-40BC-490F-A215-47A302871DED}" srcOrd="0" destOrd="0" presId="urn:microsoft.com/office/officeart/2005/8/layout/hierarchy2"/>
    <dgm:cxn modelId="{4CDA8002-A502-4E74-A35E-D22A2692E3C4}" srcId="{E8233EF6-6EF7-47FB-B127-6E29B788ECA3}" destId="{9980BB30-0111-4B98-944F-F866D178EC78}" srcOrd="0" destOrd="0" parTransId="{AF18CE18-3CED-443F-8A13-D48FAA272614}" sibTransId="{1ED57A80-611B-4FC4-9EAE-8DAF3DFF31AB}"/>
    <dgm:cxn modelId="{8A86631D-6880-465E-849A-587B79595783}" type="presParOf" srcId="{B0F54F7C-FC4C-49EE-B33E-A99A8908C96A}" destId="{9610B39E-4255-424B-A58C-CE7145B18014}" srcOrd="0" destOrd="0" presId="urn:microsoft.com/office/officeart/2005/8/layout/hierarchy2"/>
    <dgm:cxn modelId="{1157F2E1-A8EA-497A-8F91-6D7FE2447C9D}" type="presParOf" srcId="{9610B39E-4255-424B-A58C-CE7145B18014}" destId="{683B37D1-C77D-4D68-B3F7-3AB4EFBB9254}" srcOrd="0" destOrd="0" presId="urn:microsoft.com/office/officeart/2005/8/layout/hierarchy2"/>
    <dgm:cxn modelId="{03A90A89-B051-474A-83CB-E6B296786ABB}" type="presParOf" srcId="{9610B39E-4255-424B-A58C-CE7145B18014}" destId="{FAD53039-6B80-4C29-AD1D-5AF341467AA1}" srcOrd="1" destOrd="0" presId="urn:microsoft.com/office/officeart/2005/8/layout/hierarchy2"/>
    <dgm:cxn modelId="{6AC4B7B3-97AB-45C6-997F-84F00E3F3684}" type="presParOf" srcId="{FAD53039-6B80-4C29-AD1D-5AF341467AA1}" destId="{57E27E5D-00CB-4064-BB64-55FA02BE3923}" srcOrd="0" destOrd="0" presId="urn:microsoft.com/office/officeart/2005/8/layout/hierarchy2"/>
    <dgm:cxn modelId="{F4E88E32-60DE-489B-9DD1-3797D11152C8}" type="presParOf" srcId="{57E27E5D-00CB-4064-BB64-55FA02BE3923}" destId="{AD22B7F5-077F-4237-AF63-0D598A87E823}" srcOrd="0" destOrd="0" presId="urn:microsoft.com/office/officeart/2005/8/layout/hierarchy2"/>
    <dgm:cxn modelId="{4E35D058-2100-4BB0-AA7B-8F79656F5C6E}" type="presParOf" srcId="{FAD53039-6B80-4C29-AD1D-5AF341467AA1}" destId="{960BFC07-4767-4D68-B13F-74B3F65B9C71}" srcOrd="1" destOrd="0" presId="urn:microsoft.com/office/officeart/2005/8/layout/hierarchy2"/>
    <dgm:cxn modelId="{C995E0E3-769E-4040-8218-E8C9D4309CC2}" type="presParOf" srcId="{960BFC07-4767-4D68-B13F-74B3F65B9C71}" destId="{280D5788-E419-40CE-B9B0-BB58D962AFDA}" srcOrd="0" destOrd="0" presId="urn:microsoft.com/office/officeart/2005/8/layout/hierarchy2"/>
    <dgm:cxn modelId="{446CD4B8-797A-47E0-880C-05E3467688C4}" type="presParOf" srcId="{960BFC07-4767-4D68-B13F-74B3F65B9C71}" destId="{BE0BF5AC-3083-45B9-9A8F-2BCEB98801DA}" srcOrd="1" destOrd="0" presId="urn:microsoft.com/office/officeart/2005/8/layout/hierarchy2"/>
    <dgm:cxn modelId="{4DD5D8CB-FDD6-4883-8B68-547378F8B5A0}" type="presParOf" srcId="{BE0BF5AC-3083-45B9-9A8F-2BCEB98801DA}" destId="{3B074696-9343-4629-BC74-2D59B20C5375}" srcOrd="0" destOrd="0" presId="urn:microsoft.com/office/officeart/2005/8/layout/hierarchy2"/>
    <dgm:cxn modelId="{4D3289D6-3844-4923-A19E-17199CEE3936}" type="presParOf" srcId="{3B074696-9343-4629-BC74-2D59B20C5375}" destId="{ED3FF079-DFA1-4BC1-9653-11720F8B11B7}" srcOrd="0" destOrd="0" presId="urn:microsoft.com/office/officeart/2005/8/layout/hierarchy2"/>
    <dgm:cxn modelId="{7B69485F-9C59-4FD5-B6AB-0411522A0D23}" type="presParOf" srcId="{BE0BF5AC-3083-45B9-9A8F-2BCEB98801DA}" destId="{F763D0C4-40FD-4FC3-B3EC-BC70A1BD7EE9}" srcOrd="1" destOrd="0" presId="urn:microsoft.com/office/officeart/2005/8/layout/hierarchy2"/>
    <dgm:cxn modelId="{4F9FE3BE-1000-4839-B775-D787F4C1B97E}" type="presParOf" srcId="{F763D0C4-40FD-4FC3-B3EC-BC70A1BD7EE9}" destId="{022BEAD7-F4BE-4B0C-8D15-D71B6E8FA0F5}" srcOrd="0" destOrd="0" presId="urn:microsoft.com/office/officeart/2005/8/layout/hierarchy2"/>
    <dgm:cxn modelId="{E4584BA0-E8AA-493B-9824-DBEA70520FE9}" type="presParOf" srcId="{F763D0C4-40FD-4FC3-B3EC-BC70A1BD7EE9}" destId="{8590B740-8441-4674-93BD-485612C14731}" srcOrd="1" destOrd="0" presId="urn:microsoft.com/office/officeart/2005/8/layout/hierarchy2"/>
    <dgm:cxn modelId="{ED627D68-E133-44AD-90E6-A9E5DA43F185}" type="presParOf" srcId="{BE0BF5AC-3083-45B9-9A8F-2BCEB98801DA}" destId="{FD0FFA6A-B9A4-474D-A500-4FE0452D5AB3}" srcOrd="2" destOrd="0" presId="urn:microsoft.com/office/officeart/2005/8/layout/hierarchy2"/>
    <dgm:cxn modelId="{CAA85E9C-60AB-4F62-928A-1BD3D23F7420}" type="presParOf" srcId="{FD0FFA6A-B9A4-474D-A500-4FE0452D5AB3}" destId="{EA876543-B8C7-400F-93BF-0D683D08E427}" srcOrd="0" destOrd="0" presId="urn:microsoft.com/office/officeart/2005/8/layout/hierarchy2"/>
    <dgm:cxn modelId="{DE061E86-CABA-46C9-8994-7C14FD328F45}" type="presParOf" srcId="{BE0BF5AC-3083-45B9-9A8F-2BCEB98801DA}" destId="{DDE2C729-BBED-4C17-9E5D-FA001397E450}" srcOrd="3" destOrd="0" presId="urn:microsoft.com/office/officeart/2005/8/layout/hierarchy2"/>
    <dgm:cxn modelId="{FB203CC4-220E-47EC-8997-A74A440E390F}" type="presParOf" srcId="{DDE2C729-BBED-4C17-9E5D-FA001397E450}" destId="{E3C4F5D9-40BC-490F-A215-47A302871DED}" srcOrd="0" destOrd="0" presId="urn:microsoft.com/office/officeart/2005/8/layout/hierarchy2"/>
    <dgm:cxn modelId="{ADE92E5F-A0DC-418D-B5E6-58DD6528A997}" type="presParOf" srcId="{DDE2C729-BBED-4C17-9E5D-FA001397E450}" destId="{647D35D4-5BFA-4541-B37B-5CE2C42B236D}" srcOrd="1" destOrd="0" presId="urn:microsoft.com/office/officeart/2005/8/layout/hierarchy2"/>
    <dgm:cxn modelId="{9F501034-8215-48F9-8A44-13D0103821C1}" type="presParOf" srcId="{BE0BF5AC-3083-45B9-9A8F-2BCEB98801DA}" destId="{585F8E98-6284-439D-8C67-C5F79F1245D1}" srcOrd="4" destOrd="0" presId="urn:microsoft.com/office/officeart/2005/8/layout/hierarchy2"/>
    <dgm:cxn modelId="{28538189-2677-4FA9-A67A-D8228168F327}" type="presParOf" srcId="{585F8E98-6284-439D-8C67-C5F79F1245D1}" destId="{0D9FF65B-CFB6-40AF-AEA2-B69265AC9AD7}" srcOrd="0" destOrd="0" presId="urn:microsoft.com/office/officeart/2005/8/layout/hierarchy2"/>
    <dgm:cxn modelId="{B486F53F-6D13-4691-A712-931DCD13D7E1}" type="presParOf" srcId="{BE0BF5AC-3083-45B9-9A8F-2BCEB98801DA}" destId="{8740F2C4-6CA0-452E-98FE-37FB1EF5B920}" srcOrd="5" destOrd="0" presId="urn:microsoft.com/office/officeart/2005/8/layout/hierarchy2"/>
    <dgm:cxn modelId="{5CDB8D00-519A-4710-9FFB-72EC316B9416}" type="presParOf" srcId="{8740F2C4-6CA0-452E-98FE-37FB1EF5B920}" destId="{98358A87-C27A-4EE3-81C3-A3630289F3CD}" srcOrd="0" destOrd="0" presId="urn:microsoft.com/office/officeart/2005/8/layout/hierarchy2"/>
    <dgm:cxn modelId="{8CD0F0DE-9D2A-4E49-A9D5-34EE90F44C2A}" type="presParOf" srcId="{8740F2C4-6CA0-452E-98FE-37FB1EF5B920}" destId="{557D239C-2551-434F-BDD3-702D9BBBB8DD}"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18F5D8-6359-4266-B67C-4373FE099320}" type="doc">
      <dgm:prSet loTypeId="urn:microsoft.com/office/officeart/2005/8/layout/hList1" loCatId="list" qsTypeId="urn:microsoft.com/office/officeart/2005/8/quickstyle/3d4" qsCatId="3D" csTypeId="urn:microsoft.com/office/officeart/2005/8/colors/accent3_2" csCatId="accent3" phldr="1"/>
      <dgm:spPr/>
      <dgm:t>
        <a:bodyPr/>
        <a:lstStyle/>
        <a:p>
          <a:endParaRPr lang="zh-TW" altLang="en-US"/>
        </a:p>
      </dgm:t>
    </dgm:pt>
    <dgm:pt modelId="{5D500A73-D170-479A-8A85-A834EE249C17}">
      <dgm:prSet phldrT="[文字]" custT="1"/>
      <dgm:spPr/>
      <dgm:t>
        <a:bodyPr/>
        <a:lstStyle/>
        <a:p>
          <a:r>
            <a:rPr lang="en-US" altLang="zh-TW" sz="2000" b="1" dirty="0" smtClean="0">
              <a:latin typeface="微軟正黑體" panose="020B0604030504040204" pitchFamily="34" charset="-120"/>
              <a:ea typeface="微軟正黑體" panose="020B0604030504040204" pitchFamily="34" charset="-120"/>
            </a:rPr>
            <a:t>TCGI 1 </a:t>
          </a:r>
        </a:p>
        <a:p>
          <a:r>
            <a:rPr lang="zh-TW" altLang="en-US" sz="2000" b="1" dirty="0" smtClean="0">
              <a:latin typeface="微軟正黑體" panose="020B0604030504040204" pitchFamily="34" charset="-120"/>
              <a:ea typeface="微軟正黑體" panose="020B0604030504040204" pitchFamily="34" charset="-120"/>
            </a:rPr>
            <a:t>股權結構</a:t>
          </a:r>
          <a:endParaRPr lang="zh-TW" altLang="en-US" sz="2000" b="1" dirty="0">
            <a:latin typeface="微軟正黑體" panose="020B0604030504040204" pitchFamily="34" charset="-120"/>
            <a:ea typeface="微軟正黑體" panose="020B0604030504040204" pitchFamily="34" charset="-120"/>
          </a:endParaRPr>
        </a:p>
      </dgm:t>
    </dgm:pt>
    <dgm:pt modelId="{4E3BFA13-EA7C-4B5F-A0B7-A24B4D3D0C83}" type="parTrans" cxnId="{3F206663-4E46-4E82-9323-B851D27821B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4826FEF-E717-4FCC-BAC3-D0053D470F2C}" type="sibTrans" cxnId="{3F206663-4E46-4E82-9323-B851D27821B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FE0014E-248E-4AA1-8856-190933B1502A}">
      <dgm:prSet phldrT="[文字]"/>
      <dgm:spPr/>
      <dgm:t>
        <a:bodyPr/>
        <a:lstStyle/>
        <a:p>
          <a:r>
            <a:rPr lang="zh-TW" altLang="en-US" b="1" dirty="0" smtClean="0">
              <a:latin typeface="微軟正黑體" panose="020B0604030504040204" pitchFamily="34" charset="-120"/>
              <a:ea typeface="微軟正黑體" panose="020B0604030504040204" pitchFamily="34" charset="-120"/>
            </a:rPr>
            <a:t>控制持股與董監結構</a:t>
          </a:r>
          <a:endParaRPr lang="zh-TW" altLang="en-US" b="1" dirty="0">
            <a:latin typeface="微軟正黑體" panose="020B0604030504040204" pitchFamily="34" charset="-120"/>
            <a:ea typeface="微軟正黑體" panose="020B0604030504040204" pitchFamily="34" charset="-120"/>
          </a:endParaRPr>
        </a:p>
      </dgm:t>
    </dgm:pt>
    <dgm:pt modelId="{D4CD3CCA-F601-4813-80F7-95A02C614D02}" type="parTrans" cxnId="{F9494308-A272-40C2-837D-A600BB12F31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618C8EC-04B7-4C1A-8CDA-7D245E09FAC3}" type="sibTrans" cxnId="{F9494308-A272-40C2-837D-A600BB12F31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FBD2458-C270-4335-962B-4749A7F3A31B}">
      <dgm:prSet phldrT="[文字]"/>
      <dgm:spPr/>
      <dgm:t>
        <a:bodyPr/>
        <a:lstStyle/>
        <a:p>
          <a:r>
            <a:rPr lang="zh-TW" altLang="en-US" b="1" dirty="0" smtClean="0">
              <a:latin typeface="微軟正黑體" panose="020B0604030504040204" pitchFamily="34" charset="-120"/>
              <a:ea typeface="微軟正黑體" panose="020B0604030504040204" pitchFamily="34" charset="-120"/>
            </a:rPr>
            <a:t>集團組成</a:t>
          </a:r>
          <a:endParaRPr lang="zh-TW" altLang="en-US" b="1" dirty="0">
            <a:latin typeface="微軟正黑體" panose="020B0604030504040204" pitchFamily="34" charset="-120"/>
            <a:ea typeface="微軟正黑體" panose="020B0604030504040204" pitchFamily="34" charset="-120"/>
          </a:endParaRPr>
        </a:p>
      </dgm:t>
    </dgm:pt>
    <dgm:pt modelId="{AC3ABC97-0870-4ED7-AFC0-16024A262C5B}" type="parTrans" cxnId="{0B854498-95B9-405A-A225-F74F4E32F6E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896365B-00D4-4888-8DD3-6E413691A479}" type="sibTrans" cxnId="{0B854498-95B9-405A-A225-F74F4E32F6E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25142FC-8067-4639-A5DC-C7B592100EC2}">
      <dgm:prSet phldrT="[文字]" custT="1"/>
      <dgm:spPr/>
      <dgm:t>
        <a:bodyPr/>
        <a:lstStyle/>
        <a:p>
          <a:r>
            <a:rPr lang="en-US" altLang="zh-TW" sz="2000" b="1" dirty="0" smtClean="0">
              <a:latin typeface="微軟正黑體" panose="020B0604030504040204" pitchFamily="34" charset="-120"/>
              <a:ea typeface="微軟正黑體" panose="020B0604030504040204" pitchFamily="34" charset="-120"/>
            </a:rPr>
            <a:t>TCGI 2 </a:t>
          </a:r>
          <a:r>
            <a:rPr lang="zh-TW" altLang="en-US" sz="2000" b="1" dirty="0" smtClean="0">
              <a:latin typeface="微軟正黑體" panose="020B0604030504040204" pitchFamily="34" charset="-120"/>
              <a:ea typeface="微軟正黑體" panose="020B0604030504040204" pitchFamily="34" charset="-120"/>
            </a:rPr>
            <a:t>董事</a:t>
          </a:r>
          <a:r>
            <a:rPr lang="en-US" altLang="zh-TW" sz="2000" b="1" dirty="0" smtClean="0">
              <a:latin typeface="微軟正黑體" panose="020B0604030504040204" pitchFamily="34" charset="-120"/>
              <a:ea typeface="微軟正黑體" panose="020B0604030504040204" pitchFamily="34" charset="-120"/>
            </a:rPr>
            <a:t>(</a:t>
          </a:r>
          <a:r>
            <a:rPr lang="zh-TW" altLang="en-US" sz="2000" b="1" dirty="0" smtClean="0">
              <a:latin typeface="微軟正黑體" panose="020B0604030504040204" pitchFamily="34" charset="-120"/>
              <a:ea typeface="微軟正黑體" panose="020B0604030504040204" pitchFamily="34" charset="-120"/>
            </a:rPr>
            <a:t>會</a:t>
          </a:r>
          <a:r>
            <a:rPr lang="en-US" altLang="zh-TW" sz="2000" b="1" dirty="0" smtClean="0">
              <a:latin typeface="微軟正黑體" panose="020B0604030504040204" pitchFamily="34" charset="-120"/>
              <a:ea typeface="微軟正黑體" panose="020B0604030504040204" pitchFamily="34" charset="-120"/>
            </a:rPr>
            <a:t>)</a:t>
          </a:r>
          <a:r>
            <a:rPr lang="zh-TW" altLang="en-US" sz="2000" b="1" dirty="0" smtClean="0">
              <a:latin typeface="微軟正黑體" panose="020B0604030504040204" pitchFamily="34" charset="-120"/>
              <a:ea typeface="微軟正黑體" panose="020B0604030504040204" pitchFamily="34" charset="-120"/>
            </a:rPr>
            <a:t>及高管職能</a:t>
          </a:r>
          <a:endParaRPr lang="zh-TW" altLang="en-US" sz="2000" b="1" dirty="0">
            <a:latin typeface="微軟正黑體" panose="020B0604030504040204" pitchFamily="34" charset="-120"/>
            <a:ea typeface="微軟正黑體" panose="020B0604030504040204" pitchFamily="34" charset="-120"/>
          </a:endParaRPr>
        </a:p>
      </dgm:t>
    </dgm:pt>
    <dgm:pt modelId="{97AAB157-B553-478A-A4C0-29B6E4E3B908}" type="parTrans" cxnId="{FA24D8CF-E33E-4A84-A591-C4D33A170FB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BF16269-1B06-45A4-990F-ADF1AEF9944F}" type="sibTrans" cxnId="{FA24D8CF-E33E-4A84-A591-C4D33A170FB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1FC50BB-EDB0-4F16-AE77-D388DF3CD62E}">
      <dgm:prSet phldrT="[文字]"/>
      <dgm:spPr/>
      <dgm:t>
        <a:bodyPr/>
        <a:lstStyle/>
        <a:p>
          <a:r>
            <a:rPr lang="zh-TW" altLang="en-US" b="1" smtClean="0">
              <a:latin typeface="微軟正黑體" panose="020B0604030504040204" pitchFamily="34" charset="-120"/>
              <a:ea typeface="微軟正黑體" panose="020B0604030504040204" pitchFamily="34" charset="-120"/>
            </a:rPr>
            <a:t>董監經理人學經歷</a:t>
          </a:r>
          <a:endParaRPr lang="zh-TW" altLang="en-US" b="1" dirty="0">
            <a:latin typeface="微軟正黑體" panose="020B0604030504040204" pitchFamily="34" charset="-120"/>
            <a:ea typeface="微軟正黑體" panose="020B0604030504040204" pitchFamily="34" charset="-120"/>
          </a:endParaRPr>
        </a:p>
      </dgm:t>
    </dgm:pt>
    <dgm:pt modelId="{CC11D717-A5D2-405C-A97E-1C3D2338839E}" type="parTrans" cxnId="{9A905CC6-6854-45E4-A8DC-EFBC3F9CCF0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5854F9B-657D-4F56-ACC1-3AE41C7861E9}" type="sibTrans" cxnId="{9A905CC6-6854-45E4-A8DC-EFBC3F9CCF0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1310B6C-A37A-4AF2-8DAD-13D10DC9A77F}">
      <dgm:prSet phldrT="[文字]"/>
      <dgm:spPr/>
      <dgm:t>
        <a:bodyPr/>
        <a:lstStyle/>
        <a:p>
          <a:r>
            <a:rPr lang="zh-TW" altLang="en-US" b="1" dirty="0" smtClean="0">
              <a:latin typeface="微軟正黑體" panose="020B0604030504040204" pitchFamily="34" charset="-120"/>
              <a:ea typeface="微軟正黑體" panose="020B0604030504040204" pitchFamily="34" charset="-120"/>
            </a:rPr>
            <a:t>獨立董監事經歷資料庫</a:t>
          </a:r>
          <a:endParaRPr lang="zh-TW" altLang="en-US" b="1" dirty="0">
            <a:latin typeface="微軟正黑體" panose="020B0604030504040204" pitchFamily="34" charset="-120"/>
            <a:ea typeface="微軟正黑體" panose="020B0604030504040204" pitchFamily="34" charset="-120"/>
          </a:endParaRPr>
        </a:p>
      </dgm:t>
    </dgm:pt>
    <dgm:pt modelId="{C6997CBB-4FBF-4E39-93F1-518EE9A35560}" type="parTrans" cxnId="{B03B66C7-9589-4474-9921-4276896D4E3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94F482A-25E0-4603-9729-BFFB34E061AD}" type="sibTrans" cxnId="{B03B66C7-9589-4474-9921-4276896D4E3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9489C20-0083-4843-8162-2735C58BC9B6}">
      <dgm:prSet phldrT="[文字]" custT="1"/>
      <dgm:spPr/>
      <dgm:t>
        <a:bodyPr/>
        <a:lstStyle/>
        <a:p>
          <a:r>
            <a:rPr lang="en-US" altLang="zh-TW" sz="2000" b="1" dirty="0" smtClean="0">
              <a:latin typeface="微軟正黑體" panose="020B0604030504040204" pitchFamily="34" charset="-120"/>
              <a:ea typeface="微軟正黑體" panose="020B0604030504040204" pitchFamily="34" charset="-120"/>
            </a:rPr>
            <a:t>TCGI 3 </a:t>
          </a:r>
          <a:r>
            <a:rPr lang="zh-TW" altLang="en-US" sz="2000" b="1" dirty="0" smtClean="0">
              <a:latin typeface="微軟正黑體" panose="020B0604030504040204" pitchFamily="34" charset="-120"/>
              <a:ea typeface="微軟正黑體" panose="020B0604030504040204" pitchFamily="34" charset="-120"/>
            </a:rPr>
            <a:t>公平對待資金提供者</a:t>
          </a:r>
          <a:endParaRPr lang="zh-TW" altLang="en-US" sz="2000" b="1" dirty="0">
            <a:latin typeface="微軟正黑體" panose="020B0604030504040204" pitchFamily="34" charset="-120"/>
            <a:ea typeface="微軟正黑體" panose="020B0604030504040204" pitchFamily="34" charset="-120"/>
          </a:endParaRPr>
        </a:p>
      </dgm:t>
    </dgm:pt>
    <dgm:pt modelId="{B5139209-3BF4-41AB-B4A2-2D505DFA4D4E}" type="parTrans" cxnId="{887B1731-2A9A-498E-A749-61797DC52B7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9075656-E698-424F-B798-31960CFF8F0E}" type="sibTrans" cxnId="{887B1731-2A9A-498E-A749-61797DC52B7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F2B0D8D-10D0-453A-B7EF-50F3CCBBDA30}">
      <dgm:prSet phldrT="[文字]"/>
      <dgm:spPr/>
      <dgm:t>
        <a:bodyPr/>
        <a:lstStyle/>
        <a:p>
          <a:r>
            <a:rPr lang="zh-TW" altLang="en-US" b="1" dirty="0" smtClean="0">
              <a:latin typeface="微軟正黑體" panose="020B0604030504040204" pitchFamily="34" charset="-120"/>
              <a:ea typeface="微軟正黑體" panose="020B0604030504040204" pitchFamily="34" charset="-120"/>
            </a:rPr>
            <a:t>董監酬勞</a:t>
          </a:r>
          <a:r>
            <a:rPr lang="en-US" altLang="zh-TW" b="1" dirty="0" smtClean="0">
              <a:latin typeface="微軟正黑體" panose="020B0604030504040204" pitchFamily="34" charset="-120"/>
              <a:ea typeface="微軟正黑體" panose="020B0604030504040204" pitchFamily="34" charset="-120"/>
            </a:rPr>
            <a:t>NEW(2005</a:t>
          </a:r>
          <a:r>
            <a:rPr lang="zh-TW" altLang="en-US" b="1" dirty="0" smtClean="0">
              <a:latin typeface="微軟正黑體" panose="020B0604030504040204" pitchFamily="34" charset="-120"/>
              <a:ea typeface="微軟正黑體" panose="020B0604030504040204" pitchFamily="34" charset="-120"/>
            </a:rPr>
            <a:t>年起</a:t>
          </a:r>
          <a:r>
            <a:rPr lang="en-US" altLang="zh-TW" b="1" dirty="0" smtClean="0">
              <a:latin typeface="微軟正黑體" panose="020B0604030504040204" pitchFamily="34" charset="-120"/>
              <a:ea typeface="微軟正黑體" panose="020B0604030504040204" pitchFamily="34" charset="-120"/>
            </a:rPr>
            <a:t>)</a:t>
          </a:r>
          <a:endParaRPr lang="zh-TW" altLang="en-US" b="1" dirty="0">
            <a:latin typeface="微軟正黑體" panose="020B0604030504040204" pitchFamily="34" charset="-120"/>
            <a:ea typeface="微軟正黑體" panose="020B0604030504040204" pitchFamily="34" charset="-120"/>
          </a:endParaRPr>
        </a:p>
      </dgm:t>
    </dgm:pt>
    <dgm:pt modelId="{43EB5B72-BCA1-43C7-B705-F4BF9CF1A5A4}" type="parTrans" cxnId="{0A9A0237-7CD0-45FE-AC38-7F4F7E63503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620AF69-0623-4050-9561-E283BAAB226B}" type="sibTrans" cxnId="{0A9A0237-7CD0-45FE-AC38-7F4F7E63503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1D14C40-E951-4C6A-AAEB-DACD69FACE22}">
      <dgm:prSet phldrT="[文字]"/>
      <dgm:spPr/>
      <dgm:t>
        <a:bodyPr/>
        <a:lstStyle/>
        <a:p>
          <a:r>
            <a:rPr lang="zh-TW" altLang="en-US" b="1" dirty="0" smtClean="0">
              <a:latin typeface="微軟正黑體" panose="020B0604030504040204" pitchFamily="34" charset="-120"/>
              <a:ea typeface="微軟正黑體" panose="020B0604030504040204" pitchFamily="34" charset="-120"/>
            </a:rPr>
            <a:t>董監酬勞</a:t>
          </a:r>
          <a:endParaRPr lang="zh-TW" altLang="en-US" b="1" dirty="0">
            <a:latin typeface="微軟正黑體" panose="020B0604030504040204" pitchFamily="34" charset="-120"/>
            <a:ea typeface="微軟正黑體" panose="020B0604030504040204" pitchFamily="34" charset="-120"/>
          </a:endParaRPr>
        </a:p>
      </dgm:t>
    </dgm:pt>
    <dgm:pt modelId="{05527FA4-3A62-48D6-B5F0-FB20E0DE6214}" type="parTrans" cxnId="{93FBCE8D-E9F0-45B1-B830-13134F82F6B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13F9283-E983-4A48-8B10-5474B510CE5E}" type="sibTrans" cxnId="{93FBCE8D-E9F0-45B1-B830-13134F82F6B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74F9A2B-839A-4DCB-B755-A052E7D31C09}">
      <dgm:prSet phldrT="[文字]"/>
      <dgm:spPr/>
      <dgm:t>
        <a:bodyPr/>
        <a:lstStyle/>
        <a:p>
          <a:r>
            <a:rPr lang="zh-TW" altLang="en-US" b="1" dirty="0" smtClean="0">
              <a:latin typeface="微軟正黑體" panose="020B0604030504040204" pitchFamily="34" charset="-120"/>
              <a:ea typeface="微軟正黑體" panose="020B0604030504040204" pitchFamily="34" charset="-120"/>
            </a:rPr>
            <a:t>董監事持股狀況</a:t>
          </a:r>
          <a:endParaRPr lang="zh-TW" altLang="en-US" b="1" dirty="0">
            <a:latin typeface="微軟正黑體" panose="020B0604030504040204" pitchFamily="34" charset="-120"/>
            <a:ea typeface="微軟正黑體" panose="020B0604030504040204" pitchFamily="34" charset="-120"/>
          </a:endParaRPr>
        </a:p>
      </dgm:t>
    </dgm:pt>
    <dgm:pt modelId="{D04D4403-474B-46EF-80D1-F739DDFBD8A2}" type="parTrans" cxnId="{B087E787-156A-44B5-9885-4E96D0CEE01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202E765-B406-455B-B034-9D35D8535C4B}" type="sibTrans" cxnId="{B087E787-156A-44B5-9885-4E96D0CEE01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7CEC696-E57F-442F-8D93-259FBD111F94}">
      <dgm:prSet phldrT="[文字]"/>
      <dgm:spPr/>
      <dgm:t>
        <a:bodyPr/>
        <a:lstStyle/>
        <a:p>
          <a:r>
            <a:rPr lang="zh-TW" altLang="en-US" b="1" dirty="0" smtClean="0">
              <a:latin typeface="微軟正黑體" panose="020B0604030504040204" pitchFamily="34" charset="-120"/>
              <a:ea typeface="微軟正黑體" panose="020B0604030504040204" pitchFamily="34" charset="-120"/>
            </a:rPr>
            <a:t>內部人持股實際異動狀況</a:t>
          </a:r>
          <a:endParaRPr lang="zh-TW" altLang="en-US" b="1" dirty="0">
            <a:latin typeface="微軟正黑體" panose="020B0604030504040204" pitchFamily="34" charset="-120"/>
            <a:ea typeface="微軟正黑體" panose="020B0604030504040204" pitchFamily="34" charset="-120"/>
          </a:endParaRPr>
        </a:p>
      </dgm:t>
    </dgm:pt>
    <dgm:pt modelId="{A4F8C3FD-4961-4D98-962A-57BEA0365E9A}" type="parTrans" cxnId="{356F09E2-EB6D-450C-A9DC-DC7B589CB13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A5FFB03-E4ED-4780-B77F-4DBBC5E4BDBA}" type="sibTrans" cxnId="{356F09E2-EB6D-450C-A9DC-DC7B589CB13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DB65E6B-A67B-4CFB-A562-8AE73D36BD2B}">
      <dgm:prSet phldrT="[文字]"/>
      <dgm:spPr/>
      <dgm:t>
        <a:bodyPr/>
        <a:lstStyle/>
        <a:p>
          <a:r>
            <a:rPr lang="zh-TW" altLang="en-US" b="1" dirty="0" smtClean="0">
              <a:latin typeface="微軟正黑體" panose="020B0604030504040204" pitchFamily="34" charset="-120"/>
              <a:ea typeface="微軟正黑體" panose="020B0604030504040204" pitchFamily="34" charset="-120"/>
            </a:rPr>
            <a:t>股權結構及股權分散</a:t>
          </a:r>
          <a:endParaRPr lang="zh-TW" altLang="en-US" b="1" dirty="0">
            <a:latin typeface="微軟正黑體" panose="020B0604030504040204" pitchFamily="34" charset="-120"/>
            <a:ea typeface="微軟正黑體" panose="020B0604030504040204" pitchFamily="34" charset="-120"/>
          </a:endParaRPr>
        </a:p>
      </dgm:t>
    </dgm:pt>
    <dgm:pt modelId="{A00B6851-5B0D-4B7A-9798-9FEC64CD9C12}" type="parTrans" cxnId="{69D25B12-8257-441E-807B-838AFC17D75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2977771-5117-4CB8-87E8-E8D01BC73717}" type="sibTrans" cxnId="{69D25B12-8257-441E-807B-838AFC17D75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E17BD2F-9178-480A-AAB0-A7A39B9B178F}">
      <dgm:prSet phldrT="[文字]"/>
      <dgm:spPr/>
      <dgm:t>
        <a:bodyPr/>
        <a:lstStyle/>
        <a:p>
          <a:r>
            <a:rPr lang="zh-TW" altLang="en-US" b="1" smtClean="0">
              <a:latin typeface="微軟正黑體" panose="020B0604030504040204" pitchFamily="34" charset="-120"/>
              <a:ea typeface="微軟正黑體" panose="020B0604030504040204" pitchFamily="34" charset="-120"/>
            </a:rPr>
            <a:t>董監事進修情形</a:t>
          </a:r>
          <a:endParaRPr lang="zh-TW" altLang="en-US" b="1" dirty="0">
            <a:latin typeface="微軟正黑體" panose="020B0604030504040204" pitchFamily="34" charset="-120"/>
            <a:ea typeface="微軟正黑體" panose="020B0604030504040204" pitchFamily="34" charset="-120"/>
          </a:endParaRPr>
        </a:p>
      </dgm:t>
    </dgm:pt>
    <dgm:pt modelId="{5E5345E9-4594-4EDA-AA25-B6E04374D3AD}" type="parTrans" cxnId="{02DD8052-2270-4F88-8D7C-FA8480365C3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0FE83EA-09F3-4096-937D-AF07666D83BB}" type="sibTrans" cxnId="{02DD8052-2270-4F88-8D7C-FA8480365C3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605B992-AA5F-430C-896E-54510ACD7E28}">
      <dgm:prSet phldrT="[文字]"/>
      <dgm:spPr/>
      <dgm:t>
        <a:bodyPr/>
        <a:lstStyle/>
        <a:p>
          <a:r>
            <a:rPr lang="zh-TW" altLang="en-US" b="1" dirty="0" smtClean="0">
              <a:latin typeface="微軟正黑體" panose="020B0604030504040204" pitchFamily="34" charset="-120"/>
              <a:ea typeface="微軟正黑體" panose="020B0604030504040204" pitchFamily="34" charset="-120"/>
            </a:rPr>
            <a:t>董監全體持股狀況</a:t>
          </a:r>
          <a:endParaRPr lang="zh-TW" altLang="en-US" b="1" dirty="0">
            <a:latin typeface="微軟正黑體" panose="020B0604030504040204" pitchFamily="34" charset="-120"/>
            <a:ea typeface="微軟正黑體" panose="020B0604030504040204" pitchFamily="34" charset="-120"/>
          </a:endParaRPr>
        </a:p>
      </dgm:t>
    </dgm:pt>
    <dgm:pt modelId="{7CD289F6-2112-4999-9BA4-1AA14973A286}" type="parTrans" cxnId="{D0BF79A3-9AFE-43BD-BFB0-C086E2AAD81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B28F9A7-F629-4DE4-B6BC-28AD04223091}" type="sibTrans" cxnId="{D0BF79A3-9AFE-43BD-BFB0-C086E2AAD81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42E2023-8709-483F-8375-357A2FDA564C}">
      <dgm:prSet phldrT="[文字]"/>
      <dgm:spPr/>
      <dgm:t>
        <a:bodyPr/>
        <a:lstStyle/>
        <a:p>
          <a:r>
            <a:rPr lang="zh-TW" altLang="en-US" b="1" smtClean="0">
              <a:latin typeface="微軟正黑體" panose="020B0604030504040204" pitchFamily="34" charset="-120"/>
              <a:ea typeface="微軟正黑體" panose="020B0604030504040204" pitchFamily="34" charset="-120"/>
            </a:rPr>
            <a:t>董監出席狀況</a:t>
          </a:r>
          <a:endParaRPr lang="zh-TW" altLang="en-US" b="1" dirty="0">
            <a:latin typeface="微軟正黑體" panose="020B0604030504040204" pitchFamily="34" charset="-120"/>
            <a:ea typeface="微軟正黑體" panose="020B0604030504040204" pitchFamily="34" charset="-120"/>
          </a:endParaRPr>
        </a:p>
      </dgm:t>
    </dgm:pt>
    <dgm:pt modelId="{F5373CE2-44B2-4A35-AD23-525F6C2390EC}" type="parTrans" cxnId="{74D609D1-168D-4C01-B3DC-3567279AC18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08C5570-DC3D-4D95-923C-604D8B5EEAC9}" type="sibTrans" cxnId="{74D609D1-168D-4C01-B3DC-3567279AC18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9AA6C07-4735-413A-8113-FF44CC615A36}">
      <dgm:prSet phldrT="[文字]"/>
      <dgm:spPr/>
      <dgm:t>
        <a:bodyPr/>
        <a:lstStyle/>
        <a:p>
          <a:r>
            <a:rPr lang="zh-TW" altLang="en-US" b="1" dirty="0" smtClean="0">
              <a:latin typeface="微軟正黑體" panose="020B0604030504040204" pitchFamily="34" charset="-120"/>
              <a:ea typeface="微軟正黑體" panose="020B0604030504040204" pitchFamily="34" charset="-120"/>
            </a:rPr>
            <a:t>獨立董監事任職情形</a:t>
          </a:r>
          <a:endParaRPr lang="zh-TW" altLang="en-US" b="1" dirty="0">
            <a:latin typeface="微軟正黑體" panose="020B0604030504040204" pitchFamily="34" charset="-120"/>
            <a:ea typeface="微軟正黑體" panose="020B0604030504040204" pitchFamily="34" charset="-120"/>
          </a:endParaRPr>
        </a:p>
      </dgm:t>
    </dgm:pt>
    <dgm:pt modelId="{084EB34F-FE6F-43DB-B3E3-C8FAA7D71005}" type="parTrans" cxnId="{2A7DBF9D-5995-4FAB-ABDB-63489552CF3A}">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3053DBD-670B-4713-9112-3D871787CAE3}" type="sibTrans" cxnId="{2A7DBF9D-5995-4FAB-ABDB-63489552CF3A}">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1DED835-4805-46AE-A67B-6169BE4A49A7}">
      <dgm:prSet phldrT="[文字]"/>
      <dgm:spPr/>
      <dgm:t>
        <a:bodyPr/>
        <a:lstStyle/>
        <a:p>
          <a:r>
            <a:rPr lang="zh-TW" altLang="en-US" b="1" smtClean="0">
              <a:latin typeface="微軟正黑體" panose="020B0604030504040204" pitchFamily="34" charset="-120"/>
              <a:ea typeface="微軟正黑體" panose="020B0604030504040204" pitchFamily="34" charset="-120"/>
            </a:rPr>
            <a:t>董監事辭就任明細</a:t>
          </a:r>
          <a:endParaRPr lang="zh-TW" altLang="en-US" b="1" dirty="0">
            <a:latin typeface="微軟正黑體" panose="020B0604030504040204" pitchFamily="34" charset="-120"/>
            <a:ea typeface="微軟正黑體" panose="020B0604030504040204" pitchFamily="34" charset="-120"/>
          </a:endParaRPr>
        </a:p>
      </dgm:t>
    </dgm:pt>
    <dgm:pt modelId="{DCB226D9-B7CA-4CCC-9CFF-95B5E28F9006}" type="parTrans" cxnId="{32EE129D-DBFD-418C-896B-255220D8803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5636FF2-90B3-4379-A433-AD7547A13F77}" type="sibTrans" cxnId="{32EE129D-DBFD-418C-896B-255220D8803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CA538B4-9AC4-455C-BC0C-F57899D0896F}">
      <dgm:prSet phldrT="[文字]"/>
      <dgm:spPr/>
      <dgm:t>
        <a:bodyPr/>
        <a:lstStyle/>
        <a:p>
          <a:r>
            <a:rPr lang="zh-TW" altLang="en-US" b="1" dirty="0" smtClean="0">
              <a:latin typeface="微軟正黑體" panose="020B0604030504040204" pitchFamily="34" charset="-120"/>
              <a:ea typeface="微軟正黑體" panose="020B0604030504040204" pitchFamily="34" charset="-120"/>
            </a:rPr>
            <a:t>人事穩定度</a:t>
          </a:r>
          <a:endParaRPr lang="zh-TW" altLang="en-US" b="1" dirty="0">
            <a:latin typeface="微軟正黑體" panose="020B0604030504040204" pitchFamily="34" charset="-120"/>
            <a:ea typeface="微軟正黑體" panose="020B0604030504040204" pitchFamily="34" charset="-120"/>
          </a:endParaRPr>
        </a:p>
      </dgm:t>
    </dgm:pt>
    <dgm:pt modelId="{F408C1C9-2FE0-438E-B5D8-70607F023ED1}" type="parTrans" cxnId="{F5ABBCF3-F567-4ABF-8BAD-887BBACBD54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28373A0-8791-4576-B4FB-22B34B86F73B}" type="sibTrans" cxnId="{F5ABBCF3-F567-4ABF-8BAD-887BBACBD54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4EBB92A-A9E2-4D09-A3C7-896D38D0CA47}">
      <dgm:prSet phldrT="[文字]"/>
      <dgm:spPr/>
      <dgm:t>
        <a:bodyPr/>
        <a:lstStyle/>
        <a:p>
          <a:r>
            <a:rPr lang="zh-TW" altLang="en-US" b="1" dirty="0" smtClean="0">
              <a:latin typeface="微軟正黑體" panose="020B0604030504040204" pitchFamily="34" charset="-120"/>
              <a:ea typeface="微軟正黑體" panose="020B0604030504040204" pitchFamily="34" charset="-120"/>
            </a:rPr>
            <a:t>合併董監酬勞</a:t>
          </a:r>
          <a:r>
            <a:rPr lang="en-US" altLang="zh-TW" b="1" dirty="0" smtClean="0">
              <a:latin typeface="微軟正黑體" panose="020B0604030504040204" pitchFamily="34" charset="-120"/>
              <a:ea typeface="微軟正黑體" panose="020B0604030504040204" pitchFamily="34" charset="-120"/>
            </a:rPr>
            <a:t>NEW(2005</a:t>
          </a:r>
          <a:r>
            <a:rPr lang="zh-TW" altLang="en-US" b="1" dirty="0" smtClean="0">
              <a:latin typeface="微軟正黑體" panose="020B0604030504040204" pitchFamily="34" charset="-120"/>
              <a:ea typeface="微軟正黑體" panose="020B0604030504040204" pitchFamily="34" charset="-120"/>
            </a:rPr>
            <a:t>年起</a:t>
          </a:r>
          <a:r>
            <a:rPr lang="en-US" altLang="zh-TW" b="1" dirty="0" smtClean="0">
              <a:latin typeface="微軟正黑體" panose="020B0604030504040204" pitchFamily="34" charset="-120"/>
              <a:ea typeface="微軟正黑體" panose="020B0604030504040204" pitchFamily="34" charset="-120"/>
            </a:rPr>
            <a:t>)</a:t>
          </a:r>
          <a:endParaRPr lang="zh-TW" altLang="en-US" b="1" dirty="0">
            <a:latin typeface="微軟正黑體" panose="020B0604030504040204" pitchFamily="34" charset="-120"/>
            <a:ea typeface="微軟正黑體" panose="020B0604030504040204" pitchFamily="34" charset="-120"/>
          </a:endParaRPr>
        </a:p>
      </dgm:t>
    </dgm:pt>
    <dgm:pt modelId="{54D1E623-8FB2-49EE-B4BD-5996D9E91F2E}" type="parTrans" cxnId="{50D38A89-7F9C-417E-B3FE-79FFF61E62D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C9FB9D2-7365-4C03-B684-39719FDF7D99}" type="sibTrans" cxnId="{50D38A89-7F9C-417E-B3FE-79FFF61E62D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719EBA0-D16C-4418-A8FF-3D01FCC10064}">
      <dgm:prSet phldrT="[文字]"/>
      <dgm:spPr/>
      <dgm:t>
        <a:bodyPr/>
        <a:lstStyle/>
        <a:p>
          <a:r>
            <a:rPr lang="zh-TW" altLang="en-US" b="1" dirty="0" smtClean="0">
              <a:latin typeface="微軟正黑體" panose="020B0604030504040204" pitchFamily="34" charset="-120"/>
              <a:ea typeface="微軟正黑體" panose="020B0604030504040204" pitchFamily="34" charset="-120"/>
            </a:rPr>
            <a:t>董監酬勞級距</a:t>
          </a:r>
          <a:r>
            <a:rPr lang="en-US" altLang="zh-TW" b="1" dirty="0" smtClean="0">
              <a:latin typeface="微軟正黑體" panose="020B0604030504040204" pitchFamily="34" charset="-120"/>
              <a:ea typeface="微軟正黑體" panose="020B0604030504040204" pitchFamily="34" charset="-120"/>
            </a:rPr>
            <a:t>(2005</a:t>
          </a:r>
          <a:r>
            <a:rPr lang="zh-TW" altLang="en-US" b="1" dirty="0" smtClean="0">
              <a:latin typeface="微軟正黑體" panose="020B0604030504040204" pitchFamily="34" charset="-120"/>
              <a:ea typeface="微軟正黑體" panose="020B0604030504040204" pitchFamily="34" charset="-120"/>
            </a:rPr>
            <a:t>年起</a:t>
          </a:r>
          <a:r>
            <a:rPr lang="en-US" altLang="zh-TW" b="1" dirty="0" smtClean="0">
              <a:latin typeface="微軟正黑體" panose="020B0604030504040204" pitchFamily="34" charset="-120"/>
              <a:ea typeface="微軟正黑體" panose="020B0604030504040204" pitchFamily="34" charset="-120"/>
            </a:rPr>
            <a:t>)</a:t>
          </a:r>
          <a:endParaRPr lang="zh-TW" altLang="en-US" b="1" dirty="0">
            <a:latin typeface="微軟正黑體" panose="020B0604030504040204" pitchFamily="34" charset="-120"/>
            <a:ea typeface="微軟正黑體" panose="020B0604030504040204" pitchFamily="34" charset="-120"/>
          </a:endParaRPr>
        </a:p>
      </dgm:t>
    </dgm:pt>
    <dgm:pt modelId="{0F36750D-9E77-48FF-B61A-D15E3BA1BE1F}" type="parTrans" cxnId="{D936694E-8DB6-4050-A0F4-C92227C8121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E956B82-A930-43FC-9046-67645F3597D9}" type="sibTrans" cxnId="{D936694E-8DB6-4050-A0F4-C92227C8121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3BEAD73-6BE8-4349-AD78-AC737C696732}">
      <dgm:prSet phldrT="[文字]"/>
      <dgm:spPr/>
      <dgm:t>
        <a:bodyPr/>
        <a:lstStyle/>
        <a:p>
          <a:r>
            <a:rPr lang="zh-TW" altLang="en-US" b="1" dirty="0" smtClean="0">
              <a:latin typeface="微軟正黑體" panose="020B0604030504040204" pitchFamily="34" charset="-120"/>
              <a:ea typeface="微軟正黑體" panose="020B0604030504040204" pitchFamily="34" charset="-120"/>
            </a:rPr>
            <a:t>合併董監酬勞級距</a:t>
          </a:r>
          <a:r>
            <a:rPr lang="en-US" altLang="zh-TW" b="1" dirty="0" smtClean="0">
              <a:latin typeface="微軟正黑體" panose="020B0604030504040204" pitchFamily="34" charset="-120"/>
              <a:ea typeface="微軟正黑體" panose="020B0604030504040204" pitchFamily="34" charset="-120"/>
            </a:rPr>
            <a:t>(2005</a:t>
          </a:r>
          <a:r>
            <a:rPr lang="zh-TW" altLang="en-US" b="1" dirty="0" smtClean="0">
              <a:latin typeface="微軟正黑體" panose="020B0604030504040204" pitchFamily="34" charset="-120"/>
              <a:ea typeface="微軟正黑體" panose="020B0604030504040204" pitchFamily="34" charset="-120"/>
            </a:rPr>
            <a:t>年起</a:t>
          </a:r>
          <a:r>
            <a:rPr lang="en-US" altLang="zh-TW" b="1" dirty="0" smtClean="0">
              <a:latin typeface="微軟正黑體" panose="020B0604030504040204" pitchFamily="34" charset="-120"/>
              <a:ea typeface="微軟正黑體" panose="020B0604030504040204" pitchFamily="34" charset="-120"/>
            </a:rPr>
            <a:t>)</a:t>
          </a:r>
          <a:endParaRPr lang="zh-TW" altLang="en-US" b="1" dirty="0">
            <a:latin typeface="微軟正黑體" panose="020B0604030504040204" pitchFamily="34" charset="-120"/>
            <a:ea typeface="微軟正黑體" panose="020B0604030504040204" pitchFamily="34" charset="-120"/>
          </a:endParaRPr>
        </a:p>
      </dgm:t>
    </dgm:pt>
    <dgm:pt modelId="{64C92E50-7273-40F6-A63D-E28053D2B039}" type="parTrans" cxnId="{64703E34-1F5C-4CA6-9B5D-CB9F696D635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CA70C2A-167E-4BDC-87C9-71E223407394}" type="sibTrans" cxnId="{64703E34-1F5C-4CA6-9B5D-CB9F696D635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FE20F23-49CE-4983-A2EF-7CF6AA863C79}">
      <dgm:prSet phldrT="[文字]"/>
      <dgm:spPr/>
      <dgm:t>
        <a:bodyPr/>
        <a:lstStyle/>
        <a:p>
          <a:r>
            <a:rPr lang="zh-TW" altLang="en-US" b="1" dirty="0" smtClean="0">
              <a:latin typeface="微軟正黑體" panose="020B0604030504040204" pitchFamily="34" charset="-120"/>
              <a:ea typeface="微軟正黑體" panose="020B0604030504040204" pitchFamily="34" charset="-120"/>
            </a:rPr>
            <a:t>高階主管員工配股</a:t>
          </a:r>
          <a:endParaRPr lang="zh-TW" altLang="en-US" b="1" dirty="0">
            <a:latin typeface="微軟正黑體" panose="020B0604030504040204" pitchFamily="34" charset="-120"/>
            <a:ea typeface="微軟正黑體" panose="020B0604030504040204" pitchFamily="34" charset="-120"/>
          </a:endParaRPr>
        </a:p>
      </dgm:t>
    </dgm:pt>
    <dgm:pt modelId="{AEF14428-B998-4917-873B-B3E9894C48D5}" type="parTrans" cxnId="{F587F207-30EE-4547-BEE3-04A8BB7AE26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F945417-5C65-4020-A199-3EB50449A161}" type="sibTrans" cxnId="{F587F207-30EE-4547-BEE3-04A8BB7AE26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AAC8B00-E19E-4B49-BCDD-F35D7F31CE3A}" type="pres">
      <dgm:prSet presAssocID="{6618F5D8-6359-4266-B67C-4373FE099320}" presName="Name0" presStyleCnt="0">
        <dgm:presLayoutVars>
          <dgm:dir/>
          <dgm:animLvl val="lvl"/>
          <dgm:resizeHandles val="exact"/>
        </dgm:presLayoutVars>
      </dgm:prSet>
      <dgm:spPr/>
      <dgm:t>
        <a:bodyPr/>
        <a:lstStyle/>
        <a:p>
          <a:endParaRPr lang="zh-TW" altLang="en-US"/>
        </a:p>
      </dgm:t>
    </dgm:pt>
    <dgm:pt modelId="{E44C114A-6313-4DE5-8E7D-CB41BF2BB113}" type="pres">
      <dgm:prSet presAssocID="{5D500A73-D170-479A-8A85-A834EE249C17}" presName="composite" presStyleCnt="0"/>
      <dgm:spPr/>
      <dgm:t>
        <a:bodyPr/>
        <a:lstStyle/>
        <a:p>
          <a:endParaRPr lang="zh-TW" altLang="en-US"/>
        </a:p>
      </dgm:t>
    </dgm:pt>
    <dgm:pt modelId="{104BD560-A0B7-4A79-90C6-E252E325919A}" type="pres">
      <dgm:prSet presAssocID="{5D500A73-D170-479A-8A85-A834EE249C17}" presName="parTx" presStyleLbl="alignNode1" presStyleIdx="0" presStyleCnt="3" custScaleX="107851">
        <dgm:presLayoutVars>
          <dgm:chMax val="0"/>
          <dgm:chPref val="0"/>
          <dgm:bulletEnabled val="1"/>
        </dgm:presLayoutVars>
      </dgm:prSet>
      <dgm:spPr/>
      <dgm:t>
        <a:bodyPr/>
        <a:lstStyle/>
        <a:p>
          <a:endParaRPr lang="zh-TW" altLang="en-US"/>
        </a:p>
      </dgm:t>
    </dgm:pt>
    <dgm:pt modelId="{F3BD3D8B-52E5-488C-AA4E-C7E8434E3BD0}" type="pres">
      <dgm:prSet presAssocID="{5D500A73-D170-479A-8A85-A834EE249C17}" presName="desTx" presStyleLbl="alignAccFollowNode1" presStyleIdx="0" presStyleCnt="3" custScaleX="107851">
        <dgm:presLayoutVars>
          <dgm:bulletEnabled val="1"/>
        </dgm:presLayoutVars>
      </dgm:prSet>
      <dgm:spPr/>
      <dgm:t>
        <a:bodyPr/>
        <a:lstStyle/>
        <a:p>
          <a:endParaRPr lang="zh-TW" altLang="en-US"/>
        </a:p>
      </dgm:t>
    </dgm:pt>
    <dgm:pt modelId="{FD6E6622-3F81-4D0F-AE08-3F9D19800AB8}" type="pres">
      <dgm:prSet presAssocID="{14826FEF-E717-4FCC-BAC3-D0053D470F2C}" presName="space" presStyleCnt="0"/>
      <dgm:spPr/>
      <dgm:t>
        <a:bodyPr/>
        <a:lstStyle/>
        <a:p>
          <a:endParaRPr lang="zh-TW" altLang="en-US"/>
        </a:p>
      </dgm:t>
    </dgm:pt>
    <dgm:pt modelId="{59B1B24F-7ABC-4B3F-A7E6-DCA4DD6367A4}" type="pres">
      <dgm:prSet presAssocID="{C25142FC-8067-4639-A5DC-C7B592100EC2}" presName="composite" presStyleCnt="0"/>
      <dgm:spPr/>
      <dgm:t>
        <a:bodyPr/>
        <a:lstStyle/>
        <a:p>
          <a:endParaRPr lang="zh-TW" altLang="en-US"/>
        </a:p>
      </dgm:t>
    </dgm:pt>
    <dgm:pt modelId="{DEF8DBA6-69C6-45F4-8F9D-40584A892217}" type="pres">
      <dgm:prSet presAssocID="{C25142FC-8067-4639-A5DC-C7B592100EC2}" presName="parTx" presStyleLbl="alignNode1" presStyleIdx="1" presStyleCnt="3">
        <dgm:presLayoutVars>
          <dgm:chMax val="0"/>
          <dgm:chPref val="0"/>
          <dgm:bulletEnabled val="1"/>
        </dgm:presLayoutVars>
      </dgm:prSet>
      <dgm:spPr/>
      <dgm:t>
        <a:bodyPr/>
        <a:lstStyle/>
        <a:p>
          <a:endParaRPr lang="zh-TW" altLang="en-US"/>
        </a:p>
      </dgm:t>
    </dgm:pt>
    <dgm:pt modelId="{6F868234-A75F-4C51-8498-2CF09BE42901}" type="pres">
      <dgm:prSet presAssocID="{C25142FC-8067-4639-A5DC-C7B592100EC2}" presName="desTx" presStyleLbl="alignAccFollowNode1" presStyleIdx="1" presStyleCnt="3">
        <dgm:presLayoutVars>
          <dgm:bulletEnabled val="1"/>
        </dgm:presLayoutVars>
      </dgm:prSet>
      <dgm:spPr/>
      <dgm:t>
        <a:bodyPr/>
        <a:lstStyle/>
        <a:p>
          <a:endParaRPr lang="zh-TW" altLang="en-US"/>
        </a:p>
      </dgm:t>
    </dgm:pt>
    <dgm:pt modelId="{E6DDE048-5E21-47B9-AEB6-B5409498E704}" type="pres">
      <dgm:prSet presAssocID="{BBF16269-1B06-45A4-990F-ADF1AEF9944F}" presName="space" presStyleCnt="0"/>
      <dgm:spPr/>
      <dgm:t>
        <a:bodyPr/>
        <a:lstStyle/>
        <a:p>
          <a:endParaRPr lang="zh-TW" altLang="en-US"/>
        </a:p>
      </dgm:t>
    </dgm:pt>
    <dgm:pt modelId="{6C3DFD48-F599-4BFA-A360-27F236D4114F}" type="pres">
      <dgm:prSet presAssocID="{39489C20-0083-4843-8162-2735C58BC9B6}" presName="composite" presStyleCnt="0"/>
      <dgm:spPr/>
      <dgm:t>
        <a:bodyPr/>
        <a:lstStyle/>
        <a:p>
          <a:endParaRPr lang="zh-TW" altLang="en-US"/>
        </a:p>
      </dgm:t>
    </dgm:pt>
    <dgm:pt modelId="{DF146D3C-54DA-4E3E-819E-54759C70D4C2}" type="pres">
      <dgm:prSet presAssocID="{39489C20-0083-4843-8162-2735C58BC9B6}" presName="parTx" presStyleLbl="alignNode1" presStyleIdx="2" presStyleCnt="3" custScaleX="102734">
        <dgm:presLayoutVars>
          <dgm:chMax val="0"/>
          <dgm:chPref val="0"/>
          <dgm:bulletEnabled val="1"/>
        </dgm:presLayoutVars>
      </dgm:prSet>
      <dgm:spPr/>
      <dgm:t>
        <a:bodyPr/>
        <a:lstStyle/>
        <a:p>
          <a:endParaRPr lang="zh-TW" altLang="en-US"/>
        </a:p>
      </dgm:t>
    </dgm:pt>
    <dgm:pt modelId="{C6852DFF-3F2F-4AB3-BC68-C57CF06E97AF}" type="pres">
      <dgm:prSet presAssocID="{39489C20-0083-4843-8162-2735C58BC9B6}" presName="desTx" presStyleLbl="alignAccFollowNode1" presStyleIdx="2" presStyleCnt="3">
        <dgm:presLayoutVars>
          <dgm:bulletEnabled val="1"/>
        </dgm:presLayoutVars>
      </dgm:prSet>
      <dgm:spPr/>
      <dgm:t>
        <a:bodyPr/>
        <a:lstStyle/>
        <a:p>
          <a:endParaRPr lang="zh-TW" altLang="en-US"/>
        </a:p>
      </dgm:t>
    </dgm:pt>
  </dgm:ptLst>
  <dgm:cxnLst>
    <dgm:cxn modelId="{840216C4-2857-43CA-BA74-226B1C04F01C}" type="presOf" srcId="{C1D14C40-E951-4C6A-AAEB-DACD69FACE22}" destId="{C6852DFF-3F2F-4AB3-BC68-C57CF06E97AF}" srcOrd="0" destOrd="4" presId="urn:microsoft.com/office/officeart/2005/8/layout/hList1"/>
    <dgm:cxn modelId="{BB3E6185-0265-4162-A8A2-DCA6C26D6A73}" type="presOf" srcId="{EFBD2458-C270-4335-962B-4749A7F3A31B}" destId="{F3BD3D8B-52E5-488C-AA4E-C7E8434E3BD0}" srcOrd="0" destOrd="4" presId="urn:microsoft.com/office/officeart/2005/8/layout/hList1"/>
    <dgm:cxn modelId="{76FDEB71-7A71-472A-AE78-A78D015EBBF2}" type="presOf" srcId="{C25142FC-8067-4639-A5DC-C7B592100EC2}" destId="{DEF8DBA6-69C6-45F4-8F9D-40584A892217}" srcOrd="0" destOrd="0" presId="urn:microsoft.com/office/officeart/2005/8/layout/hList1"/>
    <dgm:cxn modelId="{69D25B12-8257-441E-807B-838AFC17D75F}" srcId="{5D500A73-D170-479A-8A85-A834EE249C17}" destId="{0DB65E6B-A67B-4CFB-A562-8AE73D36BD2B}" srcOrd="3" destOrd="0" parTransId="{A00B6851-5B0D-4B7A-9798-9FEC64CD9C12}" sibTransId="{32977771-5117-4CB8-87E8-E8D01BC73717}"/>
    <dgm:cxn modelId="{32EE129D-DBFD-418C-896B-255220D88038}" srcId="{C25142FC-8067-4639-A5DC-C7B592100EC2}" destId="{D1DED835-4805-46AE-A67B-6169BE4A49A7}" srcOrd="6" destOrd="0" parTransId="{DCB226D9-B7CA-4CCC-9CFF-95B5E28F9006}" sibTransId="{B5636FF2-90B3-4379-A433-AD7547A13F77}"/>
    <dgm:cxn modelId="{D39AC306-2829-46B3-8177-D4A9420341C9}" type="presOf" srcId="{6618F5D8-6359-4266-B67C-4373FE099320}" destId="{8AAC8B00-E19E-4B49-BCDD-F35D7F31CE3A}" srcOrd="0" destOrd="0" presId="urn:microsoft.com/office/officeart/2005/8/layout/hList1"/>
    <dgm:cxn modelId="{01E75507-58A3-4ED3-8C90-EA05FE361BD7}" type="presOf" srcId="{71310B6C-A37A-4AF2-8DAD-13D10DC9A77F}" destId="{6F868234-A75F-4C51-8498-2CF09BE42901}" srcOrd="0" destOrd="2" presId="urn:microsoft.com/office/officeart/2005/8/layout/hList1"/>
    <dgm:cxn modelId="{EEEEE1F4-644D-4215-9AAB-B9C9412D76AD}" type="presOf" srcId="{5605B992-AA5F-430C-896E-54510ACD7E28}" destId="{6F868234-A75F-4C51-8498-2CF09BE42901}" srcOrd="0" destOrd="3" presId="urn:microsoft.com/office/officeart/2005/8/layout/hList1"/>
    <dgm:cxn modelId="{EAD37BBA-C3A7-4F07-A264-FD63E5B3E75B}" type="presOf" srcId="{5FE20F23-49CE-4983-A2EF-7CF6AA863C79}" destId="{C6852DFF-3F2F-4AB3-BC68-C57CF06E97AF}" srcOrd="0" destOrd="5" presId="urn:microsoft.com/office/officeart/2005/8/layout/hList1"/>
    <dgm:cxn modelId="{F9494308-A272-40C2-837D-A600BB12F319}" srcId="{5D500A73-D170-479A-8A85-A834EE249C17}" destId="{7FE0014E-248E-4AA1-8856-190933B1502A}" srcOrd="0" destOrd="0" parTransId="{D4CD3CCA-F601-4813-80F7-95A02C614D02}" sibTransId="{7618C8EC-04B7-4C1A-8CDA-7D245E09FAC3}"/>
    <dgm:cxn modelId="{74D609D1-168D-4C01-B3DC-3567279AC187}" srcId="{C25142FC-8067-4639-A5DC-C7B592100EC2}" destId="{742E2023-8709-483F-8375-357A2FDA564C}" srcOrd="4" destOrd="0" parTransId="{F5373CE2-44B2-4A35-AD23-525F6C2390EC}" sibTransId="{708C5570-DC3D-4D95-923C-604D8B5EEAC9}"/>
    <dgm:cxn modelId="{D936694E-8DB6-4050-A0F4-C92227C81214}" srcId="{39489C20-0083-4843-8162-2735C58BC9B6}" destId="{3719EBA0-D16C-4418-A8FF-3D01FCC10064}" srcOrd="2" destOrd="0" parTransId="{0F36750D-9E77-48FF-B61A-D15E3BA1BE1F}" sibTransId="{4E956B82-A930-43FC-9046-67645F3597D9}"/>
    <dgm:cxn modelId="{B087E787-156A-44B5-9885-4E96D0CEE017}" srcId="{5D500A73-D170-479A-8A85-A834EE249C17}" destId="{374F9A2B-839A-4DCB-B755-A052E7D31C09}" srcOrd="1" destOrd="0" parTransId="{D04D4403-474B-46EF-80D1-F739DDFBD8A2}" sibTransId="{4202E765-B406-455B-B034-9D35D8535C4B}"/>
    <dgm:cxn modelId="{19C408C4-6EC2-4D5C-BD47-FA3EF993EF6E}" type="presOf" srcId="{5D500A73-D170-479A-8A85-A834EE249C17}" destId="{104BD560-A0B7-4A79-90C6-E252E325919A}" srcOrd="0" destOrd="0" presId="urn:microsoft.com/office/officeart/2005/8/layout/hList1"/>
    <dgm:cxn modelId="{BF98F8BF-2402-43E4-9574-57D76594B745}" type="presOf" srcId="{DF2B0D8D-10D0-453A-B7EF-50F3CCBBDA30}" destId="{C6852DFF-3F2F-4AB3-BC68-C57CF06E97AF}" srcOrd="0" destOrd="0" presId="urn:microsoft.com/office/officeart/2005/8/layout/hList1"/>
    <dgm:cxn modelId="{9A905CC6-6854-45E4-A8DC-EFBC3F9CCF05}" srcId="{C25142FC-8067-4639-A5DC-C7B592100EC2}" destId="{81FC50BB-EDB0-4F16-AE77-D388DF3CD62E}" srcOrd="0" destOrd="0" parTransId="{CC11D717-A5D2-405C-A97E-1C3D2338839E}" sibTransId="{65854F9B-657D-4F56-ACC1-3AE41C7861E9}"/>
    <dgm:cxn modelId="{3AA629E2-B620-46F9-A575-F343F7901613}" type="presOf" srcId="{5CA538B4-9AC4-455C-BC0C-F57899D0896F}" destId="{6F868234-A75F-4C51-8498-2CF09BE42901}" srcOrd="0" destOrd="7" presId="urn:microsoft.com/office/officeart/2005/8/layout/hList1"/>
    <dgm:cxn modelId="{93FBCE8D-E9F0-45B1-B830-13134F82F6B6}" srcId="{39489C20-0083-4843-8162-2735C58BC9B6}" destId="{C1D14C40-E951-4C6A-AAEB-DACD69FACE22}" srcOrd="4" destOrd="0" parTransId="{05527FA4-3A62-48D6-B5F0-FB20E0DE6214}" sibTransId="{313F9283-E983-4A48-8B10-5474B510CE5E}"/>
    <dgm:cxn modelId="{D9926276-1E20-4FDB-9DE8-8DC2658AA6EB}" type="presOf" srcId="{99AA6C07-4735-413A-8113-FF44CC615A36}" destId="{6F868234-A75F-4C51-8498-2CF09BE42901}" srcOrd="0" destOrd="5" presId="urn:microsoft.com/office/officeart/2005/8/layout/hList1"/>
    <dgm:cxn modelId="{2A7DBF9D-5995-4FAB-ABDB-63489552CF3A}" srcId="{C25142FC-8067-4639-A5DC-C7B592100EC2}" destId="{99AA6C07-4735-413A-8113-FF44CC615A36}" srcOrd="5" destOrd="0" parTransId="{084EB34F-FE6F-43DB-B3E3-C8FAA7D71005}" sibTransId="{B3053DBD-670B-4713-9112-3D871787CAE3}"/>
    <dgm:cxn modelId="{8492E463-28CA-4872-AA77-D1F0419F8160}" type="presOf" srcId="{7FE0014E-248E-4AA1-8856-190933B1502A}" destId="{F3BD3D8B-52E5-488C-AA4E-C7E8434E3BD0}" srcOrd="0" destOrd="0" presId="urn:microsoft.com/office/officeart/2005/8/layout/hList1"/>
    <dgm:cxn modelId="{FA24D8CF-E33E-4A84-A591-C4D33A170FB3}" srcId="{6618F5D8-6359-4266-B67C-4373FE099320}" destId="{C25142FC-8067-4639-A5DC-C7B592100EC2}" srcOrd="1" destOrd="0" parTransId="{97AAB157-B553-478A-A4C0-29B6E4E3B908}" sibTransId="{BBF16269-1B06-45A4-990F-ADF1AEF9944F}"/>
    <dgm:cxn modelId="{F2018C8C-5E01-493C-AD13-AD975305C78F}" type="presOf" srcId="{742E2023-8709-483F-8375-357A2FDA564C}" destId="{6F868234-A75F-4C51-8498-2CF09BE42901}" srcOrd="0" destOrd="4" presId="urn:microsoft.com/office/officeart/2005/8/layout/hList1"/>
    <dgm:cxn modelId="{2F3C7151-4533-46A2-B958-38968E1A1D3D}" type="presOf" srcId="{03BEAD73-6BE8-4349-AD78-AC737C696732}" destId="{C6852DFF-3F2F-4AB3-BC68-C57CF06E97AF}" srcOrd="0" destOrd="3" presId="urn:microsoft.com/office/officeart/2005/8/layout/hList1"/>
    <dgm:cxn modelId="{F587F207-30EE-4547-BEE3-04A8BB7AE261}" srcId="{39489C20-0083-4843-8162-2735C58BC9B6}" destId="{5FE20F23-49CE-4983-A2EF-7CF6AA863C79}" srcOrd="5" destOrd="0" parTransId="{AEF14428-B998-4917-873B-B3E9894C48D5}" sibTransId="{0F945417-5C65-4020-A199-3EB50449A161}"/>
    <dgm:cxn modelId="{D43466EF-DDAF-4865-930F-DE59EC3378F1}" type="presOf" srcId="{81FC50BB-EDB0-4F16-AE77-D388DF3CD62E}" destId="{6F868234-A75F-4C51-8498-2CF09BE42901}" srcOrd="0" destOrd="0" presId="urn:microsoft.com/office/officeart/2005/8/layout/hList1"/>
    <dgm:cxn modelId="{D0BF79A3-9AFE-43BD-BFB0-C086E2AAD815}" srcId="{C25142FC-8067-4639-A5DC-C7B592100EC2}" destId="{5605B992-AA5F-430C-896E-54510ACD7E28}" srcOrd="3" destOrd="0" parTransId="{7CD289F6-2112-4999-9BA4-1AA14973A286}" sibTransId="{EB28F9A7-F629-4DE4-B6BC-28AD04223091}"/>
    <dgm:cxn modelId="{7F7BFA9D-F515-4674-8E98-7E3CB8849F46}" type="presOf" srcId="{0DB65E6B-A67B-4CFB-A562-8AE73D36BD2B}" destId="{F3BD3D8B-52E5-488C-AA4E-C7E8434E3BD0}" srcOrd="0" destOrd="3" presId="urn:microsoft.com/office/officeart/2005/8/layout/hList1"/>
    <dgm:cxn modelId="{10BDCB2A-8347-4002-8916-120E30E9452A}" type="presOf" srcId="{84EBB92A-A9E2-4D09-A3C7-896D38D0CA47}" destId="{C6852DFF-3F2F-4AB3-BC68-C57CF06E97AF}" srcOrd="0" destOrd="1" presId="urn:microsoft.com/office/officeart/2005/8/layout/hList1"/>
    <dgm:cxn modelId="{356F09E2-EB6D-450C-A9DC-DC7B589CB138}" srcId="{5D500A73-D170-479A-8A85-A834EE249C17}" destId="{07CEC696-E57F-442F-8D93-259FBD111F94}" srcOrd="2" destOrd="0" parTransId="{A4F8C3FD-4961-4D98-962A-57BEA0365E9A}" sibTransId="{CA5FFB03-E4ED-4780-B77F-4DBBC5E4BDBA}"/>
    <dgm:cxn modelId="{02DD8052-2270-4F88-8D7C-FA8480365C31}" srcId="{C25142FC-8067-4639-A5DC-C7B592100EC2}" destId="{7E17BD2F-9178-480A-AAB0-A7A39B9B178F}" srcOrd="1" destOrd="0" parTransId="{5E5345E9-4594-4EDA-AA25-B6E04374D3AD}" sibTransId="{90FE83EA-09F3-4096-937D-AF07666D83BB}"/>
    <dgm:cxn modelId="{3EE1B613-6B5C-454F-B8C0-9C256ABF4DB6}" type="presOf" srcId="{D1DED835-4805-46AE-A67B-6169BE4A49A7}" destId="{6F868234-A75F-4C51-8498-2CF09BE42901}" srcOrd="0" destOrd="6" presId="urn:microsoft.com/office/officeart/2005/8/layout/hList1"/>
    <dgm:cxn modelId="{F5ABBCF3-F567-4ABF-8BAD-887BBACBD549}" srcId="{C25142FC-8067-4639-A5DC-C7B592100EC2}" destId="{5CA538B4-9AC4-455C-BC0C-F57899D0896F}" srcOrd="7" destOrd="0" parTransId="{F408C1C9-2FE0-438E-B5D8-70607F023ED1}" sibTransId="{728373A0-8791-4576-B4FB-22B34B86F73B}"/>
    <dgm:cxn modelId="{0A9A0237-7CD0-45FE-AC38-7F4F7E63503F}" srcId="{39489C20-0083-4843-8162-2735C58BC9B6}" destId="{DF2B0D8D-10D0-453A-B7EF-50F3CCBBDA30}" srcOrd="0" destOrd="0" parTransId="{43EB5B72-BCA1-43C7-B705-F4BF9CF1A5A4}" sibTransId="{F620AF69-0623-4050-9561-E283BAAB226B}"/>
    <dgm:cxn modelId="{64703E34-1F5C-4CA6-9B5D-CB9F696D6355}" srcId="{39489C20-0083-4843-8162-2735C58BC9B6}" destId="{03BEAD73-6BE8-4349-AD78-AC737C696732}" srcOrd="3" destOrd="0" parTransId="{64C92E50-7273-40F6-A63D-E28053D2B039}" sibTransId="{FCA70C2A-167E-4BDC-87C9-71E223407394}"/>
    <dgm:cxn modelId="{BD124E16-680B-4DDA-B82D-1F195B99AEFC}" type="presOf" srcId="{39489C20-0083-4843-8162-2735C58BC9B6}" destId="{DF146D3C-54DA-4E3E-819E-54759C70D4C2}" srcOrd="0" destOrd="0" presId="urn:microsoft.com/office/officeart/2005/8/layout/hList1"/>
    <dgm:cxn modelId="{38BBBE00-65A1-4997-836C-BF01676ACC6A}" type="presOf" srcId="{374F9A2B-839A-4DCB-B755-A052E7D31C09}" destId="{F3BD3D8B-52E5-488C-AA4E-C7E8434E3BD0}" srcOrd="0" destOrd="1" presId="urn:microsoft.com/office/officeart/2005/8/layout/hList1"/>
    <dgm:cxn modelId="{0D896E7C-F9EE-489D-9A15-522394E804DF}" type="presOf" srcId="{07CEC696-E57F-442F-8D93-259FBD111F94}" destId="{F3BD3D8B-52E5-488C-AA4E-C7E8434E3BD0}" srcOrd="0" destOrd="2" presId="urn:microsoft.com/office/officeart/2005/8/layout/hList1"/>
    <dgm:cxn modelId="{50D38A89-7F9C-417E-B3FE-79FFF61E62D5}" srcId="{39489C20-0083-4843-8162-2735C58BC9B6}" destId="{84EBB92A-A9E2-4D09-A3C7-896D38D0CA47}" srcOrd="1" destOrd="0" parTransId="{54D1E623-8FB2-49EE-B4BD-5996D9E91F2E}" sibTransId="{EC9FB9D2-7365-4C03-B684-39719FDF7D99}"/>
    <dgm:cxn modelId="{F2B46DB0-B653-40CB-83DE-5A66E0164A4D}" type="presOf" srcId="{3719EBA0-D16C-4418-A8FF-3D01FCC10064}" destId="{C6852DFF-3F2F-4AB3-BC68-C57CF06E97AF}" srcOrd="0" destOrd="2" presId="urn:microsoft.com/office/officeart/2005/8/layout/hList1"/>
    <dgm:cxn modelId="{B03B66C7-9589-4474-9921-4276896D4E34}" srcId="{C25142FC-8067-4639-A5DC-C7B592100EC2}" destId="{71310B6C-A37A-4AF2-8DAD-13D10DC9A77F}" srcOrd="2" destOrd="0" parTransId="{C6997CBB-4FBF-4E39-93F1-518EE9A35560}" sibTransId="{194F482A-25E0-4603-9729-BFFB34E061AD}"/>
    <dgm:cxn modelId="{887B1731-2A9A-498E-A749-61797DC52B73}" srcId="{6618F5D8-6359-4266-B67C-4373FE099320}" destId="{39489C20-0083-4843-8162-2735C58BC9B6}" srcOrd="2" destOrd="0" parTransId="{B5139209-3BF4-41AB-B4A2-2D505DFA4D4E}" sibTransId="{79075656-E698-424F-B798-31960CFF8F0E}"/>
    <dgm:cxn modelId="{0B854498-95B9-405A-A225-F74F4E32F6E2}" srcId="{5D500A73-D170-479A-8A85-A834EE249C17}" destId="{EFBD2458-C270-4335-962B-4749A7F3A31B}" srcOrd="4" destOrd="0" parTransId="{AC3ABC97-0870-4ED7-AFC0-16024A262C5B}" sibTransId="{4896365B-00D4-4888-8DD3-6E413691A479}"/>
    <dgm:cxn modelId="{53562814-356A-473A-80C8-D42E3DBC25AE}" type="presOf" srcId="{7E17BD2F-9178-480A-AAB0-A7A39B9B178F}" destId="{6F868234-A75F-4C51-8498-2CF09BE42901}" srcOrd="0" destOrd="1" presId="urn:microsoft.com/office/officeart/2005/8/layout/hList1"/>
    <dgm:cxn modelId="{3F206663-4E46-4E82-9323-B851D27821B9}" srcId="{6618F5D8-6359-4266-B67C-4373FE099320}" destId="{5D500A73-D170-479A-8A85-A834EE249C17}" srcOrd="0" destOrd="0" parTransId="{4E3BFA13-EA7C-4B5F-A0B7-A24B4D3D0C83}" sibTransId="{14826FEF-E717-4FCC-BAC3-D0053D470F2C}"/>
    <dgm:cxn modelId="{72F12B8A-636E-41E6-84F7-FDED2F777ADC}" type="presParOf" srcId="{8AAC8B00-E19E-4B49-BCDD-F35D7F31CE3A}" destId="{E44C114A-6313-4DE5-8E7D-CB41BF2BB113}" srcOrd="0" destOrd="0" presId="urn:microsoft.com/office/officeart/2005/8/layout/hList1"/>
    <dgm:cxn modelId="{C22E3147-E7B1-4E86-BCCA-A68C505BCC52}" type="presParOf" srcId="{E44C114A-6313-4DE5-8E7D-CB41BF2BB113}" destId="{104BD560-A0B7-4A79-90C6-E252E325919A}" srcOrd="0" destOrd="0" presId="urn:microsoft.com/office/officeart/2005/8/layout/hList1"/>
    <dgm:cxn modelId="{C835664B-0EE5-4F29-AB51-1D0737C696C9}" type="presParOf" srcId="{E44C114A-6313-4DE5-8E7D-CB41BF2BB113}" destId="{F3BD3D8B-52E5-488C-AA4E-C7E8434E3BD0}" srcOrd="1" destOrd="0" presId="urn:microsoft.com/office/officeart/2005/8/layout/hList1"/>
    <dgm:cxn modelId="{C1D780B0-6C25-4CDB-B02E-4745C86D1D41}" type="presParOf" srcId="{8AAC8B00-E19E-4B49-BCDD-F35D7F31CE3A}" destId="{FD6E6622-3F81-4D0F-AE08-3F9D19800AB8}" srcOrd="1" destOrd="0" presId="urn:microsoft.com/office/officeart/2005/8/layout/hList1"/>
    <dgm:cxn modelId="{DB40A8EE-8D02-4CE2-9021-1426E76A2F0E}" type="presParOf" srcId="{8AAC8B00-E19E-4B49-BCDD-F35D7F31CE3A}" destId="{59B1B24F-7ABC-4B3F-A7E6-DCA4DD6367A4}" srcOrd="2" destOrd="0" presId="urn:microsoft.com/office/officeart/2005/8/layout/hList1"/>
    <dgm:cxn modelId="{A3663DE0-8F4D-4194-9329-FBD0EA1D1AA2}" type="presParOf" srcId="{59B1B24F-7ABC-4B3F-A7E6-DCA4DD6367A4}" destId="{DEF8DBA6-69C6-45F4-8F9D-40584A892217}" srcOrd="0" destOrd="0" presId="urn:microsoft.com/office/officeart/2005/8/layout/hList1"/>
    <dgm:cxn modelId="{775E37F3-DB7A-4467-B6FB-B4D948584D88}" type="presParOf" srcId="{59B1B24F-7ABC-4B3F-A7E6-DCA4DD6367A4}" destId="{6F868234-A75F-4C51-8498-2CF09BE42901}" srcOrd="1" destOrd="0" presId="urn:microsoft.com/office/officeart/2005/8/layout/hList1"/>
    <dgm:cxn modelId="{29A8269C-A434-4BFA-99C2-37B5E11F12B8}" type="presParOf" srcId="{8AAC8B00-E19E-4B49-BCDD-F35D7F31CE3A}" destId="{E6DDE048-5E21-47B9-AEB6-B5409498E704}" srcOrd="3" destOrd="0" presId="urn:microsoft.com/office/officeart/2005/8/layout/hList1"/>
    <dgm:cxn modelId="{A648AED9-D4DC-4534-B62F-02F596251472}" type="presParOf" srcId="{8AAC8B00-E19E-4B49-BCDD-F35D7F31CE3A}" destId="{6C3DFD48-F599-4BFA-A360-27F236D4114F}" srcOrd="4" destOrd="0" presId="urn:microsoft.com/office/officeart/2005/8/layout/hList1"/>
    <dgm:cxn modelId="{A520EE5B-9EF8-4BA1-AF74-2C42DB2DBF86}" type="presParOf" srcId="{6C3DFD48-F599-4BFA-A360-27F236D4114F}" destId="{DF146D3C-54DA-4E3E-819E-54759C70D4C2}" srcOrd="0" destOrd="0" presId="urn:microsoft.com/office/officeart/2005/8/layout/hList1"/>
    <dgm:cxn modelId="{22CA9F6D-0769-411A-9C56-6A891AED2696}" type="presParOf" srcId="{6C3DFD48-F599-4BFA-A360-27F236D4114F}" destId="{C6852DFF-3F2F-4AB3-BC68-C57CF06E97A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12B40C-0DD9-4A06-82A2-DE08AAC99C15}" type="doc">
      <dgm:prSet loTypeId="urn:microsoft.com/office/officeart/2005/8/layout/hList1" loCatId="list" qsTypeId="urn:microsoft.com/office/officeart/2005/8/quickstyle/3d4" qsCatId="3D" csTypeId="urn:microsoft.com/office/officeart/2005/8/colors/accent3_2" csCatId="accent3" phldr="1"/>
      <dgm:spPr/>
      <dgm:t>
        <a:bodyPr/>
        <a:lstStyle/>
        <a:p>
          <a:endParaRPr lang="zh-TW" altLang="en-US"/>
        </a:p>
      </dgm:t>
    </dgm:pt>
    <dgm:pt modelId="{00D3B845-A6A7-4AC1-8E63-B3BC9473E840}">
      <dgm:prSet phldrT="[文字]" custT="1"/>
      <dgm:spPr/>
      <dgm:t>
        <a:bodyPr/>
        <a:lstStyle/>
        <a:p>
          <a:r>
            <a:rPr lang="en-US" altLang="zh-TW" sz="3000" dirty="0" smtClean="0">
              <a:latin typeface="微軟正黑體" panose="020B0604030504040204" pitchFamily="34" charset="-120"/>
              <a:ea typeface="微軟正黑體" panose="020B0604030504040204" pitchFamily="34" charset="-120"/>
            </a:rPr>
            <a:t>TCGI 4 </a:t>
          </a:r>
          <a:r>
            <a:rPr lang="zh-TW" altLang="en-US" sz="3000" dirty="0" smtClean="0">
              <a:latin typeface="微軟正黑體" panose="020B0604030504040204" pitchFamily="34" charset="-120"/>
              <a:ea typeface="微軟正黑體" panose="020B0604030504040204" pitchFamily="34" charset="-120"/>
            </a:rPr>
            <a:t>財報與資訊透明度</a:t>
          </a:r>
          <a:endParaRPr lang="zh-TW" altLang="en-US" sz="3000" dirty="0">
            <a:latin typeface="微軟正黑體" panose="020B0604030504040204" pitchFamily="34" charset="-120"/>
            <a:ea typeface="微軟正黑體" panose="020B0604030504040204" pitchFamily="34" charset="-120"/>
          </a:endParaRPr>
        </a:p>
      </dgm:t>
    </dgm:pt>
    <dgm:pt modelId="{814AA67B-1EFC-4C53-B3FC-058029A65105}" type="parTrans" cxnId="{39913ABD-EFEA-44EA-A8C3-664F7FD26CA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A6D7C4B-4B78-4056-8223-9121C618CC53}" type="sibTrans" cxnId="{39913ABD-EFEA-44EA-A8C3-664F7FD26CA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332F3AC-74A4-440D-954E-C7F4336058CD}">
      <dgm:prSet phldrT="[文字]" custT="1"/>
      <dgm:spPr/>
      <dgm:t>
        <a:bodyPr/>
        <a:lstStyle/>
        <a:p>
          <a:r>
            <a:rPr lang="zh-TW" altLang="en-US" sz="2000" dirty="0" smtClean="0">
              <a:latin typeface="微軟正黑體" panose="020B0604030504040204" pitchFamily="34" charset="-120"/>
              <a:ea typeface="微軟正黑體" panose="020B0604030504040204" pitchFamily="34" charset="-120"/>
            </a:rPr>
            <a:t>資訊透明度</a:t>
          </a:r>
          <a:endParaRPr lang="zh-TW" altLang="en-US" sz="2000" dirty="0">
            <a:latin typeface="微軟正黑體" panose="020B0604030504040204" pitchFamily="34" charset="-120"/>
            <a:ea typeface="微軟正黑體" panose="020B0604030504040204" pitchFamily="34" charset="-120"/>
          </a:endParaRPr>
        </a:p>
      </dgm:t>
    </dgm:pt>
    <dgm:pt modelId="{CBB39473-46B8-43A5-A03B-D9BBCA66A4F7}" type="parTrans" cxnId="{3319D86C-42BF-4698-B354-F578F032168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EC0AC55-67E7-4A80-ABA9-B77F28A9B1F2}" type="sibTrans" cxnId="{3319D86C-42BF-4698-B354-F578F032168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6ED7340-6E91-4B05-B169-CB6B2486FBF8}">
      <dgm:prSet phldrT="[文字]" custT="1"/>
      <dgm:spPr/>
      <dgm:t>
        <a:bodyPr/>
        <a:lstStyle/>
        <a:p>
          <a:r>
            <a:rPr lang="zh-TW" altLang="en-US" sz="2000" dirty="0" smtClean="0">
              <a:latin typeface="微軟正黑體" panose="020B0604030504040204" pitchFamily="34" charset="-120"/>
              <a:ea typeface="微軟正黑體" panose="020B0604030504040204" pitchFamily="34" charset="-120"/>
            </a:rPr>
            <a:t>影響變數</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產業專家</a:t>
          </a:r>
          <a:endParaRPr lang="zh-TW" altLang="en-US" sz="2000" dirty="0">
            <a:latin typeface="微軟正黑體" panose="020B0604030504040204" pitchFamily="34" charset="-120"/>
            <a:ea typeface="微軟正黑體" panose="020B0604030504040204" pitchFamily="34" charset="-120"/>
          </a:endParaRPr>
        </a:p>
      </dgm:t>
    </dgm:pt>
    <dgm:pt modelId="{5DBA7C78-54C0-4146-99D7-E454D02226F9}" type="parTrans" cxnId="{5283DBFA-C965-47E4-9F2B-A185E9D6892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196C2A4-18A4-489C-BB4A-8EDDF754E770}" type="sibTrans" cxnId="{5283DBFA-C965-47E4-9F2B-A185E9D6892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BFC2D38-833C-4853-BF92-DD595BEC7FF3}">
      <dgm:prSet phldrT="[文字]" custT="1"/>
      <dgm:spPr/>
      <dgm:t>
        <a:bodyPr/>
        <a:lstStyle/>
        <a:p>
          <a:r>
            <a:rPr lang="en-US" altLang="zh-TW" sz="3000" dirty="0" smtClean="0">
              <a:latin typeface="微軟正黑體" panose="020B0604030504040204" pitchFamily="34" charset="-120"/>
              <a:ea typeface="微軟正黑體" panose="020B0604030504040204" pitchFamily="34" charset="-120"/>
            </a:rPr>
            <a:t>TCGI</a:t>
          </a:r>
          <a:r>
            <a:rPr lang="zh-TW" altLang="en-US" sz="3000" dirty="0" smtClean="0">
              <a:latin typeface="微軟正黑體" panose="020B0604030504040204" pitchFamily="34" charset="-120"/>
              <a:ea typeface="微軟正黑體" panose="020B0604030504040204" pitchFamily="34" charset="-120"/>
            </a:rPr>
            <a:t>  </a:t>
          </a:r>
          <a:r>
            <a:rPr lang="en-US" altLang="zh-TW" sz="3000" dirty="0" smtClean="0">
              <a:latin typeface="微軟正黑體" panose="020B0604030504040204" pitchFamily="34" charset="-120"/>
              <a:ea typeface="微軟正黑體" panose="020B0604030504040204" pitchFamily="34" charset="-120"/>
            </a:rPr>
            <a:t>5 </a:t>
          </a:r>
          <a:r>
            <a:rPr lang="zh-TW" altLang="en-US" sz="3000" dirty="0" smtClean="0">
              <a:latin typeface="微軟正黑體" panose="020B0604030504040204" pitchFamily="34" charset="-120"/>
              <a:ea typeface="微軟正黑體" panose="020B0604030504040204" pitchFamily="34" charset="-120"/>
            </a:rPr>
            <a:t>社會責任</a:t>
          </a:r>
          <a:endParaRPr lang="zh-TW" altLang="en-US" sz="3000" dirty="0">
            <a:latin typeface="微軟正黑體" panose="020B0604030504040204" pitchFamily="34" charset="-120"/>
            <a:ea typeface="微軟正黑體" panose="020B0604030504040204" pitchFamily="34" charset="-120"/>
          </a:endParaRPr>
        </a:p>
      </dgm:t>
    </dgm:pt>
    <dgm:pt modelId="{027895D7-1DA4-448F-9D55-496B367D46A1}" type="parTrans" cxnId="{9A8C3EB1-2675-4A15-9CAE-16202ABC662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0484CAA-2532-405B-90FE-6D5CE3162073}" type="sibTrans" cxnId="{9A8C3EB1-2675-4A15-9CAE-16202ABC662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F0BA3A7-2F5E-432F-ACC4-D4E0C8312D21}">
      <dgm:prSet phldrT="[文字]" custT="1"/>
      <dgm:spPr/>
      <dgm:t>
        <a:bodyPr/>
        <a:lstStyle/>
        <a:p>
          <a:r>
            <a:rPr lang="zh-TW" altLang="en-US" sz="2000" dirty="0" smtClean="0">
              <a:latin typeface="微軟正黑體" panose="020B0604030504040204" pitchFamily="34" charset="-120"/>
              <a:ea typeface="微軟正黑體" panose="020B0604030504040204" pitchFamily="34" charset="-120"/>
            </a:rPr>
            <a:t>企業社會責任負面事件</a:t>
          </a:r>
          <a:endParaRPr lang="zh-TW" altLang="en-US" sz="2000" dirty="0">
            <a:latin typeface="微軟正黑體" panose="020B0604030504040204" pitchFamily="34" charset="-120"/>
            <a:ea typeface="微軟正黑體" panose="020B0604030504040204" pitchFamily="34" charset="-120"/>
          </a:endParaRPr>
        </a:p>
      </dgm:t>
    </dgm:pt>
    <dgm:pt modelId="{A18E4FFD-B622-4233-86FF-BDC7FA99C666}" type="parTrans" cxnId="{7A01A377-3F00-4C13-B35E-3DF9EF9AD70A}">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8606A65-3B8A-439A-9493-31B4E0BF21D0}" type="sibTrans" cxnId="{7A01A377-3F00-4C13-B35E-3DF9EF9AD70A}">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6F4A499-4213-4419-982F-112BAF71A3F4}">
      <dgm:prSet phldrT="[文字]" custT="1"/>
      <dgm:spPr/>
      <dgm:t>
        <a:bodyPr/>
        <a:lstStyle/>
        <a:p>
          <a:r>
            <a:rPr lang="zh-TW" altLang="en-US" sz="2000" dirty="0" smtClean="0">
              <a:latin typeface="微軟正黑體" panose="020B0604030504040204" pitchFamily="34" charset="-120"/>
              <a:ea typeface="微軟正黑體" panose="020B0604030504040204" pitchFamily="34" charset="-120"/>
            </a:rPr>
            <a:t>影響變數</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任期及經驗</a:t>
          </a:r>
          <a:endParaRPr lang="zh-TW" altLang="en-US" sz="2000" dirty="0">
            <a:latin typeface="微軟正黑體" panose="020B0604030504040204" pitchFamily="34" charset="-120"/>
            <a:ea typeface="微軟正黑體" panose="020B0604030504040204" pitchFamily="34" charset="-120"/>
          </a:endParaRPr>
        </a:p>
      </dgm:t>
    </dgm:pt>
    <dgm:pt modelId="{71C7C02A-3048-4025-BB5A-B848ED16809D}" type="parTrans" cxnId="{13AE2EA2-B73D-4470-A764-AEE7206984C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760E569-6AB8-457B-949A-6C8791151294}" type="sibTrans" cxnId="{13AE2EA2-B73D-4470-A764-AEE7206984C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7F29CD5-567A-4CFF-ACC2-11F18D8B3161}">
      <dgm:prSet phldrT="[文字]" custT="1"/>
      <dgm:spPr/>
      <dgm:t>
        <a:bodyPr/>
        <a:lstStyle/>
        <a:p>
          <a:r>
            <a:rPr lang="zh-TW" altLang="en-US" sz="2000" dirty="0" smtClean="0">
              <a:latin typeface="微軟正黑體" panose="020B0604030504040204" pitchFamily="34" charset="-120"/>
              <a:ea typeface="微軟正黑體" panose="020B0604030504040204" pitchFamily="34" charset="-120"/>
            </a:rPr>
            <a:t>影響變數</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客戶重要性</a:t>
          </a:r>
          <a:endParaRPr lang="zh-TW" altLang="en-US" sz="2000" dirty="0">
            <a:latin typeface="微軟正黑體" panose="020B0604030504040204" pitchFamily="34" charset="-120"/>
            <a:ea typeface="微軟正黑體" panose="020B0604030504040204" pitchFamily="34" charset="-120"/>
          </a:endParaRPr>
        </a:p>
      </dgm:t>
    </dgm:pt>
    <dgm:pt modelId="{19F62692-ECE3-4B48-BEF5-9920386A2431}" type="parTrans" cxnId="{4102E46D-7A78-4433-A02F-37551F79416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A1ADEA1-30B7-4563-B850-7056DD478DCC}" type="sibTrans" cxnId="{4102E46D-7A78-4433-A02F-37551F79416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1231751-4555-4B33-99C6-5B66E3A957BD}">
      <dgm:prSet phldrT="[文字]" custT="1"/>
      <dgm:spPr/>
      <dgm:t>
        <a:bodyPr/>
        <a:lstStyle/>
        <a:p>
          <a:r>
            <a:rPr lang="zh-TW" altLang="en-US" sz="2000" dirty="0" smtClean="0">
              <a:latin typeface="微軟正黑體" panose="020B0604030504040204" pitchFamily="34" charset="-120"/>
              <a:ea typeface="微軟正黑體" panose="020B0604030504040204" pitchFamily="34" charset="-120"/>
            </a:rPr>
            <a:t>影響變數</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重編彙整資料庫</a:t>
          </a:r>
          <a:endParaRPr lang="zh-TW" altLang="en-US" sz="2000" dirty="0">
            <a:latin typeface="微軟正黑體" panose="020B0604030504040204" pitchFamily="34" charset="-120"/>
            <a:ea typeface="微軟正黑體" panose="020B0604030504040204" pitchFamily="34" charset="-120"/>
          </a:endParaRPr>
        </a:p>
      </dgm:t>
    </dgm:pt>
    <dgm:pt modelId="{14533DAB-EB6A-4D45-8583-0DF2FA963792}" type="parTrans" cxnId="{8FE5B5A4-3157-4DF4-8BAE-90537D7D34BA}">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976487C-0A49-4E2C-8905-A46B53EDA9BC}" type="sibTrans" cxnId="{8FE5B5A4-3157-4DF4-8BAE-90537D7D34BA}">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1EC9868-558C-4FBA-AA3F-05E0D6C5277E}">
      <dgm:prSet phldrT="[文字]" custT="1"/>
      <dgm:spPr/>
      <dgm:t>
        <a:bodyPr/>
        <a:lstStyle/>
        <a:p>
          <a:r>
            <a:rPr lang="en-US" altLang="zh-TW" sz="2000" dirty="0" smtClean="0">
              <a:latin typeface="微軟正黑體" panose="020B0604030504040204" pitchFamily="34" charset="-120"/>
              <a:ea typeface="微軟正黑體" panose="020B0604030504040204" pitchFamily="34" charset="-120"/>
            </a:rPr>
            <a:t>TEJ</a:t>
          </a:r>
          <a:r>
            <a:rPr lang="zh-TW" altLang="en-US" sz="2000" dirty="0" smtClean="0">
              <a:latin typeface="微軟正黑體" panose="020B0604030504040204" pitchFamily="34" charset="-120"/>
              <a:ea typeface="微軟正黑體" panose="020B0604030504040204" pitchFamily="34" charset="-120"/>
            </a:rPr>
            <a:t>審計品質分析</a:t>
          </a:r>
          <a:endParaRPr lang="zh-TW" altLang="en-US" sz="2000" dirty="0">
            <a:latin typeface="微軟正黑體" panose="020B0604030504040204" pitchFamily="34" charset="-120"/>
            <a:ea typeface="微軟正黑體" panose="020B0604030504040204" pitchFamily="34" charset="-120"/>
          </a:endParaRPr>
        </a:p>
      </dgm:t>
    </dgm:pt>
    <dgm:pt modelId="{4A3AB1A2-C422-4C08-8FA9-DAF91E5F2B7A}" type="parTrans" cxnId="{0D397BF9-22BB-4471-B224-A2AE81A9073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0D9F113-E8D9-4B86-9C6F-DD48248144D8}" type="sibTrans" cxnId="{0D397BF9-22BB-4471-B224-A2AE81A9073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3530C56-C658-43FD-8906-7795D011F78C}">
      <dgm:prSet phldrT="[文字]" custT="1"/>
      <dgm:spPr/>
      <dgm:t>
        <a:bodyPr/>
        <a:lstStyle/>
        <a:p>
          <a:r>
            <a:rPr lang="zh-TW" altLang="en-US" sz="2000" smtClean="0">
              <a:latin typeface="微軟正黑體" panose="020B0604030504040204" pitchFamily="34" charset="-120"/>
              <a:ea typeface="微軟正黑體" panose="020B0604030504040204" pitchFamily="34" charset="-120"/>
            </a:rPr>
            <a:t>捐贈</a:t>
          </a:r>
          <a:r>
            <a:rPr lang="en-US" altLang="zh-TW" sz="2000" smtClean="0">
              <a:latin typeface="微軟正黑體" panose="020B0604030504040204" pitchFamily="34" charset="-120"/>
              <a:ea typeface="微軟正黑體" panose="020B0604030504040204" pitchFamily="34" charset="-120"/>
            </a:rPr>
            <a:t>/</a:t>
          </a:r>
          <a:r>
            <a:rPr lang="zh-TW" altLang="en-US" sz="2000" smtClean="0">
              <a:latin typeface="微軟正黑體" panose="020B0604030504040204" pitchFamily="34" charset="-120"/>
              <a:ea typeface="微軟正黑體" panose="020B0604030504040204" pitchFamily="34" charset="-120"/>
            </a:rPr>
            <a:t>碳排放</a:t>
          </a:r>
          <a:r>
            <a:rPr lang="en-US" altLang="zh-TW" sz="2000" smtClean="0">
              <a:latin typeface="微軟正黑體" panose="020B0604030504040204" pitchFamily="34" charset="-120"/>
              <a:ea typeface="微軟正黑體" panose="020B0604030504040204" pitchFamily="34" charset="-120"/>
            </a:rPr>
            <a:t>/</a:t>
          </a:r>
          <a:r>
            <a:rPr lang="zh-TW" altLang="en-US" sz="2000" smtClean="0">
              <a:latin typeface="微軟正黑體" panose="020B0604030504040204" pitchFamily="34" charset="-120"/>
              <a:ea typeface="微軟正黑體" panose="020B0604030504040204" pitchFamily="34" charset="-120"/>
            </a:rPr>
            <a:t>董事性別</a:t>
          </a:r>
          <a:r>
            <a:rPr lang="en-US" altLang="zh-TW" sz="2000" smtClean="0">
              <a:latin typeface="微軟正黑體" panose="020B0604030504040204" pitchFamily="34" charset="-120"/>
              <a:ea typeface="微軟正黑體" panose="020B0604030504040204" pitchFamily="34" charset="-120"/>
            </a:rPr>
            <a:t>…coming soon</a:t>
          </a:r>
          <a:endParaRPr lang="zh-TW" altLang="en-US" sz="2000" dirty="0">
            <a:latin typeface="微軟正黑體" panose="020B0604030504040204" pitchFamily="34" charset="-120"/>
            <a:ea typeface="微軟正黑體" panose="020B0604030504040204" pitchFamily="34" charset="-120"/>
          </a:endParaRPr>
        </a:p>
      </dgm:t>
    </dgm:pt>
    <dgm:pt modelId="{CFF2B77B-E961-4BBE-AF85-0D726D9AC70E}" type="parTrans" cxnId="{50448897-B429-49E4-A013-08A7785009B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39F8342-05B8-4BF4-BE2E-0B9C6BABEA9D}" type="sibTrans" cxnId="{50448897-B429-49E4-A013-08A7785009B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EF3D8C6-D4BA-4497-8875-436CF2ACCE55}" type="pres">
      <dgm:prSet presAssocID="{2F12B40C-0DD9-4A06-82A2-DE08AAC99C15}" presName="Name0" presStyleCnt="0">
        <dgm:presLayoutVars>
          <dgm:dir/>
          <dgm:animLvl val="lvl"/>
          <dgm:resizeHandles val="exact"/>
        </dgm:presLayoutVars>
      </dgm:prSet>
      <dgm:spPr/>
      <dgm:t>
        <a:bodyPr/>
        <a:lstStyle/>
        <a:p>
          <a:endParaRPr lang="zh-TW" altLang="en-US"/>
        </a:p>
      </dgm:t>
    </dgm:pt>
    <dgm:pt modelId="{DE4287BE-58E7-49C4-818F-2C83D48CCDE0}" type="pres">
      <dgm:prSet presAssocID="{00D3B845-A6A7-4AC1-8E63-B3BC9473E840}" presName="composite" presStyleCnt="0"/>
      <dgm:spPr/>
      <dgm:t>
        <a:bodyPr/>
        <a:lstStyle/>
        <a:p>
          <a:endParaRPr lang="zh-TW" altLang="en-US"/>
        </a:p>
      </dgm:t>
    </dgm:pt>
    <dgm:pt modelId="{6A7F6124-E1B5-41EB-AC2E-FAD6FDB4A19B}" type="pres">
      <dgm:prSet presAssocID="{00D3B845-A6A7-4AC1-8E63-B3BC9473E840}" presName="parTx" presStyleLbl="alignNode1" presStyleIdx="0" presStyleCnt="2">
        <dgm:presLayoutVars>
          <dgm:chMax val="0"/>
          <dgm:chPref val="0"/>
          <dgm:bulletEnabled val="1"/>
        </dgm:presLayoutVars>
      </dgm:prSet>
      <dgm:spPr/>
      <dgm:t>
        <a:bodyPr/>
        <a:lstStyle/>
        <a:p>
          <a:endParaRPr lang="zh-TW" altLang="en-US"/>
        </a:p>
      </dgm:t>
    </dgm:pt>
    <dgm:pt modelId="{EF864244-93AE-46B1-A981-7FC8C8CC0C24}" type="pres">
      <dgm:prSet presAssocID="{00D3B845-A6A7-4AC1-8E63-B3BC9473E840}" presName="desTx" presStyleLbl="alignAccFollowNode1" presStyleIdx="0" presStyleCnt="2">
        <dgm:presLayoutVars>
          <dgm:bulletEnabled val="1"/>
        </dgm:presLayoutVars>
      </dgm:prSet>
      <dgm:spPr/>
      <dgm:t>
        <a:bodyPr/>
        <a:lstStyle/>
        <a:p>
          <a:endParaRPr lang="zh-TW" altLang="en-US"/>
        </a:p>
      </dgm:t>
    </dgm:pt>
    <dgm:pt modelId="{8B4C9521-48EC-426F-8FC3-1E44B392E441}" type="pres">
      <dgm:prSet presAssocID="{2A6D7C4B-4B78-4056-8223-9121C618CC53}" presName="space" presStyleCnt="0"/>
      <dgm:spPr/>
      <dgm:t>
        <a:bodyPr/>
        <a:lstStyle/>
        <a:p>
          <a:endParaRPr lang="zh-TW" altLang="en-US"/>
        </a:p>
      </dgm:t>
    </dgm:pt>
    <dgm:pt modelId="{FCDD3A51-A062-4CC3-BCCA-75C900744F92}" type="pres">
      <dgm:prSet presAssocID="{5BFC2D38-833C-4853-BF92-DD595BEC7FF3}" presName="composite" presStyleCnt="0"/>
      <dgm:spPr/>
      <dgm:t>
        <a:bodyPr/>
        <a:lstStyle/>
        <a:p>
          <a:endParaRPr lang="zh-TW" altLang="en-US"/>
        </a:p>
      </dgm:t>
    </dgm:pt>
    <dgm:pt modelId="{2AA399BC-A179-4F35-BF5D-A4921E45AE44}" type="pres">
      <dgm:prSet presAssocID="{5BFC2D38-833C-4853-BF92-DD595BEC7FF3}" presName="parTx" presStyleLbl="alignNode1" presStyleIdx="1" presStyleCnt="2">
        <dgm:presLayoutVars>
          <dgm:chMax val="0"/>
          <dgm:chPref val="0"/>
          <dgm:bulletEnabled val="1"/>
        </dgm:presLayoutVars>
      </dgm:prSet>
      <dgm:spPr/>
      <dgm:t>
        <a:bodyPr/>
        <a:lstStyle/>
        <a:p>
          <a:endParaRPr lang="zh-TW" altLang="en-US"/>
        </a:p>
      </dgm:t>
    </dgm:pt>
    <dgm:pt modelId="{27A3528B-7199-49D9-A694-E28685C4A848}" type="pres">
      <dgm:prSet presAssocID="{5BFC2D38-833C-4853-BF92-DD595BEC7FF3}" presName="desTx" presStyleLbl="alignAccFollowNode1" presStyleIdx="1" presStyleCnt="2">
        <dgm:presLayoutVars>
          <dgm:bulletEnabled val="1"/>
        </dgm:presLayoutVars>
      </dgm:prSet>
      <dgm:spPr/>
      <dgm:t>
        <a:bodyPr/>
        <a:lstStyle/>
        <a:p>
          <a:endParaRPr lang="zh-TW" altLang="en-US"/>
        </a:p>
      </dgm:t>
    </dgm:pt>
  </dgm:ptLst>
  <dgm:cxnLst>
    <dgm:cxn modelId="{9E8DF4C7-9E9C-4248-AE8A-2B7C5CD6880A}" type="presOf" srcId="{C6F4A499-4213-4419-982F-112BAF71A3F4}" destId="{EF864244-93AE-46B1-A981-7FC8C8CC0C24}" srcOrd="0" destOrd="2" presId="urn:microsoft.com/office/officeart/2005/8/layout/hList1"/>
    <dgm:cxn modelId="{DCCB127C-6A09-44A8-A0FB-E2F88C8F3AFA}" type="presOf" srcId="{C1EC9868-558C-4FBA-AA3F-05E0D6C5277E}" destId="{EF864244-93AE-46B1-A981-7FC8C8CC0C24}" srcOrd="0" destOrd="5" presId="urn:microsoft.com/office/officeart/2005/8/layout/hList1"/>
    <dgm:cxn modelId="{4102E46D-7A78-4433-A02F-37551F79416F}" srcId="{00D3B845-A6A7-4AC1-8E63-B3BC9473E840}" destId="{E7F29CD5-567A-4CFF-ACC2-11F18D8B3161}" srcOrd="3" destOrd="0" parTransId="{19F62692-ECE3-4B48-BEF5-9920386A2431}" sibTransId="{1A1ADEA1-30B7-4563-B850-7056DD478DCC}"/>
    <dgm:cxn modelId="{8FE5B5A4-3157-4DF4-8BAE-90537D7D34BA}" srcId="{00D3B845-A6A7-4AC1-8E63-B3BC9473E840}" destId="{41231751-4555-4B33-99C6-5B66E3A957BD}" srcOrd="4" destOrd="0" parTransId="{14533DAB-EB6A-4D45-8583-0DF2FA963792}" sibTransId="{F976487C-0A49-4E2C-8905-A46B53EDA9BC}"/>
    <dgm:cxn modelId="{C7139A9C-7D65-4BAB-B7CE-8B78486ADF4D}" type="presOf" srcId="{2F12B40C-0DD9-4A06-82A2-DE08AAC99C15}" destId="{5EF3D8C6-D4BA-4497-8875-436CF2ACCE55}" srcOrd="0" destOrd="0" presId="urn:microsoft.com/office/officeart/2005/8/layout/hList1"/>
    <dgm:cxn modelId="{13AE2EA2-B73D-4470-A764-AEE7206984C8}" srcId="{00D3B845-A6A7-4AC1-8E63-B3BC9473E840}" destId="{C6F4A499-4213-4419-982F-112BAF71A3F4}" srcOrd="2" destOrd="0" parTransId="{71C7C02A-3048-4025-BB5A-B848ED16809D}" sibTransId="{2760E569-6AB8-457B-949A-6C8791151294}"/>
    <dgm:cxn modelId="{3319D86C-42BF-4698-B354-F578F0321689}" srcId="{00D3B845-A6A7-4AC1-8E63-B3BC9473E840}" destId="{4332F3AC-74A4-440D-954E-C7F4336058CD}" srcOrd="0" destOrd="0" parTransId="{CBB39473-46B8-43A5-A03B-D9BBCA66A4F7}" sibTransId="{4EC0AC55-67E7-4A80-ABA9-B77F28A9B1F2}"/>
    <dgm:cxn modelId="{217B7F53-986F-42C2-BB32-7C4F819058A5}" type="presOf" srcId="{00D3B845-A6A7-4AC1-8E63-B3BC9473E840}" destId="{6A7F6124-E1B5-41EB-AC2E-FAD6FDB4A19B}" srcOrd="0" destOrd="0" presId="urn:microsoft.com/office/officeart/2005/8/layout/hList1"/>
    <dgm:cxn modelId="{3D8BC4A7-B51D-46A8-A602-E945766AD860}" type="presOf" srcId="{83530C56-C658-43FD-8906-7795D011F78C}" destId="{27A3528B-7199-49D9-A694-E28685C4A848}" srcOrd="0" destOrd="1" presId="urn:microsoft.com/office/officeart/2005/8/layout/hList1"/>
    <dgm:cxn modelId="{8D88D582-7AF8-4A89-8F5F-3ED3DB87B0A3}" type="presOf" srcId="{96ED7340-6E91-4B05-B169-CB6B2486FBF8}" destId="{EF864244-93AE-46B1-A981-7FC8C8CC0C24}" srcOrd="0" destOrd="1" presId="urn:microsoft.com/office/officeart/2005/8/layout/hList1"/>
    <dgm:cxn modelId="{5283DBFA-C965-47E4-9F2B-A185E9D68921}" srcId="{00D3B845-A6A7-4AC1-8E63-B3BC9473E840}" destId="{96ED7340-6E91-4B05-B169-CB6B2486FBF8}" srcOrd="1" destOrd="0" parTransId="{5DBA7C78-54C0-4146-99D7-E454D02226F9}" sibTransId="{8196C2A4-18A4-489C-BB4A-8EDDF754E770}"/>
    <dgm:cxn modelId="{7A01A377-3F00-4C13-B35E-3DF9EF9AD70A}" srcId="{5BFC2D38-833C-4853-BF92-DD595BEC7FF3}" destId="{0F0BA3A7-2F5E-432F-ACC4-D4E0C8312D21}" srcOrd="0" destOrd="0" parTransId="{A18E4FFD-B622-4233-86FF-BDC7FA99C666}" sibTransId="{48606A65-3B8A-439A-9493-31B4E0BF21D0}"/>
    <dgm:cxn modelId="{39913ABD-EFEA-44EA-A8C3-664F7FD26CA2}" srcId="{2F12B40C-0DD9-4A06-82A2-DE08AAC99C15}" destId="{00D3B845-A6A7-4AC1-8E63-B3BC9473E840}" srcOrd="0" destOrd="0" parTransId="{814AA67B-1EFC-4C53-B3FC-058029A65105}" sibTransId="{2A6D7C4B-4B78-4056-8223-9121C618CC53}"/>
    <dgm:cxn modelId="{9A8C3EB1-2675-4A15-9CAE-16202ABC6627}" srcId="{2F12B40C-0DD9-4A06-82A2-DE08AAC99C15}" destId="{5BFC2D38-833C-4853-BF92-DD595BEC7FF3}" srcOrd="1" destOrd="0" parTransId="{027895D7-1DA4-448F-9D55-496B367D46A1}" sibTransId="{50484CAA-2532-405B-90FE-6D5CE3162073}"/>
    <dgm:cxn modelId="{50448897-B429-49E4-A013-08A7785009BC}" srcId="{5BFC2D38-833C-4853-BF92-DD595BEC7FF3}" destId="{83530C56-C658-43FD-8906-7795D011F78C}" srcOrd="1" destOrd="0" parTransId="{CFF2B77B-E961-4BBE-AF85-0D726D9AC70E}" sibTransId="{B39F8342-05B8-4BF4-BE2E-0B9C6BABEA9D}"/>
    <dgm:cxn modelId="{2C6D936E-C45D-4DD8-86EA-F95340693A4B}" type="presOf" srcId="{0F0BA3A7-2F5E-432F-ACC4-D4E0C8312D21}" destId="{27A3528B-7199-49D9-A694-E28685C4A848}" srcOrd="0" destOrd="0" presId="urn:microsoft.com/office/officeart/2005/8/layout/hList1"/>
    <dgm:cxn modelId="{A44BE451-9FD5-4251-81EC-7ED1EA9EE0B5}" type="presOf" srcId="{E7F29CD5-567A-4CFF-ACC2-11F18D8B3161}" destId="{EF864244-93AE-46B1-A981-7FC8C8CC0C24}" srcOrd="0" destOrd="3" presId="urn:microsoft.com/office/officeart/2005/8/layout/hList1"/>
    <dgm:cxn modelId="{06E5650C-4349-4638-A66A-631B72E4182B}" type="presOf" srcId="{4332F3AC-74A4-440D-954E-C7F4336058CD}" destId="{EF864244-93AE-46B1-A981-7FC8C8CC0C24}" srcOrd="0" destOrd="0" presId="urn:microsoft.com/office/officeart/2005/8/layout/hList1"/>
    <dgm:cxn modelId="{6E087CE7-6B98-476B-B235-6A6570620A93}" type="presOf" srcId="{5BFC2D38-833C-4853-BF92-DD595BEC7FF3}" destId="{2AA399BC-A179-4F35-BF5D-A4921E45AE44}" srcOrd="0" destOrd="0" presId="urn:microsoft.com/office/officeart/2005/8/layout/hList1"/>
    <dgm:cxn modelId="{BF360F87-772F-43EA-BA65-20ADD8B3F394}" type="presOf" srcId="{41231751-4555-4B33-99C6-5B66E3A957BD}" destId="{EF864244-93AE-46B1-A981-7FC8C8CC0C24}" srcOrd="0" destOrd="4" presId="urn:microsoft.com/office/officeart/2005/8/layout/hList1"/>
    <dgm:cxn modelId="{0D397BF9-22BB-4471-B224-A2AE81A9073C}" srcId="{00D3B845-A6A7-4AC1-8E63-B3BC9473E840}" destId="{C1EC9868-558C-4FBA-AA3F-05E0D6C5277E}" srcOrd="5" destOrd="0" parTransId="{4A3AB1A2-C422-4C08-8FA9-DAF91E5F2B7A}" sibTransId="{60D9F113-E8D9-4B86-9C6F-DD48248144D8}"/>
    <dgm:cxn modelId="{E88DA6EF-8D6B-4A4F-83D8-AC7C8C54F86A}" type="presParOf" srcId="{5EF3D8C6-D4BA-4497-8875-436CF2ACCE55}" destId="{DE4287BE-58E7-49C4-818F-2C83D48CCDE0}" srcOrd="0" destOrd="0" presId="urn:microsoft.com/office/officeart/2005/8/layout/hList1"/>
    <dgm:cxn modelId="{1AA7005C-FF17-4F4D-9420-9D6B912C8E7F}" type="presParOf" srcId="{DE4287BE-58E7-49C4-818F-2C83D48CCDE0}" destId="{6A7F6124-E1B5-41EB-AC2E-FAD6FDB4A19B}" srcOrd="0" destOrd="0" presId="urn:microsoft.com/office/officeart/2005/8/layout/hList1"/>
    <dgm:cxn modelId="{DC5DAA1A-4064-458B-940D-D2E1473CA32D}" type="presParOf" srcId="{DE4287BE-58E7-49C4-818F-2C83D48CCDE0}" destId="{EF864244-93AE-46B1-A981-7FC8C8CC0C24}" srcOrd="1" destOrd="0" presId="urn:microsoft.com/office/officeart/2005/8/layout/hList1"/>
    <dgm:cxn modelId="{1C9E64B8-5C46-47C8-A947-E0809F72D901}" type="presParOf" srcId="{5EF3D8C6-D4BA-4497-8875-436CF2ACCE55}" destId="{8B4C9521-48EC-426F-8FC3-1E44B392E441}" srcOrd="1" destOrd="0" presId="urn:microsoft.com/office/officeart/2005/8/layout/hList1"/>
    <dgm:cxn modelId="{5FEC8B7E-EC05-41E1-A8E8-F5F39205C9CB}" type="presParOf" srcId="{5EF3D8C6-D4BA-4497-8875-436CF2ACCE55}" destId="{FCDD3A51-A062-4CC3-BCCA-75C900744F92}" srcOrd="2" destOrd="0" presId="urn:microsoft.com/office/officeart/2005/8/layout/hList1"/>
    <dgm:cxn modelId="{3DB02AC5-C9AE-4B7C-A5DB-EDDE29B8202A}" type="presParOf" srcId="{FCDD3A51-A062-4CC3-BCCA-75C900744F92}" destId="{2AA399BC-A179-4F35-BF5D-A4921E45AE44}" srcOrd="0" destOrd="0" presId="urn:microsoft.com/office/officeart/2005/8/layout/hList1"/>
    <dgm:cxn modelId="{38DB41F5-D067-4B99-B038-50946EAC4636}" type="presParOf" srcId="{FCDD3A51-A062-4CC3-BCCA-75C900744F92}" destId="{27A3528B-7199-49D9-A694-E28685C4A84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7F4EF1-5551-4551-B5AB-A97B38F666D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TW" altLang="en-US"/>
        </a:p>
      </dgm:t>
    </dgm:pt>
    <dgm:pt modelId="{E8233EF6-6EF7-47FB-B127-6E29B788ECA3}">
      <dgm:prSet phldrT="[文字]"/>
      <dgm:spPr/>
      <dgm:t>
        <a:bodyPr/>
        <a:lstStyle/>
        <a:p>
          <a:r>
            <a:rPr lang="en-US" altLang="zh-TW" b="1" dirty="0" smtClean="0">
              <a:latin typeface="微軟正黑體" panose="020B0604030504040204" pitchFamily="34" charset="-120"/>
              <a:ea typeface="微軟正黑體" panose="020B0604030504040204" pitchFamily="34" charset="-120"/>
            </a:rPr>
            <a:t>TCGI 1 </a:t>
          </a:r>
        </a:p>
        <a:p>
          <a:r>
            <a:rPr lang="zh-TW" altLang="en-US" b="1" dirty="0" smtClean="0">
              <a:latin typeface="微軟正黑體" panose="020B0604030504040204" pitchFamily="34" charset="-120"/>
              <a:ea typeface="微軟正黑體" panose="020B0604030504040204" pitchFamily="34" charset="-120"/>
            </a:rPr>
            <a:t>股權結構</a:t>
          </a:r>
          <a:endParaRPr lang="zh-TW" altLang="en-US" dirty="0">
            <a:latin typeface="微軟正黑體" panose="020B0604030504040204" pitchFamily="34" charset="-120"/>
            <a:ea typeface="微軟正黑體" panose="020B0604030504040204" pitchFamily="34" charset="-120"/>
          </a:endParaRPr>
        </a:p>
      </dgm:t>
    </dgm:pt>
    <dgm:pt modelId="{2C062A93-A280-4558-91C1-0FF9FC51D340}" type="parTrans" cxnId="{EFB1E3F6-D1F8-4C6D-8A78-A9945BA54CC3}">
      <dgm:prSet/>
      <dgm:spPr/>
      <dgm:t>
        <a:bodyPr/>
        <a:lstStyle/>
        <a:p>
          <a:endParaRPr lang="zh-TW" altLang="en-US"/>
        </a:p>
      </dgm:t>
    </dgm:pt>
    <dgm:pt modelId="{67BEC6A6-F158-462C-A7EA-867871AB2A97}" type="sibTrans" cxnId="{EFB1E3F6-D1F8-4C6D-8A78-A9945BA54CC3}">
      <dgm:prSet/>
      <dgm:spPr/>
      <dgm:t>
        <a:bodyPr/>
        <a:lstStyle/>
        <a:p>
          <a:endParaRPr lang="zh-TW" altLang="en-US"/>
        </a:p>
      </dgm:t>
    </dgm:pt>
    <dgm:pt modelId="{9980BB30-0111-4B98-944F-F866D178EC78}">
      <dgm:prSet phldrT="[文字]">
        <dgm:style>
          <a:lnRef idx="1">
            <a:schemeClr val="dk1"/>
          </a:lnRef>
          <a:fillRef idx="2">
            <a:schemeClr val="dk1"/>
          </a:fillRef>
          <a:effectRef idx="1">
            <a:schemeClr val="dk1"/>
          </a:effectRef>
          <a:fontRef idx="minor">
            <a:schemeClr val="dk1"/>
          </a:fontRef>
        </dgm:style>
      </dgm:prSet>
      <dgm:spPr/>
      <dgm:t>
        <a:bodyPr/>
        <a:lstStyle/>
        <a:p>
          <a:r>
            <a:rPr lang="en-US" altLang="zh-TW" b="1" dirty="0" smtClean="0">
              <a:latin typeface="微軟正黑體" panose="020B0604030504040204" pitchFamily="34" charset="-120"/>
              <a:ea typeface="微軟正黑體" panose="020B0604030504040204" pitchFamily="34" charset="-120"/>
            </a:rPr>
            <a:t>TCGI 2 </a:t>
          </a:r>
          <a:r>
            <a:rPr lang="zh-TW" altLang="en-US" b="1" dirty="0" smtClean="0">
              <a:latin typeface="微軟正黑體" panose="020B0604030504040204" pitchFamily="34" charset="-120"/>
              <a:ea typeface="微軟正黑體" panose="020B0604030504040204" pitchFamily="34" charset="-120"/>
            </a:rPr>
            <a:t>董事</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會</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及高管職能</a:t>
          </a:r>
          <a:endParaRPr lang="zh-TW" altLang="en-US" dirty="0">
            <a:latin typeface="微軟正黑體" panose="020B0604030504040204" pitchFamily="34" charset="-120"/>
            <a:ea typeface="微軟正黑體" panose="020B0604030504040204" pitchFamily="34" charset="-120"/>
          </a:endParaRPr>
        </a:p>
      </dgm:t>
    </dgm:pt>
    <dgm:pt modelId="{AF18CE18-3CED-443F-8A13-D48FAA272614}" type="parTrans" cxnId="{4CDA8002-A502-4E74-A35E-D22A2692E3C4}">
      <dgm:prSet>
        <dgm:style>
          <a:lnRef idx="3">
            <a:schemeClr val="accent1"/>
          </a:lnRef>
          <a:fillRef idx="0">
            <a:schemeClr val="accent1"/>
          </a:fillRef>
          <a:effectRef idx="2">
            <a:schemeClr val="accent1"/>
          </a:effectRef>
          <a:fontRef idx="minor">
            <a:schemeClr val="tx1"/>
          </a:fontRef>
        </dgm:style>
      </dgm:prSet>
      <dgm:spPr>
        <a:ln>
          <a:headEnd type="none" w="med" len="med"/>
          <a:tailEnd type="triangle" w="med" len="med"/>
        </a:ln>
      </dgm:spPr>
      <dgm:t>
        <a:bodyPr/>
        <a:lstStyle/>
        <a:p>
          <a:endParaRPr lang="zh-TW" altLang="en-US"/>
        </a:p>
      </dgm:t>
    </dgm:pt>
    <dgm:pt modelId="{1ED57A80-611B-4FC4-9EAE-8DAF3DFF31AB}" type="sibTrans" cxnId="{4CDA8002-A502-4E74-A35E-D22A2692E3C4}">
      <dgm:prSet/>
      <dgm:spPr/>
      <dgm:t>
        <a:bodyPr/>
        <a:lstStyle/>
        <a:p>
          <a:endParaRPr lang="zh-TW" altLang="en-US"/>
        </a:p>
      </dgm:t>
    </dgm:pt>
    <dgm:pt modelId="{E31F4334-7697-4E26-9A64-4C87E0006927}">
      <dgm:prSet phldrT="[文字]"/>
      <dgm:spPr/>
      <dgm:t>
        <a:bodyPr/>
        <a:lstStyle/>
        <a:p>
          <a:r>
            <a:rPr lang="en-US" altLang="zh-TW" b="1" dirty="0" smtClean="0">
              <a:latin typeface="微軟正黑體" panose="020B0604030504040204" pitchFamily="34" charset="-120"/>
              <a:ea typeface="微軟正黑體" panose="020B0604030504040204" pitchFamily="34" charset="-120"/>
            </a:rPr>
            <a:t>TCGI 3 </a:t>
          </a:r>
          <a:r>
            <a:rPr lang="zh-TW" altLang="en-US" b="1" dirty="0" smtClean="0">
              <a:latin typeface="微軟正黑體" panose="020B0604030504040204" pitchFamily="34" charset="-120"/>
              <a:ea typeface="微軟正黑體" panose="020B0604030504040204" pitchFamily="34" charset="-120"/>
            </a:rPr>
            <a:t>公平對待資金提供者</a:t>
          </a:r>
          <a:endParaRPr lang="zh-TW" altLang="en-US" dirty="0">
            <a:latin typeface="微軟正黑體" panose="020B0604030504040204" pitchFamily="34" charset="-120"/>
            <a:ea typeface="微軟正黑體" panose="020B0604030504040204" pitchFamily="34" charset="-120"/>
          </a:endParaRPr>
        </a:p>
      </dgm:t>
    </dgm:pt>
    <dgm:pt modelId="{65A7D0B8-5E9D-4DE4-9679-C6BE7F563E0D}" type="parTrans" cxnId="{C0697064-839F-4614-BFCB-ACE0B3C6F928}">
      <dgm:prSet>
        <dgm:style>
          <a:lnRef idx="3">
            <a:schemeClr val="accent1"/>
          </a:lnRef>
          <a:fillRef idx="0">
            <a:schemeClr val="accent1"/>
          </a:fillRef>
          <a:effectRef idx="2">
            <a:schemeClr val="accent1"/>
          </a:effectRef>
          <a:fontRef idx="minor">
            <a:schemeClr val="tx1"/>
          </a:fontRef>
        </dgm:style>
      </dgm:prSet>
      <dgm:spPr>
        <a:ln>
          <a:headEnd type="none" w="med" len="med"/>
          <a:tailEnd type="triangle" w="med" len="med"/>
        </a:ln>
      </dgm:spPr>
      <dgm:t>
        <a:bodyPr/>
        <a:lstStyle/>
        <a:p>
          <a:endParaRPr lang="zh-TW" altLang="en-US"/>
        </a:p>
      </dgm:t>
    </dgm:pt>
    <dgm:pt modelId="{7F08E24A-4517-488A-AA83-9D929E0C7700}" type="sibTrans" cxnId="{C0697064-839F-4614-BFCB-ACE0B3C6F928}">
      <dgm:prSet/>
      <dgm:spPr/>
      <dgm:t>
        <a:bodyPr/>
        <a:lstStyle/>
        <a:p>
          <a:endParaRPr lang="zh-TW" altLang="en-US"/>
        </a:p>
      </dgm:t>
    </dgm:pt>
    <dgm:pt modelId="{272B2BF6-EE9F-47EA-ACA5-ABBFB631DCB8}">
      <dgm:prSet phldrT="[文字]"/>
      <dgm:spPr/>
      <dgm:t>
        <a:bodyPr/>
        <a:lstStyle/>
        <a:p>
          <a:r>
            <a:rPr lang="en-US" altLang="zh-TW" dirty="0" smtClean="0">
              <a:latin typeface="微軟正黑體" panose="020B0604030504040204" pitchFamily="34" charset="-120"/>
              <a:ea typeface="微軟正黑體" panose="020B0604030504040204" pitchFamily="34" charset="-120"/>
            </a:rPr>
            <a:t>TCGI 4 </a:t>
          </a:r>
          <a:r>
            <a:rPr lang="zh-TW" altLang="en-US" dirty="0" smtClean="0">
              <a:latin typeface="微軟正黑體" panose="020B0604030504040204" pitchFamily="34" charset="-120"/>
              <a:ea typeface="微軟正黑體" panose="020B0604030504040204" pitchFamily="34" charset="-120"/>
            </a:rPr>
            <a:t>財報與資訊透明度</a:t>
          </a:r>
          <a:endParaRPr lang="zh-TW" altLang="en-US" dirty="0">
            <a:latin typeface="微軟正黑體" panose="020B0604030504040204" pitchFamily="34" charset="-120"/>
            <a:ea typeface="微軟正黑體" panose="020B0604030504040204" pitchFamily="34" charset="-120"/>
          </a:endParaRPr>
        </a:p>
      </dgm:t>
    </dgm:pt>
    <dgm:pt modelId="{0D68A76A-6799-45D8-9DA3-7D92AC4C4FF5}" type="parTrans" cxnId="{69AC48D0-2152-4151-9886-6EEC190E50F9}">
      <dgm:prSet>
        <dgm:style>
          <a:lnRef idx="3">
            <a:schemeClr val="accent1"/>
          </a:lnRef>
          <a:fillRef idx="0">
            <a:schemeClr val="accent1"/>
          </a:fillRef>
          <a:effectRef idx="2">
            <a:schemeClr val="accent1"/>
          </a:effectRef>
          <a:fontRef idx="minor">
            <a:schemeClr val="tx1"/>
          </a:fontRef>
        </dgm:style>
      </dgm:prSet>
      <dgm:spPr>
        <a:ln>
          <a:headEnd type="none" w="med" len="med"/>
          <a:tailEnd type="triangle" w="med" len="med"/>
        </a:ln>
      </dgm:spPr>
      <dgm:t>
        <a:bodyPr/>
        <a:lstStyle/>
        <a:p>
          <a:endParaRPr lang="zh-TW" altLang="en-US"/>
        </a:p>
      </dgm:t>
    </dgm:pt>
    <dgm:pt modelId="{15092F03-802A-47FF-9218-582BCD0BA138}" type="sibTrans" cxnId="{69AC48D0-2152-4151-9886-6EEC190E50F9}">
      <dgm:prSet/>
      <dgm:spPr/>
      <dgm:t>
        <a:bodyPr/>
        <a:lstStyle/>
        <a:p>
          <a:endParaRPr lang="zh-TW" altLang="en-US"/>
        </a:p>
      </dgm:t>
    </dgm:pt>
    <dgm:pt modelId="{1D5EFFEE-1669-4D41-984B-5DFA2F1F4F88}">
      <dgm:prSet/>
      <dgm:spPr/>
      <dgm:t>
        <a:bodyPr/>
        <a:lstStyle/>
        <a:p>
          <a:r>
            <a:rPr lang="en-US" altLang="zh-TW" dirty="0" smtClean="0">
              <a:latin typeface="微軟正黑體" panose="020B0604030504040204" pitchFamily="34" charset="-120"/>
              <a:ea typeface="微軟正黑體" panose="020B0604030504040204" pitchFamily="34" charset="-120"/>
            </a:rPr>
            <a:t>TCGI</a:t>
          </a:r>
          <a:r>
            <a:rPr lang="zh-TW" altLang="en-US" dirty="0" smtClean="0">
              <a:latin typeface="微軟正黑體" panose="020B0604030504040204" pitchFamily="34" charset="-120"/>
              <a:ea typeface="微軟正黑體" panose="020B0604030504040204" pitchFamily="34" charset="-120"/>
            </a:rPr>
            <a:t>  </a:t>
          </a:r>
          <a:r>
            <a:rPr lang="en-US" altLang="zh-TW" dirty="0" smtClean="0">
              <a:latin typeface="微軟正黑體" panose="020B0604030504040204" pitchFamily="34" charset="-120"/>
              <a:ea typeface="微軟正黑體" panose="020B0604030504040204" pitchFamily="34" charset="-120"/>
            </a:rPr>
            <a:t>5 </a:t>
          </a:r>
          <a:r>
            <a:rPr lang="zh-TW" altLang="en-US" dirty="0" smtClean="0">
              <a:latin typeface="微軟正黑體" panose="020B0604030504040204" pitchFamily="34" charset="-120"/>
              <a:ea typeface="微軟正黑體" panose="020B0604030504040204" pitchFamily="34" charset="-120"/>
            </a:rPr>
            <a:t>社會責任</a:t>
          </a:r>
          <a:endParaRPr lang="zh-TW" altLang="en-US" dirty="0">
            <a:latin typeface="微軟正黑體" panose="020B0604030504040204" pitchFamily="34" charset="-120"/>
            <a:ea typeface="微軟正黑體" panose="020B0604030504040204" pitchFamily="34" charset="-120"/>
          </a:endParaRPr>
        </a:p>
      </dgm:t>
    </dgm:pt>
    <dgm:pt modelId="{AC478E2A-B125-4066-BCB5-439313EBED56}" type="parTrans" cxnId="{50D32E40-524C-45D6-B737-222EAEA181C6}">
      <dgm:prSet>
        <dgm:style>
          <a:lnRef idx="3">
            <a:schemeClr val="accent1"/>
          </a:lnRef>
          <a:fillRef idx="0">
            <a:schemeClr val="accent1"/>
          </a:fillRef>
          <a:effectRef idx="2">
            <a:schemeClr val="accent1"/>
          </a:effectRef>
          <a:fontRef idx="minor">
            <a:schemeClr val="tx1"/>
          </a:fontRef>
        </dgm:style>
      </dgm:prSet>
      <dgm:spPr>
        <a:ln>
          <a:headEnd type="none" w="med" len="med"/>
          <a:tailEnd type="triangle" w="med" len="med"/>
        </a:ln>
      </dgm:spPr>
      <dgm:t>
        <a:bodyPr/>
        <a:lstStyle/>
        <a:p>
          <a:endParaRPr lang="zh-TW" altLang="en-US"/>
        </a:p>
      </dgm:t>
    </dgm:pt>
    <dgm:pt modelId="{83E80C2D-F994-4905-BD91-47701054D234}" type="sibTrans" cxnId="{50D32E40-524C-45D6-B737-222EAEA181C6}">
      <dgm:prSet/>
      <dgm:spPr/>
      <dgm:t>
        <a:bodyPr/>
        <a:lstStyle/>
        <a:p>
          <a:endParaRPr lang="zh-TW" altLang="en-US"/>
        </a:p>
      </dgm:t>
    </dgm:pt>
    <dgm:pt modelId="{B0F54F7C-FC4C-49EE-B33E-A99A8908C96A}" type="pres">
      <dgm:prSet presAssocID="{087F4EF1-5551-4551-B5AB-A97B38F666DB}" presName="diagram" presStyleCnt="0">
        <dgm:presLayoutVars>
          <dgm:chPref val="1"/>
          <dgm:dir/>
          <dgm:animOne val="branch"/>
          <dgm:animLvl val="lvl"/>
          <dgm:resizeHandles val="exact"/>
        </dgm:presLayoutVars>
      </dgm:prSet>
      <dgm:spPr/>
      <dgm:t>
        <a:bodyPr/>
        <a:lstStyle/>
        <a:p>
          <a:endParaRPr lang="zh-TW" altLang="en-US"/>
        </a:p>
      </dgm:t>
    </dgm:pt>
    <dgm:pt modelId="{9610B39E-4255-424B-A58C-CE7145B18014}" type="pres">
      <dgm:prSet presAssocID="{E8233EF6-6EF7-47FB-B127-6E29B788ECA3}" presName="root1" presStyleCnt="0"/>
      <dgm:spPr/>
    </dgm:pt>
    <dgm:pt modelId="{683B37D1-C77D-4D68-B3F7-3AB4EFBB9254}" type="pres">
      <dgm:prSet presAssocID="{E8233EF6-6EF7-47FB-B127-6E29B788ECA3}" presName="LevelOneTextNode" presStyleLbl="node0" presStyleIdx="0" presStyleCnt="1">
        <dgm:presLayoutVars>
          <dgm:chPref val="3"/>
        </dgm:presLayoutVars>
      </dgm:prSet>
      <dgm:spPr/>
      <dgm:t>
        <a:bodyPr/>
        <a:lstStyle/>
        <a:p>
          <a:endParaRPr lang="zh-TW" altLang="en-US"/>
        </a:p>
      </dgm:t>
    </dgm:pt>
    <dgm:pt modelId="{FAD53039-6B80-4C29-AD1D-5AF341467AA1}" type="pres">
      <dgm:prSet presAssocID="{E8233EF6-6EF7-47FB-B127-6E29B788ECA3}" presName="level2hierChild" presStyleCnt="0"/>
      <dgm:spPr/>
    </dgm:pt>
    <dgm:pt modelId="{57E27E5D-00CB-4064-BB64-55FA02BE3923}" type="pres">
      <dgm:prSet presAssocID="{AF18CE18-3CED-443F-8A13-D48FAA272614}" presName="conn2-1" presStyleLbl="parChTrans1D2" presStyleIdx="0" presStyleCnt="1"/>
      <dgm:spPr/>
      <dgm:t>
        <a:bodyPr/>
        <a:lstStyle/>
        <a:p>
          <a:endParaRPr lang="zh-TW" altLang="en-US"/>
        </a:p>
      </dgm:t>
    </dgm:pt>
    <dgm:pt modelId="{AD22B7F5-077F-4237-AF63-0D598A87E823}" type="pres">
      <dgm:prSet presAssocID="{AF18CE18-3CED-443F-8A13-D48FAA272614}" presName="connTx" presStyleLbl="parChTrans1D2" presStyleIdx="0" presStyleCnt="1"/>
      <dgm:spPr/>
      <dgm:t>
        <a:bodyPr/>
        <a:lstStyle/>
        <a:p>
          <a:endParaRPr lang="zh-TW" altLang="en-US"/>
        </a:p>
      </dgm:t>
    </dgm:pt>
    <dgm:pt modelId="{960BFC07-4767-4D68-B13F-74B3F65B9C71}" type="pres">
      <dgm:prSet presAssocID="{9980BB30-0111-4B98-944F-F866D178EC78}" presName="root2" presStyleCnt="0"/>
      <dgm:spPr/>
    </dgm:pt>
    <dgm:pt modelId="{280D5788-E419-40CE-B9B0-BB58D962AFDA}" type="pres">
      <dgm:prSet presAssocID="{9980BB30-0111-4B98-944F-F866D178EC78}" presName="LevelTwoTextNode" presStyleLbl="node2" presStyleIdx="0" presStyleCnt="1">
        <dgm:presLayoutVars>
          <dgm:chPref val="3"/>
        </dgm:presLayoutVars>
      </dgm:prSet>
      <dgm:spPr/>
      <dgm:t>
        <a:bodyPr/>
        <a:lstStyle/>
        <a:p>
          <a:endParaRPr lang="zh-TW" altLang="en-US"/>
        </a:p>
      </dgm:t>
    </dgm:pt>
    <dgm:pt modelId="{BE0BF5AC-3083-45B9-9A8F-2BCEB98801DA}" type="pres">
      <dgm:prSet presAssocID="{9980BB30-0111-4B98-944F-F866D178EC78}" presName="level3hierChild" presStyleCnt="0"/>
      <dgm:spPr/>
    </dgm:pt>
    <dgm:pt modelId="{3B074696-9343-4629-BC74-2D59B20C5375}" type="pres">
      <dgm:prSet presAssocID="{65A7D0B8-5E9D-4DE4-9679-C6BE7F563E0D}" presName="conn2-1" presStyleLbl="parChTrans1D3" presStyleIdx="0" presStyleCnt="3"/>
      <dgm:spPr/>
      <dgm:t>
        <a:bodyPr/>
        <a:lstStyle/>
        <a:p>
          <a:endParaRPr lang="zh-TW" altLang="en-US"/>
        </a:p>
      </dgm:t>
    </dgm:pt>
    <dgm:pt modelId="{ED3FF079-DFA1-4BC1-9653-11720F8B11B7}" type="pres">
      <dgm:prSet presAssocID="{65A7D0B8-5E9D-4DE4-9679-C6BE7F563E0D}" presName="connTx" presStyleLbl="parChTrans1D3" presStyleIdx="0" presStyleCnt="3"/>
      <dgm:spPr/>
      <dgm:t>
        <a:bodyPr/>
        <a:lstStyle/>
        <a:p>
          <a:endParaRPr lang="zh-TW" altLang="en-US"/>
        </a:p>
      </dgm:t>
    </dgm:pt>
    <dgm:pt modelId="{F763D0C4-40FD-4FC3-B3EC-BC70A1BD7EE9}" type="pres">
      <dgm:prSet presAssocID="{E31F4334-7697-4E26-9A64-4C87E0006927}" presName="root2" presStyleCnt="0"/>
      <dgm:spPr/>
    </dgm:pt>
    <dgm:pt modelId="{022BEAD7-F4BE-4B0C-8D15-D71B6E8FA0F5}" type="pres">
      <dgm:prSet presAssocID="{E31F4334-7697-4E26-9A64-4C87E0006927}" presName="LevelTwoTextNode" presStyleLbl="node3" presStyleIdx="0" presStyleCnt="3" custLinFactNeighborX="433" custLinFactNeighborY="-45691">
        <dgm:presLayoutVars>
          <dgm:chPref val="3"/>
        </dgm:presLayoutVars>
      </dgm:prSet>
      <dgm:spPr/>
      <dgm:t>
        <a:bodyPr/>
        <a:lstStyle/>
        <a:p>
          <a:endParaRPr lang="zh-TW" altLang="en-US"/>
        </a:p>
      </dgm:t>
    </dgm:pt>
    <dgm:pt modelId="{8590B740-8441-4674-93BD-485612C14731}" type="pres">
      <dgm:prSet presAssocID="{E31F4334-7697-4E26-9A64-4C87E0006927}" presName="level3hierChild" presStyleCnt="0"/>
      <dgm:spPr/>
    </dgm:pt>
    <dgm:pt modelId="{FD0FFA6A-B9A4-474D-A500-4FE0452D5AB3}" type="pres">
      <dgm:prSet presAssocID="{0D68A76A-6799-45D8-9DA3-7D92AC4C4FF5}" presName="conn2-1" presStyleLbl="parChTrans1D3" presStyleIdx="1" presStyleCnt="3"/>
      <dgm:spPr/>
      <dgm:t>
        <a:bodyPr/>
        <a:lstStyle/>
        <a:p>
          <a:endParaRPr lang="zh-TW" altLang="en-US"/>
        </a:p>
      </dgm:t>
    </dgm:pt>
    <dgm:pt modelId="{EA876543-B8C7-400F-93BF-0D683D08E427}" type="pres">
      <dgm:prSet presAssocID="{0D68A76A-6799-45D8-9DA3-7D92AC4C4FF5}" presName="connTx" presStyleLbl="parChTrans1D3" presStyleIdx="1" presStyleCnt="3"/>
      <dgm:spPr/>
      <dgm:t>
        <a:bodyPr/>
        <a:lstStyle/>
        <a:p>
          <a:endParaRPr lang="zh-TW" altLang="en-US"/>
        </a:p>
      </dgm:t>
    </dgm:pt>
    <dgm:pt modelId="{DDE2C729-BBED-4C17-9E5D-FA001397E450}" type="pres">
      <dgm:prSet presAssocID="{272B2BF6-EE9F-47EA-ACA5-ABBFB631DCB8}" presName="root2" presStyleCnt="0"/>
      <dgm:spPr/>
    </dgm:pt>
    <dgm:pt modelId="{E3C4F5D9-40BC-490F-A215-47A302871DED}" type="pres">
      <dgm:prSet presAssocID="{272B2BF6-EE9F-47EA-ACA5-ABBFB631DCB8}" presName="LevelTwoTextNode" presStyleLbl="node3" presStyleIdx="1" presStyleCnt="3">
        <dgm:presLayoutVars>
          <dgm:chPref val="3"/>
        </dgm:presLayoutVars>
      </dgm:prSet>
      <dgm:spPr/>
      <dgm:t>
        <a:bodyPr/>
        <a:lstStyle/>
        <a:p>
          <a:endParaRPr lang="zh-TW" altLang="en-US"/>
        </a:p>
      </dgm:t>
    </dgm:pt>
    <dgm:pt modelId="{647D35D4-5BFA-4541-B37B-5CE2C42B236D}" type="pres">
      <dgm:prSet presAssocID="{272B2BF6-EE9F-47EA-ACA5-ABBFB631DCB8}" presName="level3hierChild" presStyleCnt="0"/>
      <dgm:spPr/>
    </dgm:pt>
    <dgm:pt modelId="{585F8E98-6284-439D-8C67-C5F79F1245D1}" type="pres">
      <dgm:prSet presAssocID="{AC478E2A-B125-4066-BCB5-439313EBED56}" presName="conn2-1" presStyleLbl="parChTrans1D3" presStyleIdx="2" presStyleCnt="3"/>
      <dgm:spPr/>
      <dgm:t>
        <a:bodyPr/>
        <a:lstStyle/>
        <a:p>
          <a:endParaRPr lang="zh-TW" altLang="en-US"/>
        </a:p>
      </dgm:t>
    </dgm:pt>
    <dgm:pt modelId="{0D9FF65B-CFB6-40AF-AEA2-B69265AC9AD7}" type="pres">
      <dgm:prSet presAssocID="{AC478E2A-B125-4066-BCB5-439313EBED56}" presName="connTx" presStyleLbl="parChTrans1D3" presStyleIdx="2" presStyleCnt="3"/>
      <dgm:spPr/>
      <dgm:t>
        <a:bodyPr/>
        <a:lstStyle/>
        <a:p>
          <a:endParaRPr lang="zh-TW" altLang="en-US"/>
        </a:p>
      </dgm:t>
    </dgm:pt>
    <dgm:pt modelId="{8740F2C4-6CA0-452E-98FE-37FB1EF5B920}" type="pres">
      <dgm:prSet presAssocID="{1D5EFFEE-1669-4D41-984B-5DFA2F1F4F88}" presName="root2" presStyleCnt="0"/>
      <dgm:spPr/>
    </dgm:pt>
    <dgm:pt modelId="{98358A87-C27A-4EE3-81C3-A3630289F3CD}" type="pres">
      <dgm:prSet presAssocID="{1D5EFFEE-1669-4D41-984B-5DFA2F1F4F88}" presName="LevelTwoTextNode" presStyleLbl="node3" presStyleIdx="2" presStyleCnt="3" custLinFactNeighborX="-2268" custLinFactNeighborY="42292">
        <dgm:presLayoutVars>
          <dgm:chPref val="3"/>
        </dgm:presLayoutVars>
      </dgm:prSet>
      <dgm:spPr/>
      <dgm:t>
        <a:bodyPr/>
        <a:lstStyle/>
        <a:p>
          <a:endParaRPr lang="zh-TW" altLang="en-US"/>
        </a:p>
      </dgm:t>
    </dgm:pt>
    <dgm:pt modelId="{557D239C-2551-434F-BDD3-702D9BBBB8DD}" type="pres">
      <dgm:prSet presAssocID="{1D5EFFEE-1669-4D41-984B-5DFA2F1F4F88}" presName="level3hierChild" presStyleCnt="0"/>
      <dgm:spPr/>
    </dgm:pt>
  </dgm:ptLst>
  <dgm:cxnLst>
    <dgm:cxn modelId="{7C46699A-F25A-4286-8A03-9F2F265300CA}" type="presOf" srcId="{0D68A76A-6799-45D8-9DA3-7D92AC4C4FF5}" destId="{EA876543-B8C7-400F-93BF-0D683D08E427}" srcOrd="1" destOrd="0" presId="urn:microsoft.com/office/officeart/2005/8/layout/hierarchy2"/>
    <dgm:cxn modelId="{50D32E40-524C-45D6-B737-222EAEA181C6}" srcId="{9980BB30-0111-4B98-944F-F866D178EC78}" destId="{1D5EFFEE-1669-4D41-984B-5DFA2F1F4F88}" srcOrd="2" destOrd="0" parTransId="{AC478E2A-B125-4066-BCB5-439313EBED56}" sibTransId="{83E80C2D-F994-4905-BD91-47701054D234}"/>
    <dgm:cxn modelId="{8BB0953C-CA40-4659-BF82-384BE7A7BCE4}" type="presOf" srcId="{087F4EF1-5551-4551-B5AB-A97B38F666DB}" destId="{B0F54F7C-FC4C-49EE-B33E-A99A8908C96A}" srcOrd="0" destOrd="0" presId="urn:microsoft.com/office/officeart/2005/8/layout/hierarchy2"/>
    <dgm:cxn modelId="{ECB07D0C-7DC3-4E71-9C9F-3ECCAA54E943}" type="presOf" srcId="{AF18CE18-3CED-443F-8A13-D48FAA272614}" destId="{AD22B7F5-077F-4237-AF63-0D598A87E823}" srcOrd="1" destOrd="0" presId="urn:microsoft.com/office/officeart/2005/8/layout/hierarchy2"/>
    <dgm:cxn modelId="{8BECF012-2D1B-4934-80B9-E9A3FE48384B}" type="presOf" srcId="{9980BB30-0111-4B98-944F-F866D178EC78}" destId="{280D5788-E419-40CE-B9B0-BB58D962AFDA}" srcOrd="0" destOrd="0" presId="urn:microsoft.com/office/officeart/2005/8/layout/hierarchy2"/>
    <dgm:cxn modelId="{ABBE03BC-F982-49D5-B01F-F1AF98E2ED9A}" type="presOf" srcId="{1D5EFFEE-1669-4D41-984B-5DFA2F1F4F88}" destId="{98358A87-C27A-4EE3-81C3-A3630289F3CD}" srcOrd="0" destOrd="0" presId="urn:microsoft.com/office/officeart/2005/8/layout/hierarchy2"/>
    <dgm:cxn modelId="{AA660A46-51FA-4624-A78A-09F7D3842D74}" type="presOf" srcId="{AC478E2A-B125-4066-BCB5-439313EBED56}" destId="{0D9FF65B-CFB6-40AF-AEA2-B69265AC9AD7}" srcOrd="1" destOrd="0" presId="urn:microsoft.com/office/officeart/2005/8/layout/hierarchy2"/>
    <dgm:cxn modelId="{10634700-8229-4AE1-9DE6-F9FA86DDB084}" type="presOf" srcId="{AF18CE18-3CED-443F-8A13-D48FAA272614}" destId="{57E27E5D-00CB-4064-BB64-55FA02BE3923}" srcOrd="0" destOrd="0" presId="urn:microsoft.com/office/officeart/2005/8/layout/hierarchy2"/>
    <dgm:cxn modelId="{0C9F8C44-2048-45D5-AA71-C7A16F56C872}" type="presOf" srcId="{0D68A76A-6799-45D8-9DA3-7D92AC4C4FF5}" destId="{FD0FFA6A-B9A4-474D-A500-4FE0452D5AB3}" srcOrd="0" destOrd="0" presId="urn:microsoft.com/office/officeart/2005/8/layout/hierarchy2"/>
    <dgm:cxn modelId="{ED31C0B5-82F5-413C-8CF7-EB17DE19DD3A}" type="presOf" srcId="{65A7D0B8-5E9D-4DE4-9679-C6BE7F563E0D}" destId="{3B074696-9343-4629-BC74-2D59B20C5375}" srcOrd="0" destOrd="0" presId="urn:microsoft.com/office/officeart/2005/8/layout/hierarchy2"/>
    <dgm:cxn modelId="{C0697064-839F-4614-BFCB-ACE0B3C6F928}" srcId="{9980BB30-0111-4B98-944F-F866D178EC78}" destId="{E31F4334-7697-4E26-9A64-4C87E0006927}" srcOrd="0" destOrd="0" parTransId="{65A7D0B8-5E9D-4DE4-9679-C6BE7F563E0D}" sibTransId="{7F08E24A-4517-488A-AA83-9D929E0C7700}"/>
    <dgm:cxn modelId="{69AC48D0-2152-4151-9886-6EEC190E50F9}" srcId="{9980BB30-0111-4B98-944F-F866D178EC78}" destId="{272B2BF6-EE9F-47EA-ACA5-ABBFB631DCB8}" srcOrd="1" destOrd="0" parTransId="{0D68A76A-6799-45D8-9DA3-7D92AC4C4FF5}" sibTransId="{15092F03-802A-47FF-9218-582BCD0BA138}"/>
    <dgm:cxn modelId="{4413D748-B19A-481A-8C62-CB7AF0DBB0B0}" type="presOf" srcId="{E8233EF6-6EF7-47FB-B127-6E29B788ECA3}" destId="{683B37D1-C77D-4D68-B3F7-3AB4EFBB9254}" srcOrd="0" destOrd="0" presId="urn:microsoft.com/office/officeart/2005/8/layout/hierarchy2"/>
    <dgm:cxn modelId="{EFB1E3F6-D1F8-4C6D-8A78-A9945BA54CC3}" srcId="{087F4EF1-5551-4551-B5AB-A97B38F666DB}" destId="{E8233EF6-6EF7-47FB-B127-6E29B788ECA3}" srcOrd="0" destOrd="0" parTransId="{2C062A93-A280-4558-91C1-0FF9FC51D340}" sibTransId="{67BEC6A6-F158-462C-A7EA-867871AB2A97}"/>
    <dgm:cxn modelId="{55702240-D9CF-4DA2-A34D-E715ADC6680C}" type="presOf" srcId="{AC478E2A-B125-4066-BCB5-439313EBED56}" destId="{585F8E98-6284-439D-8C67-C5F79F1245D1}" srcOrd="0" destOrd="0" presId="urn:microsoft.com/office/officeart/2005/8/layout/hierarchy2"/>
    <dgm:cxn modelId="{32649DFF-6DF9-4F90-B6CB-68B79C1F8111}" type="presOf" srcId="{E31F4334-7697-4E26-9A64-4C87E0006927}" destId="{022BEAD7-F4BE-4B0C-8D15-D71B6E8FA0F5}" srcOrd="0" destOrd="0" presId="urn:microsoft.com/office/officeart/2005/8/layout/hierarchy2"/>
    <dgm:cxn modelId="{2F692262-8F99-45EA-90DD-0F7EB68C9D03}" type="presOf" srcId="{65A7D0B8-5E9D-4DE4-9679-C6BE7F563E0D}" destId="{ED3FF079-DFA1-4BC1-9653-11720F8B11B7}" srcOrd="1" destOrd="0" presId="urn:microsoft.com/office/officeart/2005/8/layout/hierarchy2"/>
    <dgm:cxn modelId="{478DA5D1-2FA9-46FF-82AE-01C0F470DAEB}" type="presOf" srcId="{272B2BF6-EE9F-47EA-ACA5-ABBFB631DCB8}" destId="{E3C4F5D9-40BC-490F-A215-47A302871DED}" srcOrd="0" destOrd="0" presId="urn:microsoft.com/office/officeart/2005/8/layout/hierarchy2"/>
    <dgm:cxn modelId="{4CDA8002-A502-4E74-A35E-D22A2692E3C4}" srcId="{E8233EF6-6EF7-47FB-B127-6E29B788ECA3}" destId="{9980BB30-0111-4B98-944F-F866D178EC78}" srcOrd="0" destOrd="0" parTransId="{AF18CE18-3CED-443F-8A13-D48FAA272614}" sibTransId="{1ED57A80-611B-4FC4-9EAE-8DAF3DFF31AB}"/>
    <dgm:cxn modelId="{8A86631D-6880-465E-849A-587B79595783}" type="presParOf" srcId="{B0F54F7C-FC4C-49EE-B33E-A99A8908C96A}" destId="{9610B39E-4255-424B-A58C-CE7145B18014}" srcOrd="0" destOrd="0" presId="urn:microsoft.com/office/officeart/2005/8/layout/hierarchy2"/>
    <dgm:cxn modelId="{1157F2E1-A8EA-497A-8F91-6D7FE2447C9D}" type="presParOf" srcId="{9610B39E-4255-424B-A58C-CE7145B18014}" destId="{683B37D1-C77D-4D68-B3F7-3AB4EFBB9254}" srcOrd="0" destOrd="0" presId="urn:microsoft.com/office/officeart/2005/8/layout/hierarchy2"/>
    <dgm:cxn modelId="{03A90A89-B051-474A-83CB-E6B296786ABB}" type="presParOf" srcId="{9610B39E-4255-424B-A58C-CE7145B18014}" destId="{FAD53039-6B80-4C29-AD1D-5AF341467AA1}" srcOrd="1" destOrd="0" presId="urn:microsoft.com/office/officeart/2005/8/layout/hierarchy2"/>
    <dgm:cxn modelId="{6AC4B7B3-97AB-45C6-997F-84F00E3F3684}" type="presParOf" srcId="{FAD53039-6B80-4C29-AD1D-5AF341467AA1}" destId="{57E27E5D-00CB-4064-BB64-55FA02BE3923}" srcOrd="0" destOrd="0" presId="urn:microsoft.com/office/officeart/2005/8/layout/hierarchy2"/>
    <dgm:cxn modelId="{F4E88E32-60DE-489B-9DD1-3797D11152C8}" type="presParOf" srcId="{57E27E5D-00CB-4064-BB64-55FA02BE3923}" destId="{AD22B7F5-077F-4237-AF63-0D598A87E823}" srcOrd="0" destOrd="0" presId="urn:microsoft.com/office/officeart/2005/8/layout/hierarchy2"/>
    <dgm:cxn modelId="{4E35D058-2100-4BB0-AA7B-8F79656F5C6E}" type="presParOf" srcId="{FAD53039-6B80-4C29-AD1D-5AF341467AA1}" destId="{960BFC07-4767-4D68-B13F-74B3F65B9C71}" srcOrd="1" destOrd="0" presId="urn:microsoft.com/office/officeart/2005/8/layout/hierarchy2"/>
    <dgm:cxn modelId="{C995E0E3-769E-4040-8218-E8C9D4309CC2}" type="presParOf" srcId="{960BFC07-4767-4D68-B13F-74B3F65B9C71}" destId="{280D5788-E419-40CE-B9B0-BB58D962AFDA}" srcOrd="0" destOrd="0" presId="urn:microsoft.com/office/officeart/2005/8/layout/hierarchy2"/>
    <dgm:cxn modelId="{446CD4B8-797A-47E0-880C-05E3467688C4}" type="presParOf" srcId="{960BFC07-4767-4D68-B13F-74B3F65B9C71}" destId="{BE0BF5AC-3083-45B9-9A8F-2BCEB98801DA}" srcOrd="1" destOrd="0" presId="urn:microsoft.com/office/officeart/2005/8/layout/hierarchy2"/>
    <dgm:cxn modelId="{4DD5D8CB-FDD6-4883-8B68-547378F8B5A0}" type="presParOf" srcId="{BE0BF5AC-3083-45B9-9A8F-2BCEB98801DA}" destId="{3B074696-9343-4629-BC74-2D59B20C5375}" srcOrd="0" destOrd="0" presId="urn:microsoft.com/office/officeart/2005/8/layout/hierarchy2"/>
    <dgm:cxn modelId="{4D3289D6-3844-4923-A19E-17199CEE3936}" type="presParOf" srcId="{3B074696-9343-4629-BC74-2D59B20C5375}" destId="{ED3FF079-DFA1-4BC1-9653-11720F8B11B7}" srcOrd="0" destOrd="0" presId="urn:microsoft.com/office/officeart/2005/8/layout/hierarchy2"/>
    <dgm:cxn modelId="{7B69485F-9C59-4FD5-B6AB-0411522A0D23}" type="presParOf" srcId="{BE0BF5AC-3083-45B9-9A8F-2BCEB98801DA}" destId="{F763D0C4-40FD-4FC3-B3EC-BC70A1BD7EE9}" srcOrd="1" destOrd="0" presId="urn:microsoft.com/office/officeart/2005/8/layout/hierarchy2"/>
    <dgm:cxn modelId="{4F9FE3BE-1000-4839-B775-D787F4C1B97E}" type="presParOf" srcId="{F763D0C4-40FD-4FC3-B3EC-BC70A1BD7EE9}" destId="{022BEAD7-F4BE-4B0C-8D15-D71B6E8FA0F5}" srcOrd="0" destOrd="0" presId="urn:microsoft.com/office/officeart/2005/8/layout/hierarchy2"/>
    <dgm:cxn modelId="{E4584BA0-E8AA-493B-9824-DBEA70520FE9}" type="presParOf" srcId="{F763D0C4-40FD-4FC3-B3EC-BC70A1BD7EE9}" destId="{8590B740-8441-4674-93BD-485612C14731}" srcOrd="1" destOrd="0" presId="urn:microsoft.com/office/officeart/2005/8/layout/hierarchy2"/>
    <dgm:cxn modelId="{ED627D68-E133-44AD-90E6-A9E5DA43F185}" type="presParOf" srcId="{BE0BF5AC-3083-45B9-9A8F-2BCEB98801DA}" destId="{FD0FFA6A-B9A4-474D-A500-4FE0452D5AB3}" srcOrd="2" destOrd="0" presId="urn:microsoft.com/office/officeart/2005/8/layout/hierarchy2"/>
    <dgm:cxn modelId="{CAA85E9C-60AB-4F62-928A-1BD3D23F7420}" type="presParOf" srcId="{FD0FFA6A-B9A4-474D-A500-4FE0452D5AB3}" destId="{EA876543-B8C7-400F-93BF-0D683D08E427}" srcOrd="0" destOrd="0" presId="urn:microsoft.com/office/officeart/2005/8/layout/hierarchy2"/>
    <dgm:cxn modelId="{DE061E86-CABA-46C9-8994-7C14FD328F45}" type="presParOf" srcId="{BE0BF5AC-3083-45B9-9A8F-2BCEB98801DA}" destId="{DDE2C729-BBED-4C17-9E5D-FA001397E450}" srcOrd="3" destOrd="0" presId="urn:microsoft.com/office/officeart/2005/8/layout/hierarchy2"/>
    <dgm:cxn modelId="{FB203CC4-220E-47EC-8997-A74A440E390F}" type="presParOf" srcId="{DDE2C729-BBED-4C17-9E5D-FA001397E450}" destId="{E3C4F5D9-40BC-490F-A215-47A302871DED}" srcOrd="0" destOrd="0" presId="urn:microsoft.com/office/officeart/2005/8/layout/hierarchy2"/>
    <dgm:cxn modelId="{ADE92E5F-A0DC-418D-B5E6-58DD6528A997}" type="presParOf" srcId="{DDE2C729-BBED-4C17-9E5D-FA001397E450}" destId="{647D35D4-5BFA-4541-B37B-5CE2C42B236D}" srcOrd="1" destOrd="0" presId="urn:microsoft.com/office/officeart/2005/8/layout/hierarchy2"/>
    <dgm:cxn modelId="{9F501034-8215-48F9-8A44-13D0103821C1}" type="presParOf" srcId="{BE0BF5AC-3083-45B9-9A8F-2BCEB98801DA}" destId="{585F8E98-6284-439D-8C67-C5F79F1245D1}" srcOrd="4" destOrd="0" presId="urn:microsoft.com/office/officeart/2005/8/layout/hierarchy2"/>
    <dgm:cxn modelId="{28538189-2677-4FA9-A67A-D8228168F327}" type="presParOf" srcId="{585F8E98-6284-439D-8C67-C5F79F1245D1}" destId="{0D9FF65B-CFB6-40AF-AEA2-B69265AC9AD7}" srcOrd="0" destOrd="0" presId="urn:microsoft.com/office/officeart/2005/8/layout/hierarchy2"/>
    <dgm:cxn modelId="{B486F53F-6D13-4691-A712-931DCD13D7E1}" type="presParOf" srcId="{BE0BF5AC-3083-45B9-9A8F-2BCEB98801DA}" destId="{8740F2C4-6CA0-452E-98FE-37FB1EF5B920}" srcOrd="5" destOrd="0" presId="urn:microsoft.com/office/officeart/2005/8/layout/hierarchy2"/>
    <dgm:cxn modelId="{5CDB8D00-519A-4710-9FFB-72EC316B9416}" type="presParOf" srcId="{8740F2C4-6CA0-452E-98FE-37FB1EF5B920}" destId="{98358A87-C27A-4EE3-81C3-A3630289F3CD}" srcOrd="0" destOrd="0" presId="urn:microsoft.com/office/officeart/2005/8/layout/hierarchy2"/>
    <dgm:cxn modelId="{8CD0F0DE-9D2A-4E49-A9D5-34EE90F44C2A}" type="presParOf" srcId="{8740F2C4-6CA0-452E-98FE-37FB1EF5B920}" destId="{557D239C-2551-434F-BDD3-702D9BBBB8DD}"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9834E5A2-34C4-4654-B160-A9D62AF735E7}" type="datetimeFigureOut">
              <a:rPr lang="zh-TW" altLang="en-US" smtClean="0"/>
              <a:pPr/>
              <a:t>2019/5/2</a:t>
            </a:fld>
            <a:endParaRPr lang="zh-TW" altLang="en-US"/>
          </a:p>
        </p:txBody>
      </p:sp>
      <p:sp>
        <p:nvSpPr>
          <p:cNvPr id="4" name="頁尾版面配置區 3"/>
          <p:cNvSpPr>
            <a:spLocks noGrp="1"/>
          </p:cNvSpPr>
          <p:nvPr>
            <p:ph type="ftr" sz="quarter" idx="2"/>
          </p:nvPr>
        </p:nvSpPr>
        <p:spPr>
          <a:xfrm>
            <a:off x="1" y="9428583"/>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4" y="9428583"/>
            <a:ext cx="2945659" cy="496332"/>
          </a:xfrm>
          <a:prstGeom prst="rect">
            <a:avLst/>
          </a:prstGeom>
        </p:spPr>
        <p:txBody>
          <a:bodyPr vert="horz" lIns="91440" tIns="45720" rIns="91440" bIns="45720" rtlCol="0" anchor="b"/>
          <a:lstStyle>
            <a:lvl1pPr algn="r">
              <a:defRPr sz="1200"/>
            </a:lvl1pPr>
          </a:lstStyle>
          <a:p>
            <a:fld id="{2D8A107E-D30B-418C-9863-F66AFE9FD401}" type="slidenum">
              <a:rPr lang="zh-TW" altLang="en-US" smtClean="0"/>
              <a:pPr/>
              <a:t>‹#›</a:t>
            </a:fld>
            <a:endParaRPr lang="zh-TW" altLang="en-US"/>
          </a:p>
        </p:txBody>
      </p:sp>
    </p:spTree>
    <p:extLst>
      <p:ext uri="{BB962C8B-B14F-4D97-AF65-F5344CB8AC3E}">
        <p14:creationId xmlns:p14="http://schemas.microsoft.com/office/powerpoint/2010/main" val="6980931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7325269A-1BC0-4524-A83B-89EEC87FBAB8}" type="datetimeFigureOut">
              <a:rPr lang="zh-TW" altLang="en-US" smtClean="0"/>
              <a:pPr/>
              <a:t>2019/5/2</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CEB9D386-C794-40F9-93D4-66E676852162}" type="slidenum">
              <a:rPr lang="zh-TW" altLang="en-US" smtClean="0"/>
              <a:pPr/>
              <a:t>‹#›</a:t>
            </a:fld>
            <a:endParaRPr lang="zh-TW" altLang="en-US"/>
          </a:p>
        </p:txBody>
      </p:sp>
    </p:spTree>
    <p:extLst>
      <p:ext uri="{BB962C8B-B14F-4D97-AF65-F5344CB8AC3E}">
        <p14:creationId xmlns:p14="http://schemas.microsoft.com/office/powerpoint/2010/main" val="807821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EB9D386-C794-40F9-93D4-66E676852162}" type="slidenum">
              <a:rPr lang="zh-TW" altLang="en-US" smtClean="0"/>
              <a:pPr/>
              <a:t>1</a:t>
            </a:fld>
            <a:endParaRPr lang="zh-TW" altLang="en-US"/>
          </a:p>
        </p:txBody>
      </p:sp>
    </p:spTree>
    <p:extLst>
      <p:ext uri="{BB962C8B-B14F-4D97-AF65-F5344CB8AC3E}">
        <p14:creationId xmlns:p14="http://schemas.microsoft.com/office/powerpoint/2010/main" val="1697392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788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fld id="{E400ED46-57F0-4241-821B-4B32DF38024C}" type="slidenum">
              <a:rPr lang="en-US" altLang="zh-TW">
                <a:latin typeface="Calibri" panose="020F0502020204030204" pitchFamily="34" charset="0"/>
                <a:ea typeface="新細明體" panose="02020500000000000000" pitchFamily="18" charset="-120"/>
              </a:rPr>
              <a:pPr/>
              <a:t>24</a:t>
            </a:fld>
            <a:endParaRPr lang="en-US" altLang="zh-TW">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1777638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fld id="{41BED65C-D942-4582-B187-9B0FC9CD0256}" type="slidenum">
              <a:rPr lang="en-US" altLang="zh-TW">
                <a:latin typeface="Calibri" panose="020F0502020204030204" pitchFamily="34" charset="0"/>
                <a:ea typeface="新細明體" panose="02020500000000000000" pitchFamily="18" charset="-120"/>
              </a:rPr>
              <a:pPr/>
              <a:t>28</a:t>
            </a:fld>
            <a:endParaRPr lang="en-US" altLang="zh-TW">
              <a:latin typeface="Calibri" panose="020F0502020204030204" pitchFamily="34" charset="0"/>
              <a:ea typeface="新細明體" panose="02020500000000000000" pitchFamily="18" charset="-120"/>
            </a:endParaRPr>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zh-TW" sz="1000" dirty="0" smtClean="0"/>
          </a:p>
        </p:txBody>
      </p:sp>
    </p:spTree>
    <p:extLst>
      <p:ext uri="{BB962C8B-B14F-4D97-AF65-F5344CB8AC3E}">
        <p14:creationId xmlns:p14="http://schemas.microsoft.com/office/powerpoint/2010/main" val="4259966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fld id="{0468F55E-1758-4EDF-B5D5-E76CA001FEC1}" type="slidenum">
              <a:rPr lang="en-US" altLang="zh-TW">
                <a:latin typeface="Calibri" panose="020F0502020204030204" pitchFamily="34" charset="0"/>
                <a:ea typeface="新細明體" panose="02020500000000000000" pitchFamily="18" charset="-120"/>
              </a:rPr>
              <a:pPr/>
              <a:t>29</a:t>
            </a:fld>
            <a:endParaRPr lang="en-US" altLang="zh-TW">
              <a:latin typeface="Calibri" panose="020F0502020204030204" pitchFamily="34" charset="0"/>
              <a:ea typeface="新細明體" panose="02020500000000000000" pitchFamily="18" charset="-120"/>
            </a:endParaRPr>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spcBef>
                <a:spcPct val="40000"/>
              </a:spcBef>
            </a:pPr>
            <a:r>
              <a:rPr lang="en-US" altLang="zh-TW" smtClean="0"/>
              <a:t>1.</a:t>
            </a:r>
            <a:r>
              <a:rPr lang="zh-TW" altLang="en-US" sz="1000" smtClean="0"/>
              <a:t>以</a:t>
            </a:r>
            <a:r>
              <a:rPr lang="en-US" altLang="zh-TW" sz="1000" smtClean="0"/>
              <a:t>1993</a:t>
            </a:r>
            <a:r>
              <a:rPr lang="zh-TW" altLang="en-US" sz="1000" smtClean="0"/>
              <a:t>年底全球各國之國民個人所得排名及該國資本市場之重要性為篩選基礎，選出全球最富裕的前</a:t>
            </a:r>
            <a:r>
              <a:rPr lang="en-US" altLang="zh-TW" sz="1000" smtClean="0"/>
              <a:t>27</a:t>
            </a:r>
            <a:r>
              <a:rPr lang="zh-TW" altLang="en-US" sz="1000" smtClean="0"/>
              <a:t>個國家，並以各國中權益市值</a:t>
            </a:r>
            <a:r>
              <a:rPr lang="en-US" altLang="zh-TW" sz="1000" smtClean="0"/>
              <a:t>(market capitalization)</a:t>
            </a:r>
            <a:r>
              <a:rPr lang="zh-TW" altLang="en-US" sz="1000" smtClean="0"/>
              <a:t>排序前</a:t>
            </a:r>
            <a:r>
              <a:rPr lang="en-US" altLang="zh-TW" sz="1000" smtClean="0"/>
              <a:t>20</a:t>
            </a:r>
            <a:r>
              <a:rPr lang="zh-TW" altLang="en-US" sz="1000" smtClean="0"/>
              <a:t>大之公司為其研究樣本，探討這些公司是否存在最終的控制股東</a:t>
            </a:r>
            <a:endParaRPr lang="zh-TW" altLang="en-US" smtClean="0"/>
          </a:p>
          <a:p>
            <a:pPr>
              <a:lnSpc>
                <a:spcPct val="90000"/>
              </a:lnSpc>
              <a:spcBef>
                <a:spcPct val="40000"/>
              </a:spcBef>
            </a:pPr>
            <a:endParaRPr lang="zh-TW" altLang="en-US" smtClean="0"/>
          </a:p>
          <a:p>
            <a:pPr>
              <a:lnSpc>
                <a:spcPct val="90000"/>
              </a:lnSpc>
              <a:spcBef>
                <a:spcPct val="40000"/>
              </a:spcBef>
            </a:pPr>
            <a:r>
              <a:rPr lang="en-US" altLang="zh-TW" smtClean="0"/>
              <a:t>2.</a:t>
            </a:r>
            <a:r>
              <a:rPr lang="zh-TW" altLang="en-US" smtClean="0"/>
              <a:t>東亞九國包括香港、印尼、日本、韓國、馬來西亞、菲律賓、新加坡、台灣、泰國。 </a:t>
            </a:r>
            <a:r>
              <a:rPr lang="en-US" altLang="zh-TW" smtClean="0"/>
              <a:t>20%</a:t>
            </a:r>
            <a:r>
              <a:rPr lang="zh-TW" altLang="en-US" smtClean="0"/>
              <a:t>以上為控制股東</a:t>
            </a:r>
          </a:p>
          <a:p>
            <a:pPr>
              <a:spcBef>
                <a:spcPct val="0"/>
              </a:spcBef>
            </a:pPr>
            <a:r>
              <a:rPr lang="zh-TW" altLang="en-US" smtClean="0"/>
              <a:t>東亞各國公司之盈餘分配權偏離控制權之情形顯著，控制股東可以透過極低的股權投資取得足以主導公司經營的控制權。</a:t>
            </a:r>
          </a:p>
          <a:p>
            <a:pPr>
              <a:spcBef>
                <a:spcPct val="0"/>
              </a:spcBef>
            </a:pPr>
            <a:r>
              <a:rPr lang="zh-TW" altLang="en-US" smtClean="0"/>
              <a:t>此外，控制股東透過金字塔結構與交叉持股，可以進一步強化其控制權，其中尤以家族控制型公司所呈現的偏離最為顯著。</a:t>
            </a:r>
          </a:p>
          <a:p>
            <a:pPr>
              <a:spcBef>
                <a:spcPct val="0"/>
              </a:spcBef>
            </a:pPr>
            <a:r>
              <a:rPr lang="zh-TW" altLang="en-US" smtClean="0"/>
              <a:t>由於控制家族普遍參與經營管理，所有權高度集中，盈餘分配權與控制權偏離嚴重，因此分析經營誘因及財富侵佔效果之研究</a:t>
            </a:r>
          </a:p>
          <a:p>
            <a:pPr>
              <a:spcBef>
                <a:spcPct val="0"/>
              </a:spcBef>
            </a:pPr>
            <a:r>
              <a:rPr lang="zh-TW" altLang="en-US" smtClean="0"/>
              <a:t>益形重要。</a:t>
            </a:r>
          </a:p>
          <a:p>
            <a:pPr>
              <a:spcBef>
                <a:spcPct val="0"/>
              </a:spcBef>
            </a:pPr>
            <a:endParaRPr lang="en-US" altLang="zh-TW" smtClean="0"/>
          </a:p>
        </p:txBody>
      </p:sp>
    </p:spTree>
    <p:extLst>
      <p:ext uri="{BB962C8B-B14F-4D97-AF65-F5344CB8AC3E}">
        <p14:creationId xmlns:p14="http://schemas.microsoft.com/office/powerpoint/2010/main" val="3769814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fld id="{D73BB639-88F7-4522-AD48-F7D237E056B9}" type="slidenum">
              <a:rPr lang="en-US" altLang="zh-TW">
                <a:latin typeface="Calibri" panose="020F0502020204030204" pitchFamily="34" charset="0"/>
                <a:ea typeface="新細明體" panose="02020500000000000000" pitchFamily="18" charset="-120"/>
              </a:rPr>
              <a:pPr/>
              <a:t>30</a:t>
            </a:fld>
            <a:endParaRPr lang="en-US" altLang="zh-TW">
              <a:latin typeface="Calibri" panose="020F0502020204030204" pitchFamily="34" charset="0"/>
              <a:ea typeface="新細明體" panose="02020500000000000000" pitchFamily="18" charset="-120"/>
            </a:endParaRPr>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zh-TW" altLang="en-US" sz="1000" smtClean="0"/>
              <a:t>間接持股可分 </a:t>
            </a:r>
            <a:r>
              <a:rPr lang="en-US" altLang="zh-TW" sz="1000" smtClean="0"/>
              <a:t>LaPorta </a:t>
            </a:r>
            <a:r>
              <a:rPr lang="zh-TW" altLang="en-US" sz="1000" smtClean="0"/>
              <a:t>及</a:t>
            </a:r>
            <a:r>
              <a:rPr lang="en-US" altLang="zh-TW" sz="1000" smtClean="0"/>
              <a:t>Claessens</a:t>
            </a:r>
            <a:r>
              <a:rPr lang="zh-TW" altLang="en-US" sz="1000" smtClean="0"/>
              <a:t>的方法</a:t>
            </a:r>
          </a:p>
          <a:p>
            <a:pPr>
              <a:spcBef>
                <a:spcPct val="0"/>
              </a:spcBef>
            </a:pPr>
            <a:r>
              <a:rPr lang="en-US" altLang="zh-TW" sz="1000" smtClean="0"/>
              <a:t>TEJ</a:t>
            </a:r>
            <a:r>
              <a:rPr lang="zh-TW" altLang="en-US" sz="1000" smtClean="0"/>
              <a:t>採用</a:t>
            </a:r>
            <a:r>
              <a:rPr lang="en-US" altLang="zh-TW" sz="1000" smtClean="0"/>
              <a:t>LaPorta</a:t>
            </a:r>
            <a:r>
              <a:rPr lang="zh-TW" altLang="en-US" sz="1000" smtClean="0"/>
              <a:t>法</a:t>
            </a:r>
          </a:p>
        </p:txBody>
      </p:sp>
    </p:spTree>
    <p:extLst>
      <p:ext uri="{BB962C8B-B14F-4D97-AF65-F5344CB8AC3E}">
        <p14:creationId xmlns:p14="http://schemas.microsoft.com/office/powerpoint/2010/main" val="2980773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fld id="{7DBA835D-A8DD-4366-B09B-2BD28625F055}" type="slidenum">
              <a:rPr lang="en-US" altLang="zh-TW">
                <a:latin typeface="Calibri" panose="020F0502020204030204" pitchFamily="34" charset="0"/>
                <a:ea typeface="新細明體" panose="02020500000000000000" pitchFamily="18" charset="-120"/>
              </a:rPr>
              <a:pPr/>
              <a:t>31</a:t>
            </a:fld>
            <a:endParaRPr lang="en-US" altLang="zh-TW">
              <a:latin typeface="Calibri" panose="020F0502020204030204" pitchFamily="34" charset="0"/>
              <a:ea typeface="新細明體" panose="02020500000000000000" pitchFamily="18" charset="-120"/>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zh-TW" altLang="en-US" sz="1000" smtClean="0"/>
              <a:t>間接持股可分 </a:t>
            </a:r>
            <a:r>
              <a:rPr lang="en-US" altLang="zh-TW" sz="1000" smtClean="0"/>
              <a:t>LaPorta </a:t>
            </a:r>
            <a:r>
              <a:rPr lang="zh-TW" altLang="en-US" sz="1000" smtClean="0"/>
              <a:t>及</a:t>
            </a:r>
            <a:r>
              <a:rPr lang="en-US" altLang="zh-TW" sz="1000" smtClean="0"/>
              <a:t>Claessens</a:t>
            </a:r>
            <a:r>
              <a:rPr lang="zh-TW" altLang="en-US" sz="1000" smtClean="0"/>
              <a:t>的方法</a:t>
            </a:r>
          </a:p>
          <a:p>
            <a:pPr>
              <a:spcBef>
                <a:spcPct val="0"/>
              </a:spcBef>
            </a:pPr>
            <a:r>
              <a:rPr lang="en-US" altLang="zh-TW" sz="1000" smtClean="0"/>
              <a:t>TEJ</a:t>
            </a:r>
            <a:r>
              <a:rPr lang="zh-TW" altLang="en-US" sz="1000" smtClean="0"/>
              <a:t>採用</a:t>
            </a:r>
            <a:r>
              <a:rPr lang="en-US" altLang="zh-TW" sz="1000" smtClean="0"/>
              <a:t>LaPorta</a:t>
            </a:r>
            <a:r>
              <a:rPr lang="zh-TW" altLang="en-US" sz="1000" smtClean="0"/>
              <a:t>法</a:t>
            </a:r>
          </a:p>
        </p:txBody>
      </p:sp>
    </p:spTree>
    <p:extLst>
      <p:ext uri="{BB962C8B-B14F-4D97-AF65-F5344CB8AC3E}">
        <p14:creationId xmlns:p14="http://schemas.microsoft.com/office/powerpoint/2010/main" val="422836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fld id="{CB566A65-4DB9-496A-AC23-3458CACA3549}" type="slidenum">
              <a:rPr lang="en-US" altLang="zh-TW">
                <a:latin typeface="Calibri" panose="020F0502020204030204" pitchFamily="34" charset="0"/>
                <a:ea typeface="新細明體" panose="02020500000000000000" pitchFamily="18" charset="-120"/>
              </a:rPr>
              <a:pPr/>
              <a:t>32</a:t>
            </a:fld>
            <a:endParaRPr lang="en-US" altLang="zh-TW">
              <a:latin typeface="Calibri" panose="020F0502020204030204" pitchFamily="34" charset="0"/>
              <a:ea typeface="新細明體" panose="02020500000000000000" pitchFamily="18" charset="-120"/>
            </a:endParaRPr>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zh-TW" altLang="en-US" smtClean="0"/>
              <a:t>係指存在控制股東之情況下，控制股東對形成控制鏈各公司之權益投資比例的乘積總和。</a:t>
            </a:r>
          </a:p>
          <a:p>
            <a:pPr>
              <a:spcBef>
                <a:spcPct val="0"/>
              </a:spcBef>
            </a:pPr>
            <a:endParaRPr lang="zh-TW" altLang="en-US" smtClean="0"/>
          </a:p>
          <a:p>
            <a:pPr>
              <a:spcBef>
                <a:spcPct val="0"/>
              </a:spcBef>
            </a:pPr>
            <a:endParaRPr lang="en-US" altLang="zh-TW" sz="1000" smtClean="0"/>
          </a:p>
        </p:txBody>
      </p:sp>
    </p:spTree>
    <p:extLst>
      <p:ext uri="{BB962C8B-B14F-4D97-AF65-F5344CB8AC3E}">
        <p14:creationId xmlns:p14="http://schemas.microsoft.com/office/powerpoint/2010/main" val="3147641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fld id="{3BF814EB-AFB1-455F-9E32-55F2A09763AB}" type="slidenum">
              <a:rPr lang="en-US" altLang="zh-TW">
                <a:latin typeface="Calibri" panose="020F0502020204030204" pitchFamily="34" charset="0"/>
                <a:ea typeface="新細明體" panose="02020500000000000000" pitchFamily="18" charset="-120"/>
              </a:rPr>
              <a:pPr/>
              <a:t>33</a:t>
            </a:fld>
            <a:endParaRPr lang="en-US" altLang="zh-TW">
              <a:latin typeface="Calibri" panose="020F0502020204030204" pitchFamily="34" charset="0"/>
              <a:ea typeface="新細明體" panose="02020500000000000000" pitchFamily="18" charset="-120"/>
            </a:endParaRPr>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zh-TW" sz="1000" smtClean="0"/>
          </a:p>
        </p:txBody>
      </p:sp>
    </p:spTree>
    <p:extLst>
      <p:ext uri="{BB962C8B-B14F-4D97-AF65-F5344CB8AC3E}">
        <p14:creationId xmlns:p14="http://schemas.microsoft.com/office/powerpoint/2010/main" val="1275854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fld id="{A4FD2541-B997-4113-B1E8-6A2404EC7F8B}" type="slidenum">
              <a:rPr lang="en-US" altLang="zh-TW">
                <a:latin typeface="Calibri" panose="020F0502020204030204" pitchFamily="34" charset="0"/>
                <a:ea typeface="新細明體" panose="02020500000000000000" pitchFamily="18" charset="-120"/>
              </a:rPr>
              <a:pPr/>
              <a:t>34</a:t>
            </a:fld>
            <a:endParaRPr lang="en-US" altLang="zh-TW">
              <a:latin typeface="Calibri" panose="020F0502020204030204" pitchFamily="34" charset="0"/>
              <a:ea typeface="新細明體" panose="02020500000000000000" pitchFamily="18" charset="-120"/>
            </a:endParaRPr>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spcBef>
                <a:spcPct val="0"/>
              </a:spcBef>
            </a:pPr>
            <a:r>
              <a:rPr lang="zh-TW" altLang="en-US" sz="1500" b="1" smtClean="0">
                <a:solidFill>
                  <a:srgbClr val="FF3300"/>
                </a:solidFill>
                <a:latin typeface="Trebuchet MS" panose="020B0603020202020204" pitchFamily="34" charset="0"/>
              </a:rPr>
              <a:t>侵占效果</a:t>
            </a:r>
            <a:r>
              <a:rPr lang="en-US" altLang="zh-TW" sz="1500" b="1" smtClean="0">
                <a:solidFill>
                  <a:srgbClr val="FF3300"/>
                </a:solidFill>
                <a:latin typeface="Trebuchet MS" panose="020B0603020202020204" pitchFamily="34" charset="0"/>
              </a:rPr>
              <a:t>(the entrenchment effect)</a:t>
            </a:r>
          </a:p>
          <a:p>
            <a:pPr lvl="1">
              <a:spcBef>
                <a:spcPct val="0"/>
              </a:spcBef>
            </a:pPr>
            <a:r>
              <a:rPr lang="zh-TW" altLang="en-US" sz="1500" b="1" smtClean="0">
                <a:solidFill>
                  <a:srgbClr val="FF3300"/>
                </a:solidFill>
                <a:latin typeface="Trebuchet MS" panose="020B0603020202020204" pitchFamily="34" charset="0"/>
              </a:rPr>
              <a:t>誘因效果</a:t>
            </a:r>
            <a:r>
              <a:rPr lang="en-US" altLang="zh-TW" sz="1500" b="1" smtClean="0">
                <a:solidFill>
                  <a:srgbClr val="FF3300"/>
                </a:solidFill>
                <a:latin typeface="Trebuchet MS" panose="020B0603020202020204" pitchFamily="34" charset="0"/>
              </a:rPr>
              <a:t>(the incentive effect)</a:t>
            </a:r>
            <a:endParaRPr lang="en-US" altLang="zh-TW" sz="1500" smtClean="0">
              <a:latin typeface="Trebuchet MS" panose="020B0603020202020204" pitchFamily="34" charset="0"/>
            </a:endParaRPr>
          </a:p>
          <a:p>
            <a:pPr lvl="1">
              <a:spcBef>
                <a:spcPct val="0"/>
              </a:spcBef>
            </a:pPr>
            <a:r>
              <a:rPr lang="zh-TW" altLang="en-US" sz="1500" b="1" smtClean="0">
                <a:solidFill>
                  <a:srgbClr val="FF3300"/>
                </a:solidFill>
                <a:latin typeface="Trebuchet MS" panose="020B0603020202020204" pitchFamily="34" charset="0"/>
              </a:rPr>
              <a:t>經營權穩定度</a:t>
            </a:r>
          </a:p>
          <a:p>
            <a:pPr lvl="1">
              <a:spcBef>
                <a:spcPct val="0"/>
              </a:spcBef>
            </a:pPr>
            <a:endParaRPr lang="zh-TW" altLang="en-US" sz="1500" b="1" smtClean="0">
              <a:solidFill>
                <a:srgbClr val="FF3300"/>
              </a:solidFill>
              <a:latin typeface="Trebuchet MS" panose="020B0603020202020204" pitchFamily="34" charset="0"/>
            </a:endParaRPr>
          </a:p>
          <a:p>
            <a:pPr>
              <a:spcBef>
                <a:spcPct val="0"/>
              </a:spcBef>
            </a:pPr>
            <a:endParaRPr lang="en-US" altLang="zh-TW" smtClean="0"/>
          </a:p>
        </p:txBody>
      </p:sp>
    </p:spTree>
    <p:extLst>
      <p:ext uri="{BB962C8B-B14F-4D97-AF65-F5344CB8AC3E}">
        <p14:creationId xmlns:p14="http://schemas.microsoft.com/office/powerpoint/2010/main" val="232522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870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fld id="{CC2CF99F-EAFE-4B58-B099-C9134C51A8A8}" type="slidenum">
              <a:rPr lang="en-US" altLang="zh-TW">
                <a:latin typeface="Calibri" panose="020F0502020204030204" pitchFamily="34" charset="0"/>
                <a:ea typeface="新細明體" panose="02020500000000000000" pitchFamily="18" charset="-120"/>
              </a:rPr>
              <a:pPr/>
              <a:t>35</a:t>
            </a:fld>
            <a:endParaRPr lang="en-US" altLang="zh-TW">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20645787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8806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fld id="{DBF1D4CF-3F01-4F79-81A2-3076EEE51AF6}" type="slidenum">
              <a:rPr lang="en-US" altLang="zh-TW">
                <a:latin typeface="Calibri" panose="020F0502020204030204" pitchFamily="34" charset="0"/>
                <a:ea typeface="新細明體" panose="02020500000000000000" pitchFamily="18" charset="-120"/>
              </a:rPr>
              <a:pPr/>
              <a:t>37</a:t>
            </a:fld>
            <a:endParaRPr lang="en-US" altLang="zh-TW">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465684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sz="1200" b="0" i="0" kern="1200" dirty="0" smtClean="0">
                <a:solidFill>
                  <a:schemeClr val="tx1"/>
                </a:solidFill>
                <a:latin typeface="+mn-lt"/>
                <a:ea typeface="+mn-ea"/>
                <a:cs typeface="+mn-cs"/>
              </a:rPr>
              <a:t>標準普爾（</a:t>
            </a:r>
            <a:r>
              <a:rPr lang="en-US" altLang="zh-TW" sz="1200" b="0" i="0" kern="1200" dirty="0" smtClean="0">
                <a:solidFill>
                  <a:schemeClr val="tx1"/>
                </a:solidFill>
                <a:latin typeface="+mn-lt"/>
                <a:ea typeface="+mn-ea"/>
                <a:cs typeface="+mn-cs"/>
              </a:rPr>
              <a:t>Standard &amp; Poor's</a:t>
            </a:r>
            <a:r>
              <a:rPr lang="zh-TW" altLang="en-US" sz="1200" b="0" i="0" kern="1200" dirty="0" smtClean="0">
                <a:solidFill>
                  <a:schemeClr val="tx1"/>
                </a:solidFill>
                <a:latin typeface="+mn-lt"/>
                <a:ea typeface="+mn-ea"/>
                <a:cs typeface="+mn-cs"/>
              </a:rPr>
              <a:t>）是一家世界性權威金融分析機構，由</a:t>
            </a:r>
            <a:r>
              <a:rPr lang="en-US" altLang="zh-TW" sz="1200" b="0" i="0" kern="1200" dirty="0" err="1" smtClean="0">
                <a:solidFill>
                  <a:schemeClr val="tx1"/>
                </a:solidFill>
                <a:latin typeface="+mn-lt"/>
                <a:ea typeface="+mn-ea"/>
                <a:cs typeface="+mn-cs"/>
              </a:rPr>
              <a:t>Mr</a:t>
            </a:r>
            <a:r>
              <a:rPr lang="en-US" altLang="zh-TW" sz="1200" b="0" i="0" kern="1200" dirty="0" smtClean="0">
                <a:solidFill>
                  <a:schemeClr val="tx1"/>
                </a:solidFill>
                <a:latin typeface="+mn-lt"/>
                <a:ea typeface="+mn-ea"/>
                <a:cs typeface="+mn-cs"/>
              </a:rPr>
              <a:t> .Henry </a:t>
            </a:r>
            <a:r>
              <a:rPr lang="en-US" altLang="zh-TW" sz="1200" b="0" i="0" kern="1200" dirty="0" err="1" smtClean="0">
                <a:solidFill>
                  <a:schemeClr val="tx1"/>
                </a:solidFill>
                <a:latin typeface="+mn-lt"/>
                <a:ea typeface="+mn-ea"/>
                <a:cs typeface="+mn-cs"/>
              </a:rPr>
              <a:t>Varnum</a:t>
            </a:r>
            <a:r>
              <a:rPr lang="en-US" altLang="zh-TW" sz="1200" b="0" i="0" kern="1200" dirty="0" smtClean="0">
                <a:solidFill>
                  <a:schemeClr val="tx1"/>
                </a:solidFill>
                <a:latin typeface="+mn-lt"/>
                <a:ea typeface="+mn-ea"/>
                <a:cs typeface="+mn-cs"/>
              </a:rPr>
              <a:t> Poor</a:t>
            </a:r>
            <a:r>
              <a:rPr lang="zh-TW" altLang="en-US" sz="1200" b="0" i="0" kern="1200" dirty="0" smtClean="0">
                <a:solidFill>
                  <a:schemeClr val="tx1"/>
                </a:solidFill>
                <a:latin typeface="+mn-lt"/>
                <a:ea typeface="+mn-ea"/>
                <a:cs typeface="+mn-cs"/>
              </a:rPr>
              <a:t>於</a:t>
            </a:r>
            <a:r>
              <a:rPr lang="en-US" altLang="zh-TW" sz="1200" b="0" i="0" kern="1200" dirty="0" smtClean="0">
                <a:solidFill>
                  <a:schemeClr val="tx1"/>
                </a:solidFill>
                <a:latin typeface="+mn-lt"/>
                <a:ea typeface="+mn-ea"/>
                <a:cs typeface="+mn-cs"/>
              </a:rPr>
              <a:t>1860</a:t>
            </a:r>
            <a:r>
              <a:rPr lang="zh-TW" altLang="en-US" sz="1200" b="0" i="0" kern="1200" dirty="0" smtClean="0">
                <a:solidFill>
                  <a:schemeClr val="tx1"/>
                </a:solidFill>
                <a:latin typeface="+mn-lt"/>
                <a:ea typeface="+mn-ea"/>
                <a:cs typeface="+mn-cs"/>
              </a:rPr>
              <a:t>年時，出版</a:t>
            </a:r>
            <a:r>
              <a:rPr lang="en-US" altLang="zh-TW" sz="1200" b="0" i="0" kern="1200" dirty="0" smtClean="0">
                <a:solidFill>
                  <a:schemeClr val="tx1"/>
                </a:solidFill>
                <a:latin typeface="+mn-lt"/>
                <a:ea typeface="+mn-ea"/>
                <a:cs typeface="+mn-cs"/>
              </a:rPr>
              <a:t>《</a:t>
            </a:r>
            <a:r>
              <a:rPr lang="zh-TW" altLang="en-US" sz="1200" b="0" i="0" kern="1200" dirty="0" smtClean="0">
                <a:solidFill>
                  <a:schemeClr val="tx1"/>
                </a:solidFill>
                <a:latin typeface="+mn-lt"/>
                <a:ea typeface="+mn-ea"/>
                <a:cs typeface="+mn-cs"/>
              </a:rPr>
              <a:t>鐵路歷史</a:t>
            </a:r>
            <a:r>
              <a:rPr lang="en-US" altLang="zh-TW" sz="1200" b="0" i="0" kern="1200" dirty="0" smtClean="0">
                <a:solidFill>
                  <a:schemeClr val="tx1"/>
                </a:solidFill>
                <a:latin typeface="+mn-lt"/>
                <a:ea typeface="+mn-ea"/>
                <a:cs typeface="+mn-cs"/>
              </a:rPr>
              <a:t>》</a:t>
            </a:r>
            <a:r>
              <a:rPr lang="zh-TW" altLang="en-US" sz="1200" b="0" i="0" kern="1200" dirty="0" smtClean="0">
                <a:solidFill>
                  <a:schemeClr val="tx1"/>
                </a:solidFill>
                <a:latin typeface="+mn-lt"/>
                <a:ea typeface="+mn-ea"/>
                <a:cs typeface="+mn-cs"/>
              </a:rPr>
              <a:t>及</a:t>
            </a:r>
            <a:r>
              <a:rPr lang="en-US" altLang="zh-TW" sz="1200" b="0" i="0" kern="1200" dirty="0" smtClean="0">
                <a:solidFill>
                  <a:schemeClr val="tx1"/>
                </a:solidFill>
                <a:latin typeface="+mn-lt"/>
                <a:ea typeface="+mn-ea"/>
                <a:cs typeface="+mn-cs"/>
              </a:rPr>
              <a:t>《</a:t>
            </a:r>
            <a:r>
              <a:rPr lang="zh-TW" altLang="en-US" sz="1200" b="0" i="0" kern="1200" dirty="0" smtClean="0">
                <a:solidFill>
                  <a:schemeClr val="tx1"/>
                </a:solidFill>
                <a:latin typeface="+mn-lt"/>
                <a:ea typeface="+mn-ea"/>
                <a:cs typeface="+mn-cs"/>
              </a:rPr>
              <a:t>美國運河</a:t>
            </a:r>
            <a:r>
              <a:rPr lang="en-US" altLang="zh-TW" sz="1200" b="0" i="0" kern="1200" dirty="0" smtClean="0">
                <a:solidFill>
                  <a:schemeClr val="tx1"/>
                </a:solidFill>
                <a:latin typeface="+mn-lt"/>
                <a:ea typeface="+mn-ea"/>
                <a:cs typeface="+mn-cs"/>
              </a:rPr>
              <a:t>》</a:t>
            </a:r>
            <a:r>
              <a:rPr lang="zh-TW" altLang="en-US" sz="1200" b="0" i="0" kern="1200" dirty="0" smtClean="0">
                <a:solidFill>
                  <a:schemeClr val="tx1"/>
                </a:solidFill>
                <a:latin typeface="+mn-lt"/>
                <a:ea typeface="+mn-ea"/>
                <a:cs typeface="+mn-cs"/>
              </a:rPr>
              <a:t>，並以“</a:t>
            </a:r>
            <a:r>
              <a:rPr lang="zh-TW" altLang="en-US" sz="1800" b="1" i="0" kern="1200" dirty="0" smtClean="0">
                <a:solidFill>
                  <a:schemeClr val="tx1"/>
                </a:solidFill>
                <a:latin typeface="+mn-lt"/>
                <a:ea typeface="+mn-ea"/>
                <a:cs typeface="+mn-cs"/>
              </a:rPr>
              <a:t>投資者有知情權</a:t>
            </a:r>
            <a:r>
              <a:rPr lang="zh-TW" altLang="en-US" sz="1200" b="0" i="0" kern="1200" dirty="0" smtClean="0">
                <a:solidFill>
                  <a:schemeClr val="tx1"/>
                </a:solidFill>
                <a:latin typeface="+mn-lt"/>
                <a:ea typeface="+mn-ea"/>
                <a:cs typeface="+mn-cs"/>
              </a:rPr>
              <a:t>”為宗旨建立了金融資訊業。</a:t>
            </a:r>
            <a:endParaRPr lang="en-US" altLang="zh-TW" sz="1200" b="0" i="0" kern="1200" dirty="0" smtClean="0">
              <a:solidFill>
                <a:schemeClr val="tx1"/>
              </a:solidFill>
              <a:latin typeface="+mn-lt"/>
              <a:ea typeface="+mn-ea"/>
              <a:cs typeface="+mn-cs"/>
            </a:endParaRPr>
          </a:p>
          <a:p>
            <a:r>
              <a:rPr lang="zh-TW" altLang="en-US" sz="1200" b="0" i="0" kern="1200" dirty="0" smtClean="0">
                <a:solidFill>
                  <a:schemeClr val="tx1"/>
                </a:solidFill>
                <a:latin typeface="+mn-lt"/>
                <a:ea typeface="+mn-ea"/>
                <a:cs typeface="+mn-cs"/>
              </a:rPr>
              <a:t>穆迪投資者服務公司（</a:t>
            </a:r>
            <a:r>
              <a:rPr lang="en-US" altLang="zh-TW" sz="1200" b="0" i="0" kern="1200" dirty="0" smtClean="0">
                <a:solidFill>
                  <a:schemeClr val="tx1"/>
                </a:solidFill>
                <a:latin typeface="+mn-lt"/>
                <a:ea typeface="+mn-ea"/>
                <a:cs typeface="+mn-cs"/>
              </a:rPr>
              <a:t>Moody's</a:t>
            </a:r>
            <a:r>
              <a:rPr lang="zh-TW" altLang="en-US" sz="1200" b="0" i="0" kern="1200" dirty="0" smtClean="0">
                <a:solidFill>
                  <a:schemeClr val="tx1"/>
                </a:solidFill>
                <a:latin typeface="+mn-lt"/>
                <a:ea typeface="+mn-ea"/>
                <a:cs typeface="+mn-cs"/>
              </a:rPr>
              <a:t>　</a:t>
            </a:r>
            <a:r>
              <a:rPr lang="en-US" altLang="zh-TW" sz="1200" b="0" i="0" kern="1200" dirty="0" smtClean="0">
                <a:solidFill>
                  <a:schemeClr val="tx1"/>
                </a:solidFill>
                <a:latin typeface="+mn-lt"/>
                <a:ea typeface="+mn-ea"/>
                <a:cs typeface="+mn-cs"/>
              </a:rPr>
              <a:t>Investors</a:t>
            </a:r>
            <a:r>
              <a:rPr lang="zh-TW" altLang="en-US" sz="1200" b="0" i="0" kern="1200" dirty="0" smtClean="0">
                <a:solidFill>
                  <a:schemeClr val="tx1"/>
                </a:solidFill>
                <a:latin typeface="+mn-lt"/>
                <a:ea typeface="+mn-ea"/>
                <a:cs typeface="+mn-cs"/>
              </a:rPr>
              <a:t>　</a:t>
            </a:r>
            <a:r>
              <a:rPr lang="en-US" altLang="zh-TW" sz="1200" b="0" i="0" kern="1200" dirty="0" smtClean="0">
                <a:solidFill>
                  <a:schemeClr val="tx1"/>
                </a:solidFill>
                <a:latin typeface="+mn-lt"/>
                <a:ea typeface="+mn-ea"/>
                <a:cs typeface="+mn-cs"/>
              </a:rPr>
              <a:t>Service</a:t>
            </a:r>
            <a:r>
              <a:rPr lang="zh-TW" altLang="en-US" sz="1200" b="0" i="0" kern="1200" dirty="0" smtClean="0">
                <a:solidFill>
                  <a:schemeClr val="tx1"/>
                </a:solidFill>
                <a:latin typeface="+mn-lt"/>
                <a:ea typeface="+mn-ea"/>
                <a:cs typeface="+mn-cs"/>
              </a:rPr>
              <a:t>）由約翰</a:t>
            </a:r>
            <a:r>
              <a:rPr lang="en-US" altLang="zh-TW" sz="1200" b="0" i="0" kern="1200" dirty="0" smtClean="0">
                <a:solidFill>
                  <a:schemeClr val="tx1"/>
                </a:solidFill>
                <a:latin typeface="+mn-lt"/>
                <a:ea typeface="+mn-ea"/>
                <a:cs typeface="+mn-cs"/>
              </a:rPr>
              <a:t>‧</a:t>
            </a:r>
            <a:r>
              <a:rPr lang="zh-TW" altLang="en-US" sz="1200" b="0" i="0" kern="1200" dirty="0" smtClean="0">
                <a:solidFill>
                  <a:schemeClr val="tx1"/>
                </a:solidFill>
                <a:latin typeface="+mn-lt"/>
                <a:ea typeface="+mn-ea"/>
                <a:cs typeface="+mn-cs"/>
              </a:rPr>
              <a:t>穆迪於</a:t>
            </a:r>
            <a:r>
              <a:rPr lang="en-US" altLang="zh-TW" sz="1200" b="0" i="0" kern="1200" dirty="0" smtClean="0">
                <a:solidFill>
                  <a:schemeClr val="tx1"/>
                </a:solidFill>
                <a:latin typeface="+mn-lt"/>
                <a:ea typeface="+mn-ea"/>
                <a:cs typeface="+mn-cs"/>
              </a:rPr>
              <a:t>1909</a:t>
            </a:r>
            <a:r>
              <a:rPr lang="zh-TW" altLang="en-US" sz="1200" b="0" i="0" kern="1200" dirty="0" smtClean="0">
                <a:solidFill>
                  <a:schemeClr val="tx1"/>
                </a:solidFill>
                <a:latin typeface="+mn-lt"/>
                <a:ea typeface="+mn-ea"/>
                <a:cs typeface="+mn-cs"/>
              </a:rPr>
              <a:t>年創立。約翰</a:t>
            </a:r>
            <a:r>
              <a:rPr lang="en-US" altLang="zh-TW" sz="1200" b="0" i="0" kern="1200" dirty="0" smtClean="0">
                <a:solidFill>
                  <a:schemeClr val="tx1"/>
                </a:solidFill>
                <a:latin typeface="+mn-lt"/>
                <a:ea typeface="+mn-ea"/>
                <a:cs typeface="+mn-cs"/>
              </a:rPr>
              <a:t>‧</a:t>
            </a:r>
            <a:r>
              <a:rPr lang="zh-TW" altLang="en-US" sz="1200" b="0" i="0" kern="1200" dirty="0" smtClean="0">
                <a:solidFill>
                  <a:schemeClr val="tx1"/>
                </a:solidFill>
                <a:latin typeface="+mn-lt"/>
                <a:ea typeface="+mn-ea"/>
                <a:cs typeface="+mn-cs"/>
              </a:rPr>
              <a:t>穆迪在</a:t>
            </a:r>
            <a:r>
              <a:rPr lang="en-US" altLang="zh-TW" sz="1200" b="0" i="0" kern="1200" dirty="0" smtClean="0">
                <a:solidFill>
                  <a:schemeClr val="tx1"/>
                </a:solidFill>
                <a:latin typeface="+mn-lt"/>
                <a:ea typeface="+mn-ea"/>
                <a:cs typeface="+mn-cs"/>
              </a:rPr>
              <a:t>1909</a:t>
            </a:r>
            <a:r>
              <a:rPr lang="zh-TW" altLang="en-US" sz="1200" b="0" i="0" kern="1200" dirty="0" smtClean="0">
                <a:solidFill>
                  <a:schemeClr val="tx1"/>
                </a:solidFill>
                <a:latin typeface="+mn-lt"/>
                <a:ea typeface="+mn-ea"/>
                <a:cs typeface="+mn-cs"/>
              </a:rPr>
              <a:t>年首創對鐵路債券進行信用評級，出版「鐵路投資分析年刊」，首度將鐵路公司發行的債券分為</a:t>
            </a:r>
            <a:r>
              <a:rPr lang="en-US" altLang="zh-TW" sz="1200" b="0" i="0" kern="1200" dirty="0" err="1" smtClean="0">
                <a:solidFill>
                  <a:schemeClr val="tx1"/>
                </a:solidFill>
                <a:latin typeface="+mn-lt"/>
                <a:ea typeface="+mn-ea"/>
                <a:cs typeface="+mn-cs"/>
              </a:rPr>
              <a:t>Aaa</a:t>
            </a:r>
            <a:r>
              <a:rPr lang="zh-TW" altLang="en-US" sz="1200" b="0" i="0" kern="1200" dirty="0" smtClean="0">
                <a:solidFill>
                  <a:schemeClr val="tx1"/>
                </a:solidFill>
                <a:latin typeface="+mn-lt"/>
                <a:ea typeface="+mn-ea"/>
                <a:cs typeface="+mn-cs"/>
              </a:rPr>
              <a:t>至</a:t>
            </a:r>
            <a:r>
              <a:rPr lang="en-US" altLang="zh-TW" sz="1200" b="0" i="0" kern="1200" dirty="0" smtClean="0">
                <a:solidFill>
                  <a:schemeClr val="tx1"/>
                </a:solidFill>
                <a:latin typeface="+mn-lt"/>
                <a:ea typeface="+mn-ea"/>
                <a:cs typeface="+mn-cs"/>
              </a:rPr>
              <a:t>C</a:t>
            </a:r>
            <a:r>
              <a:rPr lang="zh-TW" altLang="en-US" sz="1200" b="0" i="0" kern="1200" dirty="0" smtClean="0">
                <a:solidFill>
                  <a:schemeClr val="tx1"/>
                </a:solidFill>
                <a:latin typeface="+mn-lt"/>
                <a:ea typeface="+mn-ea"/>
                <a:cs typeface="+mn-cs"/>
              </a:rPr>
              <a:t>等級，以區分信用品質的優劣，當時 </a:t>
            </a:r>
            <a:r>
              <a:rPr lang="en-US" altLang="zh-TW" sz="1200" b="0" i="0" kern="1200" dirty="0" smtClean="0">
                <a:solidFill>
                  <a:schemeClr val="tx1"/>
                </a:solidFill>
                <a:latin typeface="+mn-lt"/>
                <a:ea typeface="+mn-ea"/>
                <a:cs typeface="+mn-cs"/>
              </a:rPr>
              <a:t>Moody's</a:t>
            </a:r>
            <a:r>
              <a:rPr lang="zh-TW" altLang="en-US" sz="1200" b="0" i="0" kern="1200" dirty="0" smtClean="0">
                <a:solidFill>
                  <a:schemeClr val="tx1"/>
                </a:solidFill>
                <a:latin typeface="+mn-lt"/>
                <a:ea typeface="+mn-ea"/>
                <a:cs typeface="+mn-cs"/>
              </a:rPr>
              <a:t>所評等的鐵路債券約有</a:t>
            </a:r>
            <a:r>
              <a:rPr lang="en-US" altLang="zh-TW" sz="1200" b="0" i="0" kern="1200" dirty="0" smtClean="0">
                <a:solidFill>
                  <a:schemeClr val="tx1"/>
                </a:solidFill>
                <a:latin typeface="+mn-lt"/>
                <a:ea typeface="+mn-ea"/>
                <a:cs typeface="+mn-cs"/>
              </a:rPr>
              <a:t>250</a:t>
            </a:r>
            <a:r>
              <a:rPr lang="zh-TW" altLang="en-US" sz="1200" b="0" i="0" kern="1200" dirty="0" smtClean="0">
                <a:solidFill>
                  <a:schemeClr val="tx1"/>
                </a:solidFill>
                <a:latin typeface="+mn-lt"/>
                <a:ea typeface="+mn-ea"/>
                <a:cs typeface="+mn-cs"/>
              </a:rPr>
              <a:t>種， </a:t>
            </a:r>
            <a:r>
              <a:rPr lang="en-US" altLang="zh-TW" sz="1200" b="0" i="0" kern="1200" dirty="0" smtClean="0">
                <a:solidFill>
                  <a:schemeClr val="tx1"/>
                </a:solidFill>
                <a:latin typeface="+mn-lt"/>
                <a:ea typeface="+mn-ea"/>
                <a:cs typeface="+mn-cs"/>
              </a:rPr>
              <a:t>20</a:t>
            </a:r>
            <a:r>
              <a:rPr lang="zh-TW" altLang="en-US" sz="1200" b="0" i="0" kern="1200" dirty="0" smtClean="0">
                <a:solidFill>
                  <a:schemeClr val="tx1"/>
                </a:solidFill>
                <a:latin typeface="+mn-lt"/>
                <a:ea typeface="+mn-ea"/>
                <a:cs typeface="+mn-cs"/>
              </a:rPr>
              <a:t>世紀初美國致力於西部開拓，鐵路網的建立自然成為最重要的基礎建設，惟所需資金十分龐大，一般銀行無力提供，鐵路公司乃以發行公司債方式籌募資金，而當時美國國內一般企業對於有關資訊不甚了解，投資人往往無法對於各種債券之風險予以正確地判斷，為了吸引投資者的目光，穆迪遂以言簡意賅的方式達到促銷目的。以後逐年增加其評等的種類，像公共事業、美國各州，市政府所發行的債券皆納入其評等標的，爾後更將評等範圍由美國擴及全世界。</a:t>
            </a:r>
            <a:r>
              <a:rPr lang="en-US" altLang="zh-TW" sz="1200" b="0" i="0" kern="1200" dirty="0" smtClean="0">
                <a:solidFill>
                  <a:schemeClr val="tx1"/>
                </a:solidFill>
                <a:latin typeface="+mn-lt"/>
                <a:ea typeface="+mn-ea"/>
                <a:cs typeface="+mn-cs"/>
              </a:rPr>
              <a:t>1913</a:t>
            </a:r>
            <a:r>
              <a:rPr lang="zh-TW" altLang="en-US" sz="1200" b="0" i="0" kern="1200" dirty="0" smtClean="0">
                <a:solidFill>
                  <a:schemeClr val="tx1"/>
                </a:solidFill>
                <a:latin typeface="+mn-lt"/>
                <a:ea typeface="+mn-ea"/>
                <a:cs typeface="+mn-cs"/>
              </a:rPr>
              <a:t>年，穆迪開始對公用事業和工業債券進行信用評級。</a:t>
            </a:r>
            <a:endParaRPr lang="zh-TW" altLang="en-US" dirty="0"/>
          </a:p>
        </p:txBody>
      </p:sp>
      <p:sp>
        <p:nvSpPr>
          <p:cNvPr id="4" name="投影片編號版面配置區 3"/>
          <p:cNvSpPr>
            <a:spLocks noGrp="1"/>
          </p:cNvSpPr>
          <p:nvPr>
            <p:ph type="sldNum" sz="quarter" idx="10"/>
          </p:nvPr>
        </p:nvSpPr>
        <p:spPr/>
        <p:txBody>
          <a:bodyPr/>
          <a:lstStyle/>
          <a:p>
            <a:fld id="{0C32124A-FEE3-4805-A63C-802EFDF9EDB7}" type="slidenum">
              <a:rPr lang="zh-TW" altLang="en-US" smtClean="0"/>
              <a:pPr/>
              <a:t>3</a:t>
            </a:fld>
            <a:endParaRPr lang="zh-TW" altLang="en-US"/>
          </a:p>
        </p:txBody>
      </p:sp>
    </p:spTree>
    <p:extLst>
      <p:ext uri="{BB962C8B-B14F-4D97-AF65-F5344CB8AC3E}">
        <p14:creationId xmlns:p14="http://schemas.microsoft.com/office/powerpoint/2010/main" val="89998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8909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fld id="{77F8E466-03DF-45EA-BD86-38CB06D59EFD}" type="slidenum">
              <a:rPr lang="en-US" altLang="zh-TW">
                <a:latin typeface="Calibri" panose="020F0502020204030204" pitchFamily="34" charset="0"/>
                <a:ea typeface="新細明體" panose="02020500000000000000" pitchFamily="18" charset="-120"/>
              </a:rPr>
              <a:pPr/>
              <a:t>38</a:t>
            </a:fld>
            <a:endParaRPr lang="en-US" altLang="zh-TW">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27689333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9011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fld id="{109CB0FE-6297-49DC-82CF-977E4E3F9219}" type="slidenum">
              <a:rPr lang="en-US" altLang="zh-TW">
                <a:latin typeface="Calibri" panose="020F0502020204030204" pitchFamily="34" charset="0"/>
                <a:ea typeface="新細明體" panose="02020500000000000000" pitchFamily="18" charset="-120"/>
              </a:rPr>
              <a:pPr/>
              <a:t>39</a:t>
            </a:fld>
            <a:endParaRPr lang="en-US" altLang="zh-TW">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9009440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911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fld id="{EC2234D6-1CC5-4B4B-9646-A9CA63F9ABA1}" type="slidenum">
              <a:rPr lang="en-US" altLang="zh-TW">
                <a:latin typeface="Calibri" panose="020F0502020204030204" pitchFamily="34" charset="0"/>
                <a:ea typeface="新細明體" panose="02020500000000000000" pitchFamily="18" charset="-120"/>
              </a:rPr>
              <a:pPr/>
              <a:t>40</a:t>
            </a:fld>
            <a:endParaRPr lang="en-US" altLang="zh-TW">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4984634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9216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fld id="{F75CBF7D-6852-47FA-A25B-D7A1D3777DA1}" type="slidenum">
              <a:rPr lang="en-US" altLang="zh-TW">
                <a:latin typeface="Calibri" panose="020F0502020204030204" pitchFamily="34" charset="0"/>
                <a:ea typeface="新細明體" panose="02020500000000000000" pitchFamily="18" charset="-120"/>
              </a:rPr>
              <a:pPr/>
              <a:t>41</a:t>
            </a:fld>
            <a:endParaRPr lang="en-US" altLang="zh-TW">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62656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9318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fld id="{29557EBB-B6CF-4F48-8440-9848ECA0A8E1}" type="slidenum">
              <a:rPr lang="en-US" altLang="zh-TW">
                <a:latin typeface="Calibri" panose="020F0502020204030204" pitchFamily="34" charset="0"/>
                <a:ea typeface="新細明體" panose="02020500000000000000" pitchFamily="18" charset="-120"/>
              </a:rPr>
              <a:pPr/>
              <a:t>43</a:t>
            </a:fld>
            <a:endParaRPr lang="en-US" altLang="zh-TW">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29736923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zh-TW" altLang="en-US" smtClean="0"/>
              <a:t>首先，一間公司的股權結構會決定他的體質，比方說是否會有代理問題的產生</a:t>
            </a:r>
            <a:endParaRPr lang="en-US" altLang="zh-TW" smtClean="0"/>
          </a:p>
          <a:p>
            <a:pPr>
              <a:spcBef>
                <a:spcPct val="0"/>
              </a:spcBef>
            </a:pPr>
            <a:r>
              <a:rPr lang="zh-TW" altLang="en-US" smtClean="0"/>
              <a:t>接下來我們會關心這間公司的董監事跟經理人，是不是有相關的背景跟是否盡到其義務，這是</a:t>
            </a:r>
            <a:r>
              <a:rPr lang="en-US" altLang="zh-TW" smtClean="0"/>
              <a:t>TCGI</a:t>
            </a:r>
            <a:r>
              <a:rPr lang="zh-TW" altLang="en-US" smtClean="0"/>
              <a:t>第二支腳</a:t>
            </a:r>
            <a:endParaRPr lang="en-US" altLang="zh-TW" smtClean="0"/>
          </a:p>
          <a:p>
            <a:pPr>
              <a:spcBef>
                <a:spcPct val="0"/>
              </a:spcBef>
            </a:pPr>
            <a:endParaRPr lang="en-US" altLang="zh-TW" smtClean="0"/>
          </a:p>
          <a:p>
            <a:pPr>
              <a:spcBef>
                <a:spcPct val="0"/>
              </a:spcBef>
            </a:pPr>
            <a:r>
              <a:rPr lang="zh-TW" altLang="en-US" smtClean="0"/>
              <a:t>董事會加上管理階層，將共同經營這間公司，透過財務報表就可以了解其經營成效，公司治理的重點在於關心董事會與經理人在盈餘分配、董監酬勞上，是否有自肥的現象，也就是是否公平對待資金提供者，這是</a:t>
            </a:r>
            <a:r>
              <a:rPr lang="en-US" altLang="zh-TW" smtClean="0"/>
              <a:t>TCGI</a:t>
            </a:r>
            <a:r>
              <a:rPr lang="zh-TW" altLang="en-US" smtClean="0"/>
              <a:t>第三支腳</a:t>
            </a:r>
            <a:endParaRPr lang="en-US" altLang="zh-TW" smtClean="0"/>
          </a:p>
          <a:p>
            <a:pPr>
              <a:spcBef>
                <a:spcPct val="0"/>
              </a:spcBef>
            </a:pPr>
            <a:endParaRPr lang="en-US" altLang="zh-TW" smtClean="0"/>
          </a:p>
          <a:p>
            <a:pPr>
              <a:spcBef>
                <a:spcPct val="0"/>
              </a:spcBef>
            </a:pPr>
            <a:r>
              <a:rPr lang="zh-TW" altLang="en-US" smtClean="0"/>
              <a:t>接著，公司治理也會關心企業資訊是否即時正確，也就是財報是否重編、關係人交易比重是否較高</a:t>
            </a:r>
            <a:endParaRPr lang="en-US" altLang="zh-TW" smtClean="0"/>
          </a:p>
          <a:p>
            <a:pPr>
              <a:spcBef>
                <a:spcPct val="0"/>
              </a:spcBef>
            </a:pPr>
            <a:endParaRPr lang="en-US" altLang="zh-TW" smtClean="0"/>
          </a:p>
          <a:p>
            <a:pPr>
              <a:spcBef>
                <a:spcPct val="0"/>
              </a:spcBef>
            </a:pPr>
            <a:r>
              <a:rPr lang="zh-TW" altLang="en-US" smtClean="0"/>
              <a:t>最後，企業的社會責任就是大家關心的一環</a:t>
            </a:r>
            <a:endParaRPr lang="en-US" altLang="zh-TW" smtClean="0"/>
          </a:p>
          <a:p>
            <a:pPr>
              <a:spcBef>
                <a:spcPct val="0"/>
              </a:spcBef>
            </a:pPr>
            <a:endParaRPr lang="en-US" altLang="zh-TW" smtClean="0"/>
          </a:p>
          <a:p>
            <a:pPr>
              <a:spcBef>
                <a:spcPct val="0"/>
              </a:spcBef>
            </a:pPr>
            <a:endParaRPr lang="en-US" altLang="zh-TW" smtClean="0"/>
          </a:p>
          <a:p>
            <a:pPr>
              <a:spcBef>
                <a:spcPct val="0"/>
              </a:spcBef>
            </a:pPr>
            <a:endParaRPr lang="en-US" altLang="zh-TW" smtClean="0"/>
          </a:p>
          <a:p>
            <a:pPr>
              <a:spcBef>
                <a:spcPct val="0"/>
              </a:spcBef>
            </a:pPr>
            <a:endParaRPr lang="zh-TW" altLang="en-US" smtClean="0"/>
          </a:p>
        </p:txBody>
      </p:sp>
      <p:sp>
        <p:nvSpPr>
          <p:cNvPr id="7680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fld id="{E47A94AB-3BD1-4278-A408-558A0E80565D}" type="slidenum">
              <a:rPr lang="zh-TW" altLang="en-US">
                <a:latin typeface="Calibri" panose="020F0502020204030204" pitchFamily="34" charset="0"/>
                <a:ea typeface="新細明體" panose="02020500000000000000" pitchFamily="18" charset="-120"/>
              </a:rPr>
              <a:pPr/>
              <a:t>48</a:t>
            </a:fld>
            <a:endParaRPr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26990413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l"/>
            <a:r>
              <a:rPr lang="zh-TW" altLang="en-US" sz="1200" b="1" dirty="0" smtClean="0">
                <a:solidFill>
                  <a:srgbClr val="003300"/>
                </a:solidFill>
                <a:latin typeface="微軟正黑體" panose="020B0604030504040204" pitchFamily="34" charset="-120"/>
                <a:ea typeface="微軟正黑體" panose="020B0604030504040204" pitchFamily="34" charset="-120"/>
              </a:rPr>
              <a:t>過去，我們在課本上學到的，企業要追求利潤極大化，以回饋出資的股東，提升股東價值，並且打造永續經營的體質。</a:t>
            </a:r>
            <a:endParaRPr lang="en-US" altLang="zh-TW" sz="1200" b="1" dirty="0" smtClean="0">
              <a:solidFill>
                <a:srgbClr val="003300"/>
              </a:solidFill>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1" dirty="0" smtClean="0">
                <a:solidFill>
                  <a:srgbClr val="003300"/>
                </a:solidFill>
                <a:latin typeface="微軟正黑體" panose="020B0604030504040204" pitchFamily="34" charset="-120"/>
                <a:ea typeface="微軟正黑體" panose="020B0604030504040204" pitchFamily="34" charset="-120"/>
              </a:rPr>
              <a:t>在</a:t>
            </a:r>
            <a:r>
              <a:rPr lang="en-US" altLang="zh-TW" sz="1200" b="1" dirty="0" smtClean="0">
                <a:solidFill>
                  <a:srgbClr val="003300"/>
                </a:solidFill>
                <a:latin typeface="微軟正黑體" panose="020B0604030504040204" pitchFamily="34" charset="-120"/>
                <a:ea typeface="微軟正黑體" panose="020B0604030504040204" pitchFamily="34" charset="-120"/>
              </a:rPr>
              <a:t>1987</a:t>
            </a:r>
            <a:r>
              <a:rPr lang="zh-TW" altLang="en-US" sz="1200" b="1" dirty="0" smtClean="0">
                <a:solidFill>
                  <a:srgbClr val="003300"/>
                </a:solidFill>
                <a:latin typeface="微軟正黑體" panose="020B0604030504040204" pitchFamily="34" charset="-120"/>
                <a:ea typeface="微軟正黑體" panose="020B0604030504040204" pitchFamily="34" charset="-120"/>
              </a:rPr>
              <a:t>年</a:t>
            </a:r>
            <a:r>
              <a:rPr lang="zh-TW" altLang="en-US" dirty="0" smtClean="0"/>
              <a:t>世界環境和發展委員會</a:t>
            </a:r>
            <a:r>
              <a:rPr lang="en-US" altLang="zh-TW" dirty="0" smtClean="0"/>
              <a:t>(WECD)</a:t>
            </a:r>
            <a:r>
              <a:rPr lang="zh-TW" altLang="en-US" dirty="0" smtClean="0"/>
              <a:t>於</a:t>
            </a:r>
            <a:r>
              <a:rPr lang="en-US" altLang="zh-TW" dirty="0" smtClean="0"/>
              <a:t>1987</a:t>
            </a:r>
            <a:r>
              <a:rPr lang="zh-TW" altLang="en-US" dirty="0" smtClean="0"/>
              <a:t>年發表的 </a:t>
            </a:r>
            <a:r>
              <a:rPr lang="en-US" altLang="zh-TW" dirty="0" smtClean="0"/>
              <a:t>《</a:t>
            </a:r>
            <a:r>
              <a:rPr lang="zh-TW" altLang="en-US" dirty="0" smtClean="0"/>
              <a:t>我們共同的未來</a:t>
            </a:r>
            <a:r>
              <a:rPr lang="en-US" altLang="zh-TW" dirty="0" smtClean="0"/>
              <a:t>》</a:t>
            </a:r>
            <a:r>
              <a:rPr lang="zh-TW" altLang="en-US" dirty="0" smtClean="0"/>
              <a:t>的報告中，對永續發展的定義為：”既滿 足當代人的需求又不危及後代人滿足其需求的發展”，在</a:t>
            </a:r>
            <a:r>
              <a:rPr lang="zh-TW" altLang="en-US" sz="1200" b="1" i="0" u="sng" kern="1200" dirty="0" smtClean="0">
                <a:solidFill>
                  <a:schemeClr val="tx1"/>
                </a:solidFill>
                <a:effectLst/>
                <a:latin typeface="+mn-lt"/>
                <a:ea typeface="+mn-ea"/>
                <a:cs typeface="+mn-cs"/>
              </a:rPr>
              <a:t>強調成長的基礎應建立在自然資源的保護及改善</a:t>
            </a:r>
            <a:endParaRPr lang="en-US" altLang="zh-TW" sz="1200" b="1" i="0"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1" dirty="0" smtClean="0">
              <a:solidFill>
                <a:srgbClr val="003300"/>
              </a:solidFill>
              <a:latin typeface="微軟正黑體" panose="020B0604030504040204" pitchFamily="34" charset="-120"/>
              <a:ea typeface="微軟正黑體" panose="020B0604030504040204" pitchFamily="34" charset="-120"/>
            </a:endParaRPr>
          </a:p>
          <a:p>
            <a:pPr algn="l"/>
            <a:r>
              <a:rPr lang="zh-TW" altLang="en-US" sz="1200" b="1" dirty="0" smtClean="0">
                <a:solidFill>
                  <a:srgbClr val="003300"/>
                </a:solidFill>
                <a:latin typeface="微軟正黑體" panose="020B0604030504040204" pitchFamily="34" charset="-120"/>
                <a:ea typeface="微軟正黑體" panose="020B0604030504040204" pitchFamily="34" charset="-120"/>
              </a:rPr>
              <a:t>企業所追求的永續經營變成永續發展</a:t>
            </a:r>
            <a:endParaRPr lang="en-US" altLang="zh-TW" sz="1200" b="1" dirty="0" smtClean="0">
              <a:solidFill>
                <a:srgbClr val="003300"/>
              </a:solidFill>
              <a:latin typeface="微軟正黑體" panose="020B0604030504040204" pitchFamily="34" charset="-120"/>
              <a:ea typeface="微軟正黑體" panose="020B0604030504040204" pitchFamily="34" charset="-120"/>
            </a:endParaRPr>
          </a:p>
          <a:p>
            <a:pPr algn="l"/>
            <a:r>
              <a:rPr lang="zh-TW" altLang="en-US" sz="1200" b="1" dirty="0" smtClean="0">
                <a:solidFill>
                  <a:srgbClr val="003300"/>
                </a:solidFill>
                <a:latin typeface="微軟正黑體" panose="020B0604030504040204" pitchFamily="34" charset="-120"/>
                <a:ea typeface="微軟正黑體" panose="020B0604030504040204" pitchFamily="34" charset="-120"/>
              </a:rPr>
              <a:t>兼顧企業社會責任</a:t>
            </a:r>
            <a:endParaRPr lang="en-US" altLang="zh-TW" sz="1200" b="1" dirty="0" smtClean="0">
              <a:solidFill>
                <a:srgbClr val="003300"/>
              </a:solidFill>
              <a:latin typeface="微軟正黑體" panose="020B0604030504040204" pitchFamily="34" charset="-120"/>
              <a:ea typeface="微軟正黑體" panose="020B0604030504040204" pitchFamily="34" charset="-120"/>
            </a:endParaRPr>
          </a:p>
          <a:p>
            <a:pPr algn="l"/>
            <a:endParaRPr lang="zh-TW" altLang="en-US" dirty="0"/>
          </a:p>
        </p:txBody>
      </p:sp>
      <p:sp>
        <p:nvSpPr>
          <p:cNvPr id="4" name="投影片編號版面配置區 3"/>
          <p:cNvSpPr>
            <a:spLocks noGrp="1"/>
          </p:cNvSpPr>
          <p:nvPr>
            <p:ph type="sldNum" sz="quarter" idx="10"/>
          </p:nvPr>
        </p:nvSpPr>
        <p:spPr/>
        <p:txBody>
          <a:bodyPr/>
          <a:lstStyle/>
          <a:p>
            <a:fld id="{CEB9D386-C794-40F9-93D4-66E676852162}" type="slidenum">
              <a:rPr lang="zh-TW" altLang="en-US" smtClean="0"/>
              <a:pPr/>
              <a:t>49</a:t>
            </a:fld>
            <a:endParaRPr lang="zh-TW" altLang="en-US"/>
          </a:p>
        </p:txBody>
      </p:sp>
    </p:spTree>
    <p:extLst>
      <p:ext uri="{BB962C8B-B14F-4D97-AF65-F5344CB8AC3E}">
        <p14:creationId xmlns:p14="http://schemas.microsoft.com/office/powerpoint/2010/main" val="33216528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台灣永續騰園研究基金會：善盡企業社會責任乃為企業永續發展之道</a:t>
            </a:r>
            <a:endParaRPr lang="en-US" altLang="zh-TW" dirty="0" smtClean="0"/>
          </a:p>
          <a:p>
            <a:r>
              <a:rPr lang="zh-TW" altLang="en-US" dirty="0" smtClean="0"/>
              <a:t>永續性：在世界環境和發展委員會</a:t>
            </a:r>
            <a:r>
              <a:rPr lang="en-US" altLang="zh-TW" dirty="0" smtClean="0"/>
              <a:t>(WECD)</a:t>
            </a:r>
            <a:r>
              <a:rPr lang="zh-TW" altLang="en-US" dirty="0" smtClean="0"/>
              <a:t>於</a:t>
            </a:r>
            <a:r>
              <a:rPr lang="en-US" altLang="zh-TW" dirty="0" smtClean="0"/>
              <a:t>1987</a:t>
            </a:r>
            <a:r>
              <a:rPr lang="zh-TW" altLang="en-US" dirty="0" smtClean="0"/>
              <a:t>年發表的 </a:t>
            </a:r>
            <a:r>
              <a:rPr lang="en-US" altLang="zh-TW" dirty="0" smtClean="0"/>
              <a:t>《</a:t>
            </a:r>
            <a:r>
              <a:rPr lang="zh-TW" altLang="en-US" dirty="0" smtClean="0"/>
              <a:t>我們共同的未來</a:t>
            </a:r>
            <a:r>
              <a:rPr lang="en-US" altLang="zh-TW" dirty="0" smtClean="0"/>
              <a:t>》</a:t>
            </a:r>
            <a:r>
              <a:rPr lang="zh-TW" altLang="en-US" dirty="0" smtClean="0"/>
              <a:t>的報告中，對永續發展的定義為：”既滿 足當代人的需求又不危及後代人滿足其需求的發展”</a:t>
            </a:r>
            <a:endParaRPr lang="en-US" altLang="zh-TW" dirty="0" smtClean="0"/>
          </a:p>
          <a:p>
            <a:r>
              <a:rPr lang="zh-TW" altLang="en-US" sz="1200" b="0" i="0" kern="1200" dirty="0" smtClean="0">
                <a:solidFill>
                  <a:schemeClr val="tx1"/>
                </a:solidFill>
                <a:effectLst/>
                <a:latin typeface="+mn-lt"/>
                <a:ea typeface="+mn-ea"/>
                <a:cs typeface="+mn-cs"/>
              </a:rPr>
              <a:t>＊聯合國「世界環境及發展委員會」於</a:t>
            </a:r>
            <a:r>
              <a:rPr lang="en-US" altLang="zh-TW" sz="1200" b="0" i="0" kern="1200" dirty="0" smtClean="0">
                <a:solidFill>
                  <a:schemeClr val="tx1"/>
                </a:solidFill>
                <a:effectLst/>
                <a:latin typeface="+mn-lt"/>
                <a:ea typeface="+mn-ea"/>
                <a:cs typeface="+mn-cs"/>
              </a:rPr>
              <a:t>1987</a:t>
            </a:r>
            <a:r>
              <a:rPr lang="zh-TW" altLang="en-US" sz="1200" b="0" i="0" kern="1200" dirty="0" smtClean="0">
                <a:solidFill>
                  <a:schemeClr val="tx1"/>
                </a:solidFill>
                <a:effectLst/>
                <a:latin typeface="+mn-lt"/>
                <a:ea typeface="+mn-ea"/>
                <a:cs typeface="+mn-cs"/>
              </a:rPr>
              <a:t>年發表布蘭特報告</a:t>
            </a:r>
            <a:r>
              <a:rPr lang="en-US" altLang="zh-TW" sz="1200" b="0" i="0" kern="1200" dirty="0" smtClean="0">
                <a:solidFill>
                  <a:schemeClr val="tx1"/>
                </a:solidFill>
                <a:effectLst/>
                <a:latin typeface="+mn-lt"/>
                <a:ea typeface="+mn-ea"/>
                <a:cs typeface="+mn-cs"/>
              </a:rPr>
              <a:t>(</a:t>
            </a:r>
            <a:r>
              <a:rPr lang="en-US" altLang="zh-TW" sz="1200" b="0" i="0" kern="1200" dirty="0" err="1" smtClean="0">
                <a:solidFill>
                  <a:schemeClr val="tx1"/>
                </a:solidFill>
                <a:effectLst/>
                <a:latin typeface="+mn-lt"/>
                <a:ea typeface="+mn-ea"/>
                <a:cs typeface="+mn-cs"/>
              </a:rPr>
              <a:t>Brundtland</a:t>
            </a:r>
            <a:r>
              <a:rPr lang="en-US" altLang="zh-TW" sz="1200" b="0" i="0" kern="1200" dirty="0" smtClean="0">
                <a:solidFill>
                  <a:schemeClr val="tx1"/>
                </a:solidFill>
                <a:effectLst/>
                <a:latin typeface="+mn-lt"/>
                <a:ea typeface="+mn-ea"/>
                <a:cs typeface="+mn-cs"/>
              </a:rPr>
              <a:t> Report):</a:t>
            </a:r>
            <a:r>
              <a:rPr lang="zh-TW" altLang="en-US" sz="1200" b="0" i="0" kern="1200" dirty="0" smtClean="0">
                <a:solidFill>
                  <a:schemeClr val="tx1"/>
                </a:solidFill>
                <a:effectLst/>
                <a:latin typeface="+mn-lt"/>
                <a:ea typeface="+mn-ea"/>
                <a:cs typeface="+mn-cs"/>
              </a:rPr>
              <a:t>「我們共同的未來」（</a:t>
            </a:r>
            <a:r>
              <a:rPr lang="en-US" altLang="zh-TW" sz="1200" b="0" i="0" kern="1200" dirty="0" smtClean="0">
                <a:solidFill>
                  <a:schemeClr val="tx1"/>
                </a:solidFill>
                <a:effectLst/>
                <a:latin typeface="+mn-lt"/>
                <a:ea typeface="+mn-ea"/>
                <a:cs typeface="+mn-cs"/>
              </a:rPr>
              <a:t>WCED, 1987</a:t>
            </a:r>
            <a:r>
              <a:rPr lang="zh-TW" altLang="en-US" sz="1200" b="0" i="0" kern="1200" dirty="0" smtClean="0">
                <a:solidFill>
                  <a:schemeClr val="tx1"/>
                </a:solidFill>
                <a:effectLst/>
                <a:latin typeface="+mn-lt"/>
                <a:ea typeface="+mn-ea"/>
                <a:cs typeface="+mn-cs"/>
              </a:rPr>
              <a:t>），首次將「永續發展」的觀念引進世界，引起了廣泛迴響。該報告認為「人類共同之未來只有在永續的理念下，為環境保護與經濟發展尋找出相容之道，方有可能」，並試圖將環境保護與經濟發展相結合。報告中對「永續發展」一詞定義為：「既滿足當代人的需求，且不犧牲子孫後代滿足其需求的能力的發展方式」。依據此一理念，會中提出七項環境與發展的主要政策目標，揭示持續成長與維持成長品質的必要，期許經由循序漸近的成長，人類基本需求能普遍獲得滿足；同時</a:t>
            </a:r>
            <a:r>
              <a:rPr lang="zh-TW" altLang="en-US" sz="1200" b="1" i="0" u="sng" kern="1200" dirty="0" smtClean="0">
                <a:solidFill>
                  <a:schemeClr val="tx1"/>
                </a:solidFill>
                <a:effectLst/>
                <a:latin typeface="+mn-lt"/>
                <a:ea typeface="+mn-ea"/>
                <a:cs typeface="+mn-cs"/>
              </a:rPr>
              <a:t>強調成長的基礎應建立在自然資源的保護及改善上</a:t>
            </a:r>
            <a:r>
              <a:rPr lang="zh-TW" altLang="en-US" sz="1200" b="0" i="0" kern="1200" dirty="0" smtClean="0">
                <a:solidFill>
                  <a:schemeClr val="tx1"/>
                </a:solidFill>
                <a:effectLst/>
                <a:latin typeface="+mn-lt"/>
                <a:ea typeface="+mn-ea"/>
                <a:cs typeface="+mn-cs"/>
              </a:rPr>
              <a:t>，因此決策過程應充分協調生態環境與經濟的關係，使兩者在目標上相互強化。亦強調「透過自然的永續才能達成經濟發展的永續」，而「自然的永續也唯有當發展的政策能重視資源供給面的限制，以及資源利用成本利益分配的變化，方能達成」。</a:t>
            </a:r>
          </a:p>
          <a:p>
            <a:r>
              <a:rPr lang="zh-TW" altLang="en-US" sz="1200" b="0" i="0" kern="1200" dirty="0" smtClean="0">
                <a:solidFill>
                  <a:schemeClr val="tx1"/>
                </a:solidFill>
                <a:effectLst/>
                <a:latin typeface="+mn-lt"/>
                <a:ea typeface="+mn-ea"/>
                <a:cs typeface="+mn-cs"/>
              </a:rPr>
              <a:t>而根據「永續發展」理念，可歸納出以下幾點基本重要內涵：</a:t>
            </a:r>
          </a:p>
          <a:p>
            <a:r>
              <a:rPr lang="en-US" altLang="zh-TW" sz="1200" b="0" i="0" kern="1200" dirty="0" smtClean="0">
                <a:solidFill>
                  <a:schemeClr val="tx1"/>
                </a:solidFill>
                <a:effectLst/>
                <a:latin typeface="+mn-lt"/>
                <a:ea typeface="+mn-ea"/>
                <a:cs typeface="+mn-cs"/>
              </a:rPr>
              <a:t>1.</a:t>
            </a:r>
            <a:r>
              <a:rPr lang="zh-TW" altLang="en-US" sz="1200" b="0" i="0" kern="1200" dirty="0" smtClean="0">
                <a:solidFill>
                  <a:schemeClr val="tx1"/>
                </a:solidFill>
                <a:effectLst/>
                <a:latin typeface="+mn-lt"/>
                <a:ea typeface="+mn-ea"/>
                <a:cs typeface="+mn-cs"/>
              </a:rPr>
              <a:t>經濟發展與生態環境的保護可以而且必須相容並蓄，而非對立；兩個體系具有相依相成之互動關係；以人為中心的經濟發展，必須與自然維持和諧。</a:t>
            </a:r>
          </a:p>
          <a:p>
            <a:r>
              <a:rPr lang="en-US" altLang="zh-TW" sz="1200" b="0" i="0" kern="1200" dirty="0" smtClean="0">
                <a:solidFill>
                  <a:schemeClr val="tx1"/>
                </a:solidFill>
                <a:effectLst/>
                <a:latin typeface="+mn-lt"/>
                <a:ea typeface="+mn-ea"/>
                <a:cs typeface="+mn-cs"/>
              </a:rPr>
              <a:t>2.</a:t>
            </a:r>
            <a:r>
              <a:rPr lang="zh-TW" altLang="en-US" sz="1200" b="0" i="0" kern="1200" dirty="0" smtClean="0">
                <a:solidFill>
                  <a:schemeClr val="tx1"/>
                </a:solidFill>
                <a:effectLst/>
                <a:latin typeface="+mn-lt"/>
                <a:ea typeface="+mn-ea"/>
                <a:cs typeface="+mn-cs"/>
              </a:rPr>
              <a:t>著重同代各地區、國家、以至全人類的公平性，同時兼顧當代與未來世代的跨代公平性。</a:t>
            </a:r>
          </a:p>
          <a:p>
            <a:r>
              <a:rPr lang="en-US" altLang="zh-TW" sz="1200" b="0" i="0" kern="1200" dirty="0" smtClean="0">
                <a:solidFill>
                  <a:schemeClr val="tx1"/>
                </a:solidFill>
                <a:effectLst/>
                <a:latin typeface="+mn-lt"/>
                <a:ea typeface="+mn-ea"/>
                <a:cs typeface="+mn-cs"/>
              </a:rPr>
              <a:t>3.</a:t>
            </a:r>
            <a:r>
              <a:rPr lang="zh-TW" altLang="en-US" sz="1200" b="0" i="0" kern="1200" dirty="0" smtClean="0">
                <a:solidFill>
                  <a:schemeClr val="tx1"/>
                </a:solidFill>
                <a:effectLst/>
                <a:latin typeface="+mn-lt"/>
                <a:ea typeface="+mn-ea"/>
                <a:cs typeface="+mn-cs"/>
              </a:rPr>
              <a:t>自然生態體系的永續才有人類社會發展的永續；保育與利用應該並重。</a:t>
            </a:r>
          </a:p>
          <a:p>
            <a:r>
              <a:rPr lang="en-US" altLang="zh-TW" sz="1200" b="0" i="0" kern="1200" dirty="0" smtClean="0">
                <a:solidFill>
                  <a:schemeClr val="tx1"/>
                </a:solidFill>
                <a:effectLst/>
                <a:latin typeface="+mn-lt"/>
                <a:ea typeface="+mn-ea"/>
                <a:cs typeface="+mn-cs"/>
              </a:rPr>
              <a:t>4.</a:t>
            </a:r>
            <a:r>
              <a:rPr lang="zh-TW" altLang="en-US" sz="1200" b="0" i="0" kern="1200" dirty="0" smtClean="0">
                <a:solidFill>
                  <a:schemeClr val="tx1"/>
                </a:solidFill>
                <a:effectLst/>
                <a:latin typeface="+mn-lt"/>
                <a:ea typeface="+mn-ea"/>
                <a:cs typeface="+mn-cs"/>
              </a:rPr>
              <a:t>自然資源具有其利用的極限，一切人類社會的發展必須在此限制內尋求品質的循序提昇；過度的開發與需求的無限擴張不足為取；對於不確定後果之資源開發利用，應本著謹慎原則。</a:t>
            </a:r>
          </a:p>
          <a:p>
            <a:r>
              <a:rPr lang="en-US" altLang="zh-TW" sz="1200" b="0" i="0" kern="1200" dirty="0" smtClean="0">
                <a:solidFill>
                  <a:schemeClr val="tx1"/>
                </a:solidFill>
                <a:effectLst/>
                <a:latin typeface="+mn-lt"/>
                <a:ea typeface="+mn-ea"/>
                <a:cs typeface="+mn-cs"/>
              </a:rPr>
              <a:t>5.</a:t>
            </a:r>
            <a:r>
              <a:rPr lang="zh-TW" altLang="en-US" sz="1200" b="0" i="0" kern="1200" dirty="0" smtClean="0">
                <a:solidFill>
                  <a:schemeClr val="tx1"/>
                </a:solidFill>
                <a:effectLst/>
                <a:latin typeface="+mn-lt"/>
                <a:ea typeface="+mn-ea"/>
                <a:cs typeface="+mn-cs"/>
              </a:rPr>
              <a:t>成長可能有其極限，但新的思維與新的管理科技及手段，仍可能舒緩此一危機。應鼓勵有利永續發展之技術創新，促進資源使用的效率，擴大資源基礎，降低對生態與環境的衝擊。</a:t>
            </a:r>
          </a:p>
          <a:p>
            <a:r>
              <a:rPr lang="en-US" altLang="zh-TW" sz="1200" b="0" i="0" kern="1200" dirty="0" smtClean="0">
                <a:solidFill>
                  <a:schemeClr val="tx1"/>
                </a:solidFill>
                <a:effectLst/>
                <a:latin typeface="+mn-lt"/>
                <a:ea typeface="+mn-ea"/>
                <a:cs typeface="+mn-cs"/>
              </a:rPr>
              <a:t>6.</a:t>
            </a:r>
            <a:r>
              <a:rPr lang="zh-TW" altLang="en-US" sz="1200" b="0" i="0" kern="1200" dirty="0" smtClean="0">
                <a:solidFill>
                  <a:schemeClr val="tx1"/>
                </a:solidFill>
                <a:effectLst/>
                <a:latin typeface="+mn-lt"/>
                <a:ea typeface="+mn-ea"/>
                <a:cs typeface="+mn-cs"/>
              </a:rPr>
              <a:t>環境保護必須是全球性的，因此各國應該共同合作與分工；各國合作應本誠信原則，資訊公開與互相協助。</a:t>
            </a:r>
          </a:p>
          <a:p>
            <a:r>
              <a:rPr lang="en-US" altLang="zh-TW" sz="1200" b="0" i="0" kern="1200" dirty="0" smtClean="0">
                <a:solidFill>
                  <a:schemeClr val="tx1"/>
                </a:solidFill>
                <a:effectLst/>
                <a:latin typeface="+mn-lt"/>
                <a:ea typeface="+mn-ea"/>
                <a:cs typeface="+mn-cs"/>
              </a:rPr>
              <a:t>7.</a:t>
            </a:r>
            <a:r>
              <a:rPr lang="zh-TW" altLang="en-US" sz="1200" b="0" i="0" kern="1200" dirty="0" smtClean="0">
                <a:solidFill>
                  <a:schemeClr val="tx1"/>
                </a:solidFill>
                <a:effectLst/>
                <a:latin typeface="+mn-lt"/>
                <a:ea typeface="+mn-ea"/>
                <a:cs typeface="+mn-cs"/>
              </a:rPr>
              <a:t>唯有透過全面的參與及戮力經營，並將環境生態納入任何行為與決策的重要考量，「永續發展」才有實現的可能。</a:t>
            </a:r>
          </a:p>
          <a:p>
            <a:endParaRPr lang="zh-TW" altLang="en-US" dirty="0"/>
          </a:p>
        </p:txBody>
      </p:sp>
      <p:sp>
        <p:nvSpPr>
          <p:cNvPr id="4" name="投影片編號版面配置區 3"/>
          <p:cNvSpPr>
            <a:spLocks noGrp="1"/>
          </p:cNvSpPr>
          <p:nvPr>
            <p:ph type="sldNum" sz="quarter" idx="10"/>
          </p:nvPr>
        </p:nvSpPr>
        <p:spPr/>
        <p:txBody>
          <a:bodyPr/>
          <a:lstStyle/>
          <a:p>
            <a:fld id="{CEB9D386-C794-40F9-93D4-66E676852162}" type="slidenum">
              <a:rPr lang="zh-TW" altLang="en-US" smtClean="0"/>
              <a:pPr/>
              <a:t>50</a:t>
            </a:fld>
            <a:endParaRPr lang="zh-TW" altLang="en-US"/>
          </a:p>
        </p:txBody>
      </p:sp>
    </p:spTree>
    <p:extLst>
      <p:ext uri="{BB962C8B-B14F-4D97-AF65-F5344CB8AC3E}">
        <p14:creationId xmlns:p14="http://schemas.microsoft.com/office/powerpoint/2010/main" val="36376156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smtClean="0">
                <a:solidFill>
                  <a:schemeClr val="tx1"/>
                </a:solidFill>
                <a:effectLst/>
                <a:latin typeface="+mn-lt"/>
                <a:ea typeface="+mn-ea"/>
                <a:cs typeface="+mn-cs"/>
              </a:rPr>
              <a:t>企業雇用員工，從供應鏈取得資源再製出成品銷售客戶。</a:t>
            </a:r>
            <a:endParaRPr lang="en-US" altLang="zh-TW" sz="1200" b="0" i="0" kern="1200" dirty="0" smtClean="0">
              <a:solidFill>
                <a:schemeClr val="tx1"/>
              </a:solidFill>
              <a:effectLst/>
              <a:latin typeface="+mn-lt"/>
              <a:ea typeface="+mn-ea"/>
              <a:cs typeface="+mn-cs"/>
            </a:endParaRPr>
          </a:p>
          <a:p>
            <a:r>
              <a:rPr lang="zh-TW" altLang="en-US" sz="1200" b="0" i="0" kern="1200" dirty="0" smtClean="0">
                <a:solidFill>
                  <a:schemeClr val="tx1"/>
                </a:solidFill>
                <a:effectLst/>
                <a:latin typeface="+mn-lt"/>
                <a:ea typeface="+mn-ea"/>
                <a:cs typeface="+mn-cs"/>
              </a:rPr>
              <a:t>每一個環節取之於社會，應回饋社會的概念。</a:t>
            </a:r>
            <a:endParaRPr lang="en-US" altLang="zh-TW" sz="1200" b="0" i="0" kern="1200" dirty="0" smtClean="0">
              <a:solidFill>
                <a:schemeClr val="tx1"/>
              </a:solidFill>
              <a:effectLst/>
              <a:latin typeface="+mn-lt"/>
              <a:ea typeface="+mn-ea"/>
              <a:cs typeface="+mn-cs"/>
            </a:endParaRPr>
          </a:p>
          <a:p>
            <a:r>
              <a:rPr lang="zh-TW" altLang="en-US" sz="1200" b="0" i="0" kern="1200" dirty="0" smtClean="0">
                <a:solidFill>
                  <a:schemeClr val="tx1"/>
                </a:solidFill>
                <a:effectLst/>
                <a:latin typeface="+mn-lt"/>
                <a:ea typeface="+mn-ea"/>
                <a:cs typeface="+mn-cs"/>
              </a:rPr>
              <a:t>再具體一點，社會包含了所有利害關係人，從員工</a:t>
            </a:r>
            <a:endParaRPr lang="en-US" altLang="zh-TW" sz="1200" b="0" i="0" kern="1200" dirty="0" smtClean="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CEB9D386-C794-40F9-93D4-66E676852162}" type="slidenum">
              <a:rPr lang="zh-TW" altLang="en-US" smtClean="0"/>
              <a:pPr/>
              <a:t>51</a:t>
            </a:fld>
            <a:endParaRPr lang="zh-TW" altLang="en-US"/>
          </a:p>
        </p:txBody>
      </p:sp>
    </p:spTree>
    <p:extLst>
      <p:ext uri="{BB962C8B-B14F-4D97-AF65-F5344CB8AC3E}">
        <p14:creationId xmlns:p14="http://schemas.microsoft.com/office/powerpoint/2010/main" val="491164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F0B2673-BDAB-4546-80A3-0FEC6A6EF7A7}" type="slidenum">
              <a:rPr lang="zh-TW" altLang="en-US" smtClean="0">
                <a:solidFill>
                  <a:prstClr val="black"/>
                </a:solidFill>
              </a:rPr>
              <a:pPr/>
              <a:t>53</a:t>
            </a:fld>
            <a:endParaRPr lang="zh-TW" altLang="en-US">
              <a:solidFill>
                <a:prstClr val="black"/>
              </a:solidFill>
            </a:endParaRPr>
          </a:p>
        </p:txBody>
      </p:sp>
    </p:spTree>
    <p:extLst>
      <p:ext uri="{BB962C8B-B14F-4D97-AF65-F5344CB8AC3E}">
        <p14:creationId xmlns:p14="http://schemas.microsoft.com/office/powerpoint/2010/main" val="2709130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sz="1200" b="0" i="1" kern="1200" dirty="0" smtClean="0">
                <a:solidFill>
                  <a:schemeClr val="tx1"/>
                </a:solidFill>
                <a:latin typeface="+mn-lt"/>
                <a:ea typeface="+mn-ea"/>
                <a:cs typeface="+mn-cs"/>
              </a:rPr>
              <a:t> </a:t>
            </a:r>
            <a:r>
              <a:rPr lang="en-US" altLang="zh-TW" sz="1200" b="0" i="1" kern="1200" dirty="0" smtClean="0">
                <a:solidFill>
                  <a:schemeClr val="tx1"/>
                </a:solidFill>
                <a:latin typeface="+mn-lt"/>
                <a:ea typeface="+mn-ea"/>
                <a:cs typeface="+mn-cs"/>
              </a:rPr>
              <a:t>2014/03/31</a:t>
            </a:r>
          </a:p>
          <a:p>
            <a:pPr rtl="0"/>
            <a:r>
              <a:rPr lang="en-US" altLang="zh-TW" sz="1200" b="0" i="0" kern="1200" dirty="0" smtClean="0">
                <a:solidFill>
                  <a:schemeClr val="tx1"/>
                </a:solidFill>
                <a:latin typeface="+mn-lt"/>
                <a:ea typeface="+mn-ea"/>
                <a:cs typeface="+mn-cs"/>
              </a:rPr>
              <a:t>2010</a:t>
            </a:r>
            <a:r>
              <a:rPr lang="zh-TW" altLang="en-US" sz="1200" b="0" i="0" kern="1200" dirty="0" smtClean="0">
                <a:solidFill>
                  <a:schemeClr val="tx1"/>
                </a:solidFill>
                <a:latin typeface="+mn-lt"/>
                <a:ea typeface="+mn-ea"/>
                <a:cs typeface="+mn-cs"/>
              </a:rPr>
              <a:t>年從愛爾蘭、希臘、西班牙、葡萄牙等國相繼被三大信評機構調降信評、爆發債信危機開始，緊接著</a:t>
            </a:r>
            <a:r>
              <a:rPr lang="en-US" altLang="zh-TW" sz="1200" b="0" i="0" kern="1200" dirty="0" smtClean="0">
                <a:solidFill>
                  <a:schemeClr val="tx1"/>
                </a:solidFill>
                <a:latin typeface="+mn-lt"/>
                <a:ea typeface="+mn-ea"/>
                <a:cs typeface="+mn-cs"/>
              </a:rPr>
              <a:t>2011</a:t>
            </a:r>
            <a:r>
              <a:rPr lang="zh-TW" altLang="en-US" sz="1200" b="0" i="0" kern="1200" dirty="0" smtClean="0">
                <a:solidFill>
                  <a:schemeClr val="tx1"/>
                </a:solidFill>
                <a:latin typeface="+mn-lt"/>
                <a:ea typeface="+mn-ea"/>
                <a:cs typeface="+mn-cs"/>
              </a:rPr>
              <a:t>年</a:t>
            </a:r>
            <a:r>
              <a:rPr lang="en-US" altLang="zh-TW" sz="1200" b="0" i="0" kern="1200" dirty="0" smtClean="0">
                <a:solidFill>
                  <a:schemeClr val="tx1"/>
                </a:solidFill>
                <a:latin typeface="+mn-lt"/>
                <a:ea typeface="+mn-ea"/>
                <a:cs typeface="+mn-cs"/>
              </a:rPr>
              <a:t>8</a:t>
            </a:r>
            <a:r>
              <a:rPr lang="zh-TW" altLang="en-US" sz="1200" b="0" i="0" kern="1200" dirty="0" smtClean="0">
                <a:solidFill>
                  <a:schemeClr val="tx1"/>
                </a:solidFill>
                <a:latin typeface="+mn-lt"/>
                <a:ea typeface="+mn-ea"/>
                <a:cs typeface="+mn-cs"/>
              </a:rPr>
              <a:t>月國際信評機構標準普爾</a:t>
            </a:r>
            <a:r>
              <a:rPr lang="en-US" altLang="zh-TW" sz="1200" b="0" i="0" kern="1200" dirty="0" smtClean="0">
                <a:solidFill>
                  <a:schemeClr val="tx1"/>
                </a:solidFill>
                <a:latin typeface="+mn-lt"/>
                <a:ea typeface="+mn-ea"/>
                <a:cs typeface="+mn-cs"/>
              </a:rPr>
              <a:t>(S&amp;P)</a:t>
            </a:r>
            <a:r>
              <a:rPr lang="zh-TW" altLang="en-US" sz="1200" b="0" i="0" kern="1200" dirty="0" smtClean="0">
                <a:solidFill>
                  <a:schemeClr val="tx1"/>
                </a:solidFill>
                <a:latin typeface="+mn-lt"/>
                <a:ea typeface="+mn-ea"/>
                <a:cs typeface="+mn-cs"/>
              </a:rPr>
              <a:t>於</a:t>
            </a:r>
            <a:r>
              <a:rPr lang="en-US" altLang="zh-TW" sz="1200" b="0" i="0" kern="1200" dirty="0" smtClean="0">
                <a:solidFill>
                  <a:schemeClr val="tx1"/>
                </a:solidFill>
                <a:latin typeface="+mn-lt"/>
                <a:ea typeface="+mn-ea"/>
                <a:cs typeface="+mn-cs"/>
              </a:rPr>
              <a:t>8</a:t>
            </a:r>
            <a:r>
              <a:rPr lang="zh-TW" altLang="en-US" sz="1200" b="0" i="0" kern="1200" dirty="0" smtClean="0">
                <a:solidFill>
                  <a:schemeClr val="tx1"/>
                </a:solidFill>
                <a:latin typeface="+mn-lt"/>
                <a:ea typeface="+mn-ea"/>
                <a:cs typeface="+mn-cs"/>
              </a:rPr>
              <a:t>月</a:t>
            </a:r>
            <a:r>
              <a:rPr lang="en-US" altLang="zh-TW" sz="1200" b="0" i="0" kern="1200" dirty="0" smtClean="0">
                <a:solidFill>
                  <a:schemeClr val="tx1"/>
                </a:solidFill>
                <a:latin typeface="+mn-lt"/>
                <a:ea typeface="+mn-ea"/>
                <a:cs typeface="+mn-cs"/>
              </a:rPr>
              <a:t>6</a:t>
            </a:r>
            <a:r>
              <a:rPr lang="zh-TW" altLang="en-US" sz="1200" b="0" i="0" kern="1200" dirty="0" smtClean="0">
                <a:solidFill>
                  <a:schemeClr val="tx1"/>
                </a:solidFill>
                <a:latin typeface="+mn-lt"/>
                <a:ea typeface="+mn-ea"/>
                <a:cs typeface="+mn-cs"/>
              </a:rPr>
              <a:t>日宣布調降美國主權信用評級，由「</a:t>
            </a:r>
            <a:r>
              <a:rPr lang="en-US" altLang="zh-TW" sz="1200" b="0" i="0" kern="1200" dirty="0" smtClean="0">
                <a:solidFill>
                  <a:schemeClr val="tx1"/>
                </a:solidFill>
                <a:latin typeface="+mn-lt"/>
                <a:ea typeface="+mn-ea"/>
                <a:cs typeface="+mn-cs"/>
              </a:rPr>
              <a:t>AAA</a:t>
            </a:r>
            <a:r>
              <a:rPr lang="zh-TW" altLang="en-US" sz="1200" b="0" i="0" kern="1200" dirty="0" smtClean="0">
                <a:solidFill>
                  <a:schemeClr val="tx1"/>
                </a:solidFill>
                <a:latin typeface="+mn-lt"/>
                <a:ea typeface="+mn-ea"/>
                <a:cs typeface="+mn-cs"/>
              </a:rPr>
              <a:t>」調降至「</a:t>
            </a:r>
            <a:r>
              <a:rPr lang="en-US" altLang="zh-TW" sz="1200" b="0" i="0" kern="1200" dirty="0" smtClean="0">
                <a:solidFill>
                  <a:schemeClr val="tx1"/>
                </a:solidFill>
                <a:latin typeface="+mn-lt"/>
                <a:ea typeface="+mn-ea"/>
                <a:cs typeface="+mn-cs"/>
              </a:rPr>
              <a:t>AA+</a:t>
            </a:r>
            <a:r>
              <a:rPr lang="zh-TW" altLang="en-US" sz="1200" b="0" i="0" kern="1200" dirty="0" smtClean="0">
                <a:solidFill>
                  <a:schemeClr val="tx1"/>
                </a:solidFill>
                <a:latin typeface="+mn-lt"/>
                <a:ea typeface="+mn-ea"/>
                <a:cs typeface="+mn-cs"/>
              </a:rPr>
              <a:t>」，並將美國長期評級展望維持為負面，也造成金融市場劇烈震盪，對信評公司的評等也多有所異議，</a:t>
            </a:r>
            <a:r>
              <a:rPr lang="en-US" altLang="zh-TW" sz="1200" b="0" i="0" kern="1200" dirty="0" smtClean="0">
                <a:solidFill>
                  <a:schemeClr val="tx1"/>
                </a:solidFill>
                <a:latin typeface="+mn-lt"/>
                <a:ea typeface="+mn-ea"/>
                <a:cs typeface="+mn-cs"/>
              </a:rPr>
              <a:t>2013</a:t>
            </a:r>
            <a:r>
              <a:rPr lang="zh-TW" altLang="en-US" sz="1200" b="0" i="0" kern="1200" dirty="0" smtClean="0">
                <a:solidFill>
                  <a:schemeClr val="tx1"/>
                </a:solidFill>
                <a:latin typeface="+mn-lt"/>
                <a:ea typeface="+mn-ea"/>
                <a:cs typeface="+mn-cs"/>
              </a:rPr>
              <a:t>年</a:t>
            </a:r>
            <a:r>
              <a:rPr lang="en-US" altLang="zh-TW" sz="1200" b="0" i="0" kern="1200" dirty="0" smtClean="0">
                <a:solidFill>
                  <a:schemeClr val="tx1"/>
                </a:solidFill>
                <a:latin typeface="+mn-lt"/>
                <a:ea typeface="+mn-ea"/>
                <a:cs typeface="+mn-cs"/>
              </a:rPr>
              <a:t>1</a:t>
            </a:r>
            <a:r>
              <a:rPr lang="zh-TW" altLang="en-US" sz="1200" b="0" i="0" kern="1200" dirty="0" smtClean="0">
                <a:solidFill>
                  <a:schemeClr val="tx1"/>
                </a:solidFill>
                <a:latin typeface="+mn-lt"/>
                <a:ea typeface="+mn-ea"/>
                <a:cs typeface="+mn-cs"/>
              </a:rPr>
              <a:t>月歐洲議會以壓倒性表決通過加強監管信評機構的新法規，包括限制信評機構調整主權評等的自由、不允許歐盟官方機構與金融公司單獨使用外部信評、信評組織疏忽過失將更易吃上官司等規範，大幅削弱三大信評機構在市場呼風喚雨的能力，通過立法加強監管信評公司，內容包括：一，禁止歐盟官方與金融機構單獨或自動採用外部信評，加強內部風險評估與降低過度依賴信評公司；二，限制信評公司每年可主動公布三次歐盟國家主權信評，必須事先設定信評公布日期、通知投資人與歐盟國家相關調整依據，且僅能在休市後或離開市至少一小時前公布。三，確立信評機構法律上有責性，若蓄意違規或重大過失導致投資人或主權國家損失，恐面臨法律訴訟。四，防止信評機構對主要股東公司所發行的債券進行信用評估，降低利益衝突。五，所有可用評級將收錄出版在「歐洲評級要覽」，改善信評機構對任何金融工具評等的可見度與可比較性。</a:t>
            </a:r>
          </a:p>
          <a:p>
            <a:endParaRPr lang="zh-TW" altLang="en-US" dirty="0"/>
          </a:p>
        </p:txBody>
      </p:sp>
      <p:sp>
        <p:nvSpPr>
          <p:cNvPr id="4" name="投影片編號版面配置區 3"/>
          <p:cNvSpPr>
            <a:spLocks noGrp="1"/>
          </p:cNvSpPr>
          <p:nvPr>
            <p:ph type="sldNum" sz="quarter" idx="10"/>
          </p:nvPr>
        </p:nvSpPr>
        <p:spPr/>
        <p:txBody>
          <a:bodyPr/>
          <a:lstStyle/>
          <a:p>
            <a:fld id="{0C32124A-FEE3-4805-A63C-802EFDF9EDB7}" type="slidenum">
              <a:rPr lang="zh-TW" altLang="en-US" smtClean="0"/>
              <a:pPr/>
              <a:t>5</a:t>
            </a:fld>
            <a:endParaRPr lang="zh-TW" altLang="en-US"/>
          </a:p>
        </p:txBody>
      </p:sp>
    </p:spTree>
    <p:extLst>
      <p:ext uri="{BB962C8B-B14F-4D97-AF65-F5344CB8AC3E}">
        <p14:creationId xmlns:p14="http://schemas.microsoft.com/office/powerpoint/2010/main" val="4534591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ISO</a:t>
            </a:r>
            <a:r>
              <a:rPr lang="zh-TW" altLang="en-US" dirty="0" smtClean="0"/>
              <a:t> </a:t>
            </a:r>
            <a:r>
              <a:rPr lang="en-US" altLang="zh-TW" dirty="0" smtClean="0"/>
              <a:t>26000</a:t>
            </a:r>
            <a:r>
              <a:rPr lang="zh-TW" altLang="en-US" dirty="0" smtClean="0"/>
              <a:t>是「國際標準組織</a:t>
            </a:r>
            <a:r>
              <a:rPr lang="en-US" altLang="zh-TW" dirty="0" smtClean="0"/>
              <a:t>ISO</a:t>
            </a:r>
            <a:r>
              <a:rPr lang="zh-TW" altLang="en-US" dirty="0" smtClean="0"/>
              <a:t>」於</a:t>
            </a:r>
            <a:r>
              <a:rPr lang="en-US" altLang="zh-TW" dirty="0" smtClean="0"/>
              <a:t>2010/11/1</a:t>
            </a:r>
            <a:r>
              <a:rPr lang="zh-TW" altLang="en-US" dirty="0" smtClean="0"/>
              <a:t>推出的一個「自願性準則」；</a:t>
            </a:r>
            <a:endParaRPr lang="en-US" altLang="zh-TW" dirty="0" smtClean="0"/>
          </a:p>
          <a:p>
            <a:r>
              <a:rPr lang="zh-TW" altLang="en-US" dirty="0" smtClean="0"/>
              <a:t>由於推出時間「較晚」，所以相對的它的架構也比較「完整」。</a:t>
            </a:r>
            <a:endParaRPr lang="zh-TW" altLang="en-US" dirty="0"/>
          </a:p>
        </p:txBody>
      </p:sp>
      <p:sp>
        <p:nvSpPr>
          <p:cNvPr id="4" name="投影片編號版面配置區 3"/>
          <p:cNvSpPr>
            <a:spLocks noGrp="1"/>
          </p:cNvSpPr>
          <p:nvPr>
            <p:ph type="sldNum" sz="quarter" idx="10"/>
          </p:nvPr>
        </p:nvSpPr>
        <p:spPr/>
        <p:txBody>
          <a:bodyPr/>
          <a:lstStyle/>
          <a:p>
            <a:fld id="{AF0B2673-BDAB-4546-80A3-0FEC6A6EF7A7}" type="slidenum">
              <a:rPr lang="zh-TW" altLang="en-US" smtClean="0"/>
              <a:pPr/>
              <a:t>54</a:t>
            </a:fld>
            <a:endParaRPr lang="zh-TW" altLang="en-US"/>
          </a:p>
        </p:txBody>
      </p:sp>
    </p:spTree>
    <p:extLst>
      <p:ext uri="{BB962C8B-B14F-4D97-AF65-F5344CB8AC3E}">
        <p14:creationId xmlns:p14="http://schemas.microsoft.com/office/powerpoint/2010/main" val="24551310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F0B2673-BDAB-4546-80A3-0FEC6A6EF7A7}" type="slidenum">
              <a:rPr lang="zh-TW" altLang="en-US" smtClean="0">
                <a:solidFill>
                  <a:prstClr val="black"/>
                </a:solidFill>
              </a:rPr>
              <a:pPr/>
              <a:t>60</a:t>
            </a:fld>
            <a:endParaRPr lang="zh-TW" altLang="en-US">
              <a:solidFill>
                <a:prstClr val="black"/>
              </a:solidFill>
            </a:endParaRPr>
          </a:p>
        </p:txBody>
      </p:sp>
    </p:spTree>
    <p:extLst>
      <p:ext uri="{BB962C8B-B14F-4D97-AF65-F5344CB8AC3E}">
        <p14:creationId xmlns:p14="http://schemas.microsoft.com/office/powerpoint/2010/main" val="21551052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F0B2673-BDAB-4546-80A3-0FEC6A6EF7A7}" type="slidenum">
              <a:rPr lang="zh-TW" altLang="en-US" smtClean="0">
                <a:solidFill>
                  <a:prstClr val="black"/>
                </a:solidFill>
              </a:rPr>
              <a:pPr/>
              <a:t>61</a:t>
            </a:fld>
            <a:endParaRPr lang="zh-TW" altLang="en-US">
              <a:solidFill>
                <a:prstClr val="black"/>
              </a:solidFill>
            </a:endParaRPr>
          </a:p>
        </p:txBody>
      </p:sp>
    </p:spTree>
    <p:extLst>
      <p:ext uri="{BB962C8B-B14F-4D97-AF65-F5344CB8AC3E}">
        <p14:creationId xmlns:p14="http://schemas.microsoft.com/office/powerpoint/2010/main" val="2500235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0C32124A-FEE3-4805-A63C-802EFDF9EDB7}" type="slidenum">
              <a:rPr lang="zh-TW" altLang="en-US" smtClean="0"/>
              <a:pPr/>
              <a:t>13</a:t>
            </a:fld>
            <a:endParaRPr lang="zh-TW" altLang="en-US"/>
          </a:p>
        </p:txBody>
      </p:sp>
    </p:spTree>
    <p:extLst>
      <p:ext uri="{BB962C8B-B14F-4D97-AF65-F5344CB8AC3E}">
        <p14:creationId xmlns:p14="http://schemas.microsoft.com/office/powerpoint/2010/main" val="3563354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EB9D386-C794-40F9-93D4-66E676852162}" type="slidenum">
              <a:rPr lang="zh-TW" altLang="en-US" smtClean="0"/>
              <a:pPr/>
              <a:t>16</a:t>
            </a:fld>
            <a:endParaRPr lang="zh-TW" altLang="en-US"/>
          </a:p>
        </p:txBody>
      </p:sp>
    </p:spTree>
    <p:extLst>
      <p:ext uri="{BB962C8B-B14F-4D97-AF65-F5344CB8AC3E}">
        <p14:creationId xmlns:p14="http://schemas.microsoft.com/office/powerpoint/2010/main" val="4287652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EB9D386-C794-40F9-93D4-66E676852162}" type="slidenum">
              <a:rPr lang="zh-TW" altLang="en-US" smtClean="0"/>
              <a:pPr/>
              <a:t>17</a:t>
            </a:fld>
            <a:endParaRPr lang="zh-TW" altLang="en-US"/>
          </a:p>
        </p:txBody>
      </p:sp>
    </p:spTree>
    <p:extLst>
      <p:ext uri="{BB962C8B-B14F-4D97-AF65-F5344CB8AC3E}">
        <p14:creationId xmlns:p14="http://schemas.microsoft.com/office/powerpoint/2010/main" val="694146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EB9D386-C794-40F9-93D4-66E676852162}" type="slidenum">
              <a:rPr lang="zh-TW" altLang="en-US" smtClean="0"/>
              <a:pPr/>
              <a:t>18</a:t>
            </a:fld>
            <a:endParaRPr lang="zh-TW" altLang="en-US"/>
          </a:p>
        </p:txBody>
      </p:sp>
    </p:spTree>
    <p:extLst>
      <p:ext uri="{BB962C8B-B14F-4D97-AF65-F5344CB8AC3E}">
        <p14:creationId xmlns:p14="http://schemas.microsoft.com/office/powerpoint/2010/main" val="2589592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zh-TW" altLang="en-US" smtClean="0"/>
              <a:t>首先，一間公司的股權結構會決定他的體質，比方說是否會有代理問題的產生</a:t>
            </a:r>
            <a:endParaRPr lang="en-US" altLang="zh-TW" smtClean="0"/>
          </a:p>
          <a:p>
            <a:pPr>
              <a:spcBef>
                <a:spcPct val="0"/>
              </a:spcBef>
            </a:pPr>
            <a:r>
              <a:rPr lang="zh-TW" altLang="en-US" smtClean="0"/>
              <a:t>接下來我們會關心這間公司的董監事跟經理人，是不是有相關的背景跟是否盡到其義務，這是</a:t>
            </a:r>
            <a:r>
              <a:rPr lang="en-US" altLang="zh-TW" smtClean="0"/>
              <a:t>TCGI</a:t>
            </a:r>
            <a:r>
              <a:rPr lang="zh-TW" altLang="en-US" smtClean="0"/>
              <a:t>第二支腳</a:t>
            </a:r>
            <a:endParaRPr lang="en-US" altLang="zh-TW" smtClean="0"/>
          </a:p>
          <a:p>
            <a:pPr>
              <a:spcBef>
                <a:spcPct val="0"/>
              </a:spcBef>
            </a:pPr>
            <a:endParaRPr lang="en-US" altLang="zh-TW" smtClean="0"/>
          </a:p>
          <a:p>
            <a:pPr>
              <a:spcBef>
                <a:spcPct val="0"/>
              </a:spcBef>
            </a:pPr>
            <a:r>
              <a:rPr lang="zh-TW" altLang="en-US" smtClean="0"/>
              <a:t>董事會加上管理階層，將共同經營這間公司，透過財務報表就可以了解其經營成效，公司治理的重點在於關心董事會與經理人在盈餘分配、董監酬勞上，是否有自肥的現象，也就是是否公平對待資金提供者，這是</a:t>
            </a:r>
            <a:r>
              <a:rPr lang="en-US" altLang="zh-TW" smtClean="0"/>
              <a:t>TCGI</a:t>
            </a:r>
            <a:r>
              <a:rPr lang="zh-TW" altLang="en-US" smtClean="0"/>
              <a:t>第三支腳</a:t>
            </a:r>
            <a:endParaRPr lang="en-US" altLang="zh-TW" smtClean="0"/>
          </a:p>
          <a:p>
            <a:pPr>
              <a:spcBef>
                <a:spcPct val="0"/>
              </a:spcBef>
            </a:pPr>
            <a:endParaRPr lang="en-US" altLang="zh-TW" smtClean="0"/>
          </a:p>
          <a:p>
            <a:pPr>
              <a:spcBef>
                <a:spcPct val="0"/>
              </a:spcBef>
            </a:pPr>
            <a:r>
              <a:rPr lang="zh-TW" altLang="en-US" smtClean="0"/>
              <a:t>接著，公司治理也會關心企業資訊是否即時正確，也就是財報是否重編、關係人交易比重是否較高</a:t>
            </a:r>
            <a:endParaRPr lang="en-US" altLang="zh-TW" smtClean="0"/>
          </a:p>
          <a:p>
            <a:pPr>
              <a:spcBef>
                <a:spcPct val="0"/>
              </a:spcBef>
            </a:pPr>
            <a:endParaRPr lang="en-US" altLang="zh-TW" smtClean="0"/>
          </a:p>
          <a:p>
            <a:pPr>
              <a:spcBef>
                <a:spcPct val="0"/>
              </a:spcBef>
            </a:pPr>
            <a:r>
              <a:rPr lang="zh-TW" altLang="en-US" smtClean="0"/>
              <a:t>最後，企業的社會責任就是大家關心的一環</a:t>
            </a:r>
            <a:endParaRPr lang="en-US" altLang="zh-TW" smtClean="0"/>
          </a:p>
          <a:p>
            <a:pPr>
              <a:spcBef>
                <a:spcPct val="0"/>
              </a:spcBef>
            </a:pPr>
            <a:endParaRPr lang="en-US" altLang="zh-TW" smtClean="0"/>
          </a:p>
          <a:p>
            <a:pPr>
              <a:spcBef>
                <a:spcPct val="0"/>
              </a:spcBef>
            </a:pPr>
            <a:endParaRPr lang="en-US" altLang="zh-TW" smtClean="0"/>
          </a:p>
          <a:p>
            <a:pPr>
              <a:spcBef>
                <a:spcPct val="0"/>
              </a:spcBef>
            </a:pPr>
            <a:endParaRPr lang="en-US" altLang="zh-TW" smtClean="0"/>
          </a:p>
          <a:p>
            <a:pPr>
              <a:spcBef>
                <a:spcPct val="0"/>
              </a:spcBef>
            </a:pPr>
            <a:endParaRPr lang="zh-TW" altLang="en-US" smtClean="0"/>
          </a:p>
        </p:txBody>
      </p:sp>
      <p:sp>
        <p:nvSpPr>
          <p:cNvPr id="7680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fld id="{E47A94AB-3BD1-4278-A408-558A0E80565D}" type="slidenum">
              <a:rPr lang="zh-TW" altLang="en-US">
                <a:latin typeface="Calibri" panose="020F0502020204030204" pitchFamily="34" charset="0"/>
                <a:ea typeface="新細明體" panose="02020500000000000000" pitchFamily="18" charset="-120"/>
              </a:rPr>
              <a:pPr/>
              <a:t>19</a:t>
            </a:fld>
            <a:endParaRPr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739033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fld id="{B1B6094A-B120-4B34-8B70-1FEC965DAF4B}" type="slidenum">
              <a:rPr lang="en-US" altLang="zh-TW">
                <a:latin typeface="Calibri" panose="020F0502020204030204" pitchFamily="34" charset="0"/>
                <a:ea typeface="新細明體" panose="02020500000000000000" pitchFamily="18" charset="-120"/>
              </a:rPr>
              <a:pPr/>
              <a:t>23</a:t>
            </a:fld>
            <a:endParaRPr lang="en-US" altLang="zh-TW">
              <a:latin typeface="Calibri" panose="020F0502020204030204" pitchFamily="34" charset="0"/>
              <a:ea typeface="新細明體" panose="02020500000000000000" pitchFamily="18" charset="-120"/>
            </a:endParaRPr>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zh-TW" sz="1000" smtClean="0"/>
          </a:p>
        </p:txBody>
      </p:sp>
    </p:spTree>
    <p:extLst>
      <p:ext uri="{BB962C8B-B14F-4D97-AF65-F5344CB8AC3E}">
        <p14:creationId xmlns:p14="http://schemas.microsoft.com/office/powerpoint/2010/main" val="3208960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A66F2EE-1F96-4CBE-951D-36AECA764BE4}" type="slidenum">
              <a:rPr lang="zh-TW" altLang="en-US" smtClean="0"/>
              <a:pPr/>
              <a:t>‹#›</a:t>
            </a:fld>
            <a:endParaRPr lang="zh-TW" altLang="en-US"/>
          </a:p>
        </p:txBody>
      </p:sp>
    </p:spTree>
    <p:extLst>
      <p:ext uri="{BB962C8B-B14F-4D97-AF65-F5344CB8AC3E}">
        <p14:creationId xmlns:p14="http://schemas.microsoft.com/office/powerpoint/2010/main" val="450487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83D1B79-2ED1-44C2-94BE-AFE5BA6D89B5}" type="datetimeFigureOut">
              <a:rPr lang="zh-TW" altLang="en-US" smtClean="0"/>
              <a:pPr/>
              <a:t>2019/5/2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A66F2EE-1F96-4CBE-951D-36AECA764BE4}" type="slidenum">
              <a:rPr lang="zh-TW" altLang="en-US" smtClean="0"/>
              <a:pPr/>
              <a:t>‹#›</a:t>
            </a:fld>
            <a:endParaRPr lang="zh-TW" altLang="en-US"/>
          </a:p>
        </p:txBody>
      </p:sp>
    </p:spTree>
    <p:extLst>
      <p:ext uri="{BB962C8B-B14F-4D97-AF65-F5344CB8AC3E}">
        <p14:creationId xmlns:p14="http://schemas.microsoft.com/office/powerpoint/2010/main" val="1070395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83D1B79-2ED1-44C2-94BE-AFE5BA6D89B5}" type="datetimeFigureOut">
              <a:rPr lang="zh-TW" altLang="en-US" smtClean="0"/>
              <a:pPr/>
              <a:t>2019/5/2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A66F2EE-1F96-4CBE-951D-36AECA764BE4}" type="slidenum">
              <a:rPr lang="zh-TW" altLang="en-US" smtClean="0"/>
              <a:pPr/>
              <a:t>‹#›</a:t>
            </a:fld>
            <a:endParaRPr lang="zh-TW" altLang="en-US"/>
          </a:p>
        </p:txBody>
      </p:sp>
    </p:spTree>
    <p:extLst>
      <p:ext uri="{BB962C8B-B14F-4D97-AF65-F5344CB8AC3E}">
        <p14:creationId xmlns:p14="http://schemas.microsoft.com/office/powerpoint/2010/main" val="2282716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只有標題">
    <p:bg>
      <p:bgPr>
        <a:solidFill>
          <a:srgbClr val="0F4722"/>
        </a:solidFill>
        <a:effectLst/>
      </p:bgPr>
    </p:bg>
    <p:spTree>
      <p:nvGrpSpPr>
        <p:cNvPr id="1" name=""/>
        <p:cNvGrpSpPr/>
        <p:nvPr/>
      </p:nvGrpSpPr>
      <p:grpSpPr>
        <a:xfrm>
          <a:off x="0" y="0"/>
          <a:ext cx="0" cy="0"/>
          <a:chOff x="0" y="0"/>
          <a:chExt cx="0" cy="0"/>
        </a:xfrm>
      </p:grpSpPr>
      <p:sp>
        <p:nvSpPr>
          <p:cNvPr id="7" name="Shape 66"/>
          <p:cNvSpPr>
            <a:spLocks noChangeArrowheads="1"/>
          </p:cNvSpPr>
          <p:nvPr/>
        </p:nvSpPr>
        <p:spPr bwMode="auto">
          <a:xfrm>
            <a:off x="0" y="6381328"/>
            <a:ext cx="9144000" cy="476672"/>
          </a:xfrm>
          <a:prstGeom prst="rect">
            <a:avLst/>
          </a:prstGeom>
          <a:solidFill>
            <a:schemeClr val="bg1"/>
          </a:solidFill>
          <a:ln w="9525">
            <a:noFill/>
            <a:miter lim="800000"/>
            <a:headEnd/>
            <a:tailEnd/>
          </a:ln>
        </p:spPr>
        <p:txBody>
          <a:bodyPr lIns="91425" tIns="91425" rIns="91425" bIns="91425" anchor="ctr"/>
          <a:lstStyle/>
          <a:p>
            <a:pPr eaLnBrk="1" hangingPunct="1"/>
            <a:endParaRPr lang="zh-TW" altLang="zh-TW"/>
          </a:p>
        </p:txBody>
      </p:sp>
      <p:sp>
        <p:nvSpPr>
          <p:cNvPr id="6" name="Shape 66"/>
          <p:cNvSpPr>
            <a:spLocks noChangeArrowheads="1"/>
          </p:cNvSpPr>
          <p:nvPr/>
        </p:nvSpPr>
        <p:spPr bwMode="auto">
          <a:xfrm>
            <a:off x="0" y="0"/>
            <a:ext cx="9144000" cy="2708920"/>
          </a:xfrm>
          <a:prstGeom prst="rect">
            <a:avLst/>
          </a:prstGeom>
          <a:solidFill>
            <a:schemeClr val="bg1"/>
          </a:solidFill>
          <a:ln w="9525">
            <a:noFill/>
            <a:miter lim="800000"/>
            <a:headEnd/>
            <a:tailEnd/>
          </a:ln>
        </p:spPr>
        <p:txBody>
          <a:bodyPr lIns="91425" tIns="91425" rIns="91425" bIns="91425" anchor="ctr"/>
          <a:lstStyle/>
          <a:p>
            <a:pPr eaLnBrk="1" hangingPunct="1"/>
            <a:endParaRPr lang="zh-TW" altLang="zh-TW"/>
          </a:p>
        </p:txBody>
      </p:sp>
      <p:sp>
        <p:nvSpPr>
          <p:cNvPr id="2" name="標題 1"/>
          <p:cNvSpPr>
            <a:spLocks noGrp="1"/>
          </p:cNvSpPr>
          <p:nvPr>
            <p:ph type="title" hasCustomPrompt="1"/>
          </p:nvPr>
        </p:nvSpPr>
        <p:spPr>
          <a:xfrm>
            <a:off x="673224" y="1588322"/>
            <a:ext cx="6059016" cy="1656184"/>
          </a:xfrm>
        </p:spPr>
        <p:txBody>
          <a:bodyPr anchor="b">
            <a:noAutofit/>
          </a:bodyPr>
          <a:lstStyle>
            <a:lvl1pPr>
              <a:defRPr sz="14000">
                <a:solidFill>
                  <a:srgbClr val="0F4722"/>
                </a:solidFill>
              </a:defRPr>
            </a:lvl1pPr>
          </a:lstStyle>
          <a:p>
            <a:r>
              <a:rPr lang="en-US" altLang="zh-TW" dirty="0" smtClean="0"/>
              <a:t>Thanks !</a:t>
            </a:r>
            <a:endParaRPr lang="zh-TW" altLang="en-US" dirty="0"/>
          </a:p>
        </p:txBody>
      </p:sp>
      <p:sp>
        <p:nvSpPr>
          <p:cNvPr id="8" name="副標題 2"/>
          <p:cNvSpPr>
            <a:spLocks noGrp="1"/>
          </p:cNvSpPr>
          <p:nvPr>
            <p:ph type="subTitle" idx="1" hasCustomPrompt="1"/>
          </p:nvPr>
        </p:nvSpPr>
        <p:spPr>
          <a:xfrm>
            <a:off x="899592" y="3019400"/>
            <a:ext cx="4320480" cy="1129680"/>
          </a:xfrm>
        </p:spPr>
        <p:txBody>
          <a:bodyPr>
            <a:normAutofit/>
          </a:bodyPr>
          <a:lstStyle>
            <a:lvl1pPr marL="0" indent="0" algn="l">
              <a:buNone/>
              <a:defRPr sz="36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dirty="0" smtClean="0"/>
              <a:t>Any questions ?</a:t>
            </a:r>
            <a:endParaRPr lang="zh-TW" altLang="en-US" dirty="0"/>
          </a:p>
        </p:txBody>
      </p:sp>
      <p:sp>
        <p:nvSpPr>
          <p:cNvPr id="10" name="Shape 66"/>
          <p:cNvSpPr>
            <a:spLocks noChangeArrowheads="1"/>
          </p:cNvSpPr>
          <p:nvPr/>
        </p:nvSpPr>
        <p:spPr bwMode="auto">
          <a:xfrm>
            <a:off x="1043608" y="3765354"/>
            <a:ext cx="1800200" cy="167702"/>
          </a:xfrm>
          <a:prstGeom prst="rect">
            <a:avLst/>
          </a:prstGeom>
          <a:solidFill>
            <a:schemeClr val="bg1"/>
          </a:solidFill>
          <a:ln w="9525">
            <a:noFill/>
            <a:miter lim="800000"/>
            <a:headEnd/>
            <a:tailEnd/>
          </a:ln>
        </p:spPr>
        <p:txBody>
          <a:bodyPr lIns="91425" tIns="91425" rIns="91425" bIns="91425" anchor="ctr"/>
          <a:lstStyle/>
          <a:p>
            <a:pPr eaLnBrk="1" hangingPunct="1"/>
            <a:endParaRPr lang="zh-TW" altLang="zh-TW"/>
          </a:p>
        </p:txBody>
      </p:sp>
      <p:sp>
        <p:nvSpPr>
          <p:cNvPr id="9" name="文字方塊 8"/>
          <p:cNvSpPr txBox="1"/>
          <p:nvPr userDrawn="1"/>
        </p:nvSpPr>
        <p:spPr>
          <a:xfrm>
            <a:off x="4499992" y="6123730"/>
            <a:ext cx="3888432" cy="369332"/>
          </a:xfrm>
          <a:prstGeom prst="rect">
            <a:avLst/>
          </a:prstGeom>
          <a:noFill/>
        </p:spPr>
        <p:txBody>
          <a:bodyPr wrap="square" rtlCol="0">
            <a:spAutoFit/>
          </a:bodyPr>
          <a:lstStyle/>
          <a:p>
            <a:pPr algn="r"/>
            <a:r>
              <a:rPr lang="en-US" altLang="zh-TW" sz="1800" b="0" dirty="0" smtClean="0">
                <a:solidFill>
                  <a:schemeClr val="bg1"/>
                </a:solidFill>
                <a:latin typeface="+mn-lt"/>
              </a:rPr>
              <a:t>TEJ  </a:t>
            </a:r>
            <a:r>
              <a:rPr lang="en-US" altLang="zh-TW" sz="1800" b="0" dirty="0" err="1" smtClean="0">
                <a:solidFill>
                  <a:schemeClr val="bg1"/>
                </a:solidFill>
                <a:latin typeface="+mn-lt"/>
              </a:rPr>
              <a:t>Ratings‧Risk‧Index‧Databank</a:t>
            </a:r>
            <a:endParaRPr lang="zh-TW" altLang="en-US" sz="1800" b="0" dirty="0">
              <a:solidFill>
                <a:schemeClr val="bg1"/>
              </a:solidFill>
              <a:latin typeface="+mn-lt"/>
            </a:endParaRPr>
          </a:p>
        </p:txBody>
      </p:sp>
      <p:pic>
        <p:nvPicPr>
          <p:cNvPr id="11" name="圖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0456" y="76078"/>
            <a:ext cx="841248" cy="400594"/>
          </a:xfrm>
          <a:prstGeom prst="rect">
            <a:avLst/>
          </a:prstGeom>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標題投影片">
    <p:bg>
      <p:bgPr>
        <a:solidFill>
          <a:srgbClr val="0F4722"/>
        </a:solid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973832" y="2391023"/>
            <a:ext cx="6766520" cy="1470025"/>
          </a:xfrm>
        </p:spPr>
        <p:txBody>
          <a:bodyPr>
            <a:normAutofit/>
          </a:bodyPr>
          <a:lstStyle>
            <a:lvl1pPr algn="l">
              <a:defRPr sz="4000">
                <a:solidFill>
                  <a:schemeClr val="bg1"/>
                </a:solidFill>
                <a:effectLst>
                  <a:outerShdw blurRad="38100" dist="38100" dir="2700000" algn="tl">
                    <a:srgbClr val="000000">
                      <a:alpha val="43137"/>
                    </a:srgbClr>
                  </a:outerShdw>
                </a:effectLst>
              </a:defRPr>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3707904" y="4675584"/>
            <a:ext cx="4064496" cy="1129680"/>
          </a:xfrm>
        </p:spPr>
        <p:txBody>
          <a:bodyPr>
            <a:normAutofit/>
          </a:bodyPr>
          <a:lstStyle>
            <a:lvl1pPr marL="0" indent="0" algn="r">
              <a:buNone/>
              <a:defRPr sz="2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pic>
        <p:nvPicPr>
          <p:cNvPr id="8"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17488" y="139700"/>
            <a:ext cx="3729037" cy="658813"/>
          </a:xfrm>
          <a:prstGeom prst="rect">
            <a:avLst/>
          </a:prstGeom>
          <a:noFill/>
          <a:ln w="9525">
            <a:noFill/>
            <a:miter lim="800000"/>
            <a:headEnd/>
            <a:tailEnd/>
          </a:ln>
        </p:spPr>
      </p:pic>
      <p:grpSp>
        <p:nvGrpSpPr>
          <p:cNvPr id="4" name="群組 22"/>
          <p:cNvGrpSpPr/>
          <p:nvPr userDrawn="1"/>
        </p:nvGrpSpPr>
        <p:grpSpPr>
          <a:xfrm>
            <a:off x="0" y="0"/>
            <a:ext cx="9144000" cy="6858000"/>
            <a:chOff x="0" y="0"/>
            <a:chExt cx="9144000" cy="6858000"/>
          </a:xfrm>
        </p:grpSpPr>
        <p:sp>
          <p:nvSpPr>
            <p:cNvPr id="7" name="Shape 66"/>
            <p:cNvSpPr>
              <a:spLocks noChangeArrowheads="1"/>
            </p:cNvSpPr>
            <p:nvPr/>
          </p:nvSpPr>
          <p:spPr bwMode="auto">
            <a:xfrm>
              <a:off x="0" y="0"/>
              <a:ext cx="9144000" cy="1052736"/>
            </a:xfrm>
            <a:prstGeom prst="rect">
              <a:avLst/>
            </a:prstGeom>
            <a:solidFill>
              <a:schemeClr val="bg1"/>
            </a:solidFill>
            <a:ln w="9525">
              <a:noFill/>
              <a:miter lim="800000"/>
              <a:headEnd/>
              <a:tailEnd/>
            </a:ln>
          </p:spPr>
          <p:txBody>
            <a:bodyPr lIns="91425" tIns="91425" rIns="91425" bIns="91425" anchor="ctr"/>
            <a:lstStyle/>
            <a:p>
              <a:endParaRPr lang="zh-TW" altLang="zh-TW">
                <a:solidFill>
                  <a:prstClr val="black"/>
                </a:solidFill>
              </a:endParaRPr>
            </a:p>
          </p:txBody>
        </p:sp>
        <p:sp>
          <p:nvSpPr>
            <p:cNvPr id="9" name="Shape 66"/>
            <p:cNvSpPr>
              <a:spLocks noChangeArrowheads="1"/>
            </p:cNvSpPr>
            <p:nvPr/>
          </p:nvSpPr>
          <p:spPr bwMode="auto">
            <a:xfrm>
              <a:off x="0" y="6525344"/>
              <a:ext cx="9144000" cy="332656"/>
            </a:xfrm>
            <a:prstGeom prst="rect">
              <a:avLst/>
            </a:prstGeom>
            <a:solidFill>
              <a:schemeClr val="bg1"/>
            </a:solidFill>
            <a:ln w="9525">
              <a:noFill/>
              <a:miter lim="800000"/>
              <a:headEnd/>
              <a:tailEnd/>
            </a:ln>
          </p:spPr>
          <p:txBody>
            <a:bodyPr lIns="91425" tIns="91425" rIns="91425" bIns="91425" anchor="ctr"/>
            <a:lstStyle/>
            <a:p>
              <a:endParaRPr lang="zh-TW" altLang="zh-TW">
                <a:solidFill>
                  <a:prstClr val="black"/>
                </a:solidFill>
              </a:endParaRPr>
            </a:p>
          </p:txBody>
        </p:sp>
        <p:sp>
          <p:nvSpPr>
            <p:cNvPr id="21" name="直角三角形 20"/>
            <p:cNvSpPr/>
            <p:nvPr userDrawn="1"/>
          </p:nvSpPr>
          <p:spPr>
            <a:xfrm rot="10800000">
              <a:off x="8352000" y="1052736"/>
              <a:ext cx="792000" cy="540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22" name="直角三角形 21"/>
            <p:cNvSpPr/>
            <p:nvPr userDrawn="1"/>
          </p:nvSpPr>
          <p:spPr>
            <a:xfrm rot="10800000" flipH="1" flipV="1">
              <a:off x="1468" y="6021915"/>
              <a:ext cx="792000" cy="540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grpSp>
      <p:pic>
        <p:nvPicPr>
          <p:cNvPr id="24"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79512" y="179504"/>
            <a:ext cx="3312368" cy="657208"/>
          </a:xfrm>
          <a:prstGeom prst="rect">
            <a:avLst/>
          </a:prstGeom>
          <a:noFill/>
          <a:ln w="9525">
            <a:noFill/>
            <a:miter lim="800000"/>
            <a:headEnd/>
            <a:tailEnd/>
          </a:ln>
        </p:spPr>
      </p:pic>
      <p:grpSp>
        <p:nvGrpSpPr>
          <p:cNvPr id="5" name="群組 10"/>
          <p:cNvGrpSpPr/>
          <p:nvPr userDrawn="1"/>
        </p:nvGrpSpPr>
        <p:grpSpPr>
          <a:xfrm>
            <a:off x="0" y="0"/>
            <a:ext cx="9144000" cy="6858000"/>
            <a:chOff x="0" y="0"/>
            <a:chExt cx="9144000" cy="6858000"/>
          </a:xfrm>
        </p:grpSpPr>
        <p:sp>
          <p:nvSpPr>
            <p:cNvPr id="12" name="Shape 66"/>
            <p:cNvSpPr>
              <a:spLocks noChangeArrowheads="1"/>
            </p:cNvSpPr>
            <p:nvPr/>
          </p:nvSpPr>
          <p:spPr bwMode="auto">
            <a:xfrm>
              <a:off x="0" y="6381328"/>
              <a:ext cx="9144000" cy="476672"/>
            </a:xfrm>
            <a:prstGeom prst="rect">
              <a:avLst/>
            </a:prstGeom>
            <a:solidFill>
              <a:schemeClr val="bg1"/>
            </a:solidFill>
            <a:ln w="9525">
              <a:noFill/>
              <a:miter lim="800000"/>
              <a:headEnd/>
              <a:tailEnd/>
            </a:ln>
          </p:spPr>
          <p:txBody>
            <a:bodyPr lIns="91425" tIns="91425" rIns="91425" bIns="91425" anchor="ctr"/>
            <a:lstStyle/>
            <a:p>
              <a:endParaRPr lang="zh-TW" altLang="zh-TW">
                <a:solidFill>
                  <a:prstClr val="black"/>
                </a:solidFill>
              </a:endParaRPr>
            </a:p>
          </p:txBody>
        </p:sp>
        <p:sp>
          <p:nvSpPr>
            <p:cNvPr id="13" name="Shape 66"/>
            <p:cNvSpPr>
              <a:spLocks noChangeArrowheads="1"/>
            </p:cNvSpPr>
            <p:nvPr/>
          </p:nvSpPr>
          <p:spPr bwMode="auto">
            <a:xfrm>
              <a:off x="0" y="0"/>
              <a:ext cx="9144000" cy="1028700"/>
            </a:xfrm>
            <a:prstGeom prst="rect">
              <a:avLst/>
            </a:prstGeom>
            <a:solidFill>
              <a:schemeClr val="bg1"/>
            </a:solidFill>
            <a:ln w="9525">
              <a:noFill/>
              <a:miter lim="800000"/>
              <a:headEnd/>
              <a:tailEnd/>
            </a:ln>
          </p:spPr>
          <p:txBody>
            <a:bodyPr lIns="91425" tIns="91425" rIns="91425" bIns="91425" anchor="ctr"/>
            <a:lstStyle/>
            <a:p>
              <a:endParaRPr lang="zh-TW" altLang="zh-TW">
                <a:solidFill>
                  <a:prstClr val="black"/>
                </a:solidFill>
              </a:endParaRPr>
            </a:p>
          </p:txBody>
        </p:sp>
        <p:sp>
          <p:nvSpPr>
            <p:cNvPr id="14" name="直角三角形 13"/>
            <p:cNvSpPr/>
            <p:nvPr userDrawn="1"/>
          </p:nvSpPr>
          <p:spPr>
            <a:xfrm flipH="1" flipV="1">
              <a:off x="8423920" y="980728"/>
              <a:ext cx="720080" cy="46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15" name="直角三角形 14"/>
            <p:cNvSpPr/>
            <p:nvPr userDrawn="1"/>
          </p:nvSpPr>
          <p:spPr>
            <a:xfrm>
              <a:off x="0" y="5949280"/>
              <a:ext cx="720080" cy="46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grpSp>
      <p:grpSp>
        <p:nvGrpSpPr>
          <p:cNvPr id="6" name="群組 15"/>
          <p:cNvGrpSpPr/>
          <p:nvPr userDrawn="1"/>
        </p:nvGrpSpPr>
        <p:grpSpPr>
          <a:xfrm>
            <a:off x="0" y="0"/>
            <a:ext cx="9144000" cy="6858000"/>
            <a:chOff x="0" y="0"/>
            <a:chExt cx="9144000" cy="6858000"/>
          </a:xfrm>
        </p:grpSpPr>
        <p:sp>
          <p:nvSpPr>
            <p:cNvPr id="17" name="Shape 66"/>
            <p:cNvSpPr>
              <a:spLocks noChangeArrowheads="1"/>
            </p:cNvSpPr>
            <p:nvPr/>
          </p:nvSpPr>
          <p:spPr bwMode="auto">
            <a:xfrm>
              <a:off x="0" y="0"/>
              <a:ext cx="9144000" cy="1052736"/>
            </a:xfrm>
            <a:prstGeom prst="rect">
              <a:avLst/>
            </a:prstGeom>
            <a:solidFill>
              <a:schemeClr val="bg1"/>
            </a:solidFill>
            <a:ln w="9525">
              <a:noFill/>
              <a:miter lim="800000"/>
              <a:headEnd/>
              <a:tailEnd/>
            </a:ln>
          </p:spPr>
          <p:txBody>
            <a:bodyPr lIns="91425" tIns="91425" rIns="91425" bIns="91425" anchor="ctr"/>
            <a:lstStyle/>
            <a:p>
              <a:endParaRPr lang="zh-TW" altLang="zh-TW">
                <a:solidFill>
                  <a:prstClr val="black"/>
                </a:solidFill>
              </a:endParaRPr>
            </a:p>
          </p:txBody>
        </p:sp>
        <p:sp>
          <p:nvSpPr>
            <p:cNvPr id="18" name="Shape 66"/>
            <p:cNvSpPr>
              <a:spLocks noChangeArrowheads="1"/>
            </p:cNvSpPr>
            <p:nvPr/>
          </p:nvSpPr>
          <p:spPr bwMode="auto">
            <a:xfrm>
              <a:off x="0" y="6525344"/>
              <a:ext cx="9144000" cy="332656"/>
            </a:xfrm>
            <a:prstGeom prst="rect">
              <a:avLst/>
            </a:prstGeom>
            <a:solidFill>
              <a:schemeClr val="bg1"/>
            </a:solidFill>
            <a:ln w="9525">
              <a:noFill/>
              <a:miter lim="800000"/>
              <a:headEnd/>
              <a:tailEnd/>
            </a:ln>
          </p:spPr>
          <p:txBody>
            <a:bodyPr lIns="91425" tIns="91425" rIns="91425" bIns="91425" anchor="ctr"/>
            <a:lstStyle/>
            <a:p>
              <a:endParaRPr lang="zh-TW" altLang="zh-TW">
                <a:solidFill>
                  <a:prstClr val="black"/>
                </a:solidFill>
              </a:endParaRPr>
            </a:p>
          </p:txBody>
        </p:sp>
        <p:sp>
          <p:nvSpPr>
            <p:cNvPr id="19" name="直角三角形 18"/>
            <p:cNvSpPr/>
            <p:nvPr userDrawn="1"/>
          </p:nvSpPr>
          <p:spPr>
            <a:xfrm rot="10800000">
              <a:off x="8352000" y="1052736"/>
              <a:ext cx="792000" cy="540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20" name="直角三角形 19"/>
            <p:cNvSpPr/>
            <p:nvPr userDrawn="1"/>
          </p:nvSpPr>
          <p:spPr>
            <a:xfrm rot="10800000" flipH="1" flipV="1">
              <a:off x="1468" y="6021915"/>
              <a:ext cx="792000" cy="540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grpSp>
      <p:pic>
        <p:nvPicPr>
          <p:cNvPr id="23"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79512" y="179504"/>
            <a:ext cx="3312368" cy="657208"/>
          </a:xfrm>
          <a:prstGeom prst="rect">
            <a:avLst/>
          </a:prstGeom>
          <a:noFill/>
          <a:ln w="9525">
            <a:noFill/>
            <a:miter lim="800000"/>
            <a:headEnd/>
            <a:tailEnd/>
          </a:ln>
        </p:spPr>
      </p:pic>
      <p:sp>
        <p:nvSpPr>
          <p:cNvPr id="25" name="頁尾版面配置區 4"/>
          <p:cNvSpPr>
            <a:spLocks noGrp="1"/>
          </p:cNvSpPr>
          <p:nvPr>
            <p:ph type="ftr" sz="quarter" idx="3"/>
          </p:nvPr>
        </p:nvSpPr>
        <p:spPr>
          <a:xfrm>
            <a:off x="6248400" y="18467"/>
            <a:ext cx="2895600" cy="365125"/>
          </a:xfrm>
          <a:prstGeom prst="rect">
            <a:avLst/>
          </a:prstGeom>
        </p:spPr>
        <p:txBody>
          <a:bodyPr vert="horz" lIns="91440" tIns="45720" rIns="91440" bIns="45720" rtlCol="0" anchor="ctr"/>
          <a:lstStyle>
            <a:lvl1pPr algn="ctr">
              <a:defRPr sz="1200">
                <a:solidFill>
                  <a:schemeClr val="tx1">
                    <a:tint val="75000"/>
                  </a:schemeClr>
                </a:solidFill>
                <a:latin typeface="微軟正黑體" panose="020B0604030504040204" pitchFamily="34" charset="-120"/>
                <a:ea typeface="微軟正黑體" panose="020B0604030504040204" pitchFamily="34" charset="-120"/>
              </a:defRPr>
            </a:lvl1pPr>
          </a:lstStyle>
          <a:p>
            <a:r>
              <a:rPr lang="zh-TW" altLang="en-US" smtClean="0">
                <a:solidFill>
                  <a:prstClr val="black">
                    <a:tint val="75000"/>
                  </a:prstClr>
                </a:solidFill>
              </a:rPr>
              <a:t>資料庫教育訓練教材</a:t>
            </a:r>
            <a:r>
              <a:rPr lang="en-US" altLang="zh-TW" smtClean="0">
                <a:solidFill>
                  <a:prstClr val="black">
                    <a:tint val="75000"/>
                  </a:prstClr>
                </a:solidFill>
              </a:rPr>
              <a:t>_</a:t>
            </a:r>
            <a:r>
              <a:rPr lang="zh-TW" altLang="en-US" smtClean="0">
                <a:solidFill>
                  <a:prstClr val="black">
                    <a:tint val="75000"/>
                  </a:prstClr>
                </a:solidFill>
              </a:rPr>
              <a:t>非經同意不得散播</a:t>
            </a:r>
            <a:endParaRPr lang="zh-TW" alt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83D1B79-2ED1-44C2-94BE-AFE5BA6D89B5}" type="datetimeFigureOut">
              <a:rPr lang="zh-TW" altLang="en-US" smtClean="0"/>
              <a:pPr/>
              <a:t>2019/5/2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A66F2EE-1F96-4CBE-951D-36AECA764BE4}" type="slidenum">
              <a:rPr lang="zh-TW" altLang="en-US" smtClean="0"/>
              <a:pPr/>
              <a:t>‹#›</a:t>
            </a:fld>
            <a:endParaRPr lang="zh-TW" altLang="en-US"/>
          </a:p>
        </p:txBody>
      </p:sp>
    </p:spTree>
    <p:extLst>
      <p:ext uri="{BB962C8B-B14F-4D97-AF65-F5344CB8AC3E}">
        <p14:creationId xmlns:p14="http://schemas.microsoft.com/office/powerpoint/2010/main" val="2481027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383D1B79-2ED1-44C2-94BE-AFE5BA6D89B5}" type="datetimeFigureOut">
              <a:rPr lang="zh-TW" altLang="en-US" smtClean="0"/>
              <a:pPr/>
              <a:t>2019/5/2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A66F2EE-1F96-4CBE-951D-36AECA764BE4}" type="slidenum">
              <a:rPr lang="zh-TW" altLang="en-US" smtClean="0"/>
              <a:pPr/>
              <a:t>‹#›</a:t>
            </a:fld>
            <a:endParaRPr lang="zh-TW" altLang="en-US"/>
          </a:p>
        </p:txBody>
      </p:sp>
    </p:spTree>
    <p:extLst>
      <p:ext uri="{BB962C8B-B14F-4D97-AF65-F5344CB8AC3E}">
        <p14:creationId xmlns:p14="http://schemas.microsoft.com/office/powerpoint/2010/main" val="2844188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383D1B79-2ED1-44C2-94BE-AFE5BA6D89B5}" type="datetimeFigureOut">
              <a:rPr lang="zh-TW" altLang="en-US" smtClean="0"/>
              <a:pPr/>
              <a:t>2019/5/2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A66F2EE-1F96-4CBE-951D-36AECA764BE4}" type="slidenum">
              <a:rPr lang="zh-TW" altLang="en-US" smtClean="0"/>
              <a:pPr/>
              <a:t>‹#›</a:t>
            </a:fld>
            <a:endParaRPr lang="zh-TW" altLang="en-US"/>
          </a:p>
        </p:txBody>
      </p:sp>
    </p:spTree>
    <p:extLst>
      <p:ext uri="{BB962C8B-B14F-4D97-AF65-F5344CB8AC3E}">
        <p14:creationId xmlns:p14="http://schemas.microsoft.com/office/powerpoint/2010/main" val="2231329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383D1B79-2ED1-44C2-94BE-AFE5BA6D89B5}" type="datetimeFigureOut">
              <a:rPr lang="zh-TW" altLang="en-US" smtClean="0"/>
              <a:pPr/>
              <a:t>2019/5/2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1A66F2EE-1F96-4CBE-951D-36AECA764BE4}" type="slidenum">
              <a:rPr lang="zh-TW" altLang="en-US" smtClean="0"/>
              <a:pPr/>
              <a:t>‹#›</a:t>
            </a:fld>
            <a:endParaRPr lang="zh-TW" altLang="en-US"/>
          </a:p>
        </p:txBody>
      </p:sp>
    </p:spTree>
    <p:extLst>
      <p:ext uri="{BB962C8B-B14F-4D97-AF65-F5344CB8AC3E}">
        <p14:creationId xmlns:p14="http://schemas.microsoft.com/office/powerpoint/2010/main" val="1956335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383D1B79-2ED1-44C2-94BE-AFE5BA6D89B5}" type="datetimeFigureOut">
              <a:rPr lang="zh-TW" altLang="en-US" smtClean="0"/>
              <a:pPr/>
              <a:t>2019/5/2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1A66F2EE-1F96-4CBE-951D-36AECA764BE4}" type="slidenum">
              <a:rPr lang="zh-TW" altLang="en-US" smtClean="0"/>
              <a:pPr/>
              <a:t>‹#›</a:t>
            </a:fld>
            <a:endParaRPr lang="zh-TW" altLang="en-US"/>
          </a:p>
        </p:txBody>
      </p:sp>
    </p:spTree>
    <p:extLst>
      <p:ext uri="{BB962C8B-B14F-4D97-AF65-F5344CB8AC3E}">
        <p14:creationId xmlns:p14="http://schemas.microsoft.com/office/powerpoint/2010/main" val="1685258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83D1B79-2ED1-44C2-94BE-AFE5BA6D89B5}" type="datetimeFigureOut">
              <a:rPr lang="zh-TW" altLang="en-US" smtClean="0"/>
              <a:pPr/>
              <a:t>2019/5/2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1A66F2EE-1F96-4CBE-951D-36AECA764BE4}" type="slidenum">
              <a:rPr lang="zh-TW" altLang="en-US" smtClean="0"/>
              <a:pPr/>
              <a:t>‹#›</a:t>
            </a:fld>
            <a:endParaRPr lang="zh-TW" altLang="en-US"/>
          </a:p>
        </p:txBody>
      </p:sp>
    </p:spTree>
    <p:extLst>
      <p:ext uri="{BB962C8B-B14F-4D97-AF65-F5344CB8AC3E}">
        <p14:creationId xmlns:p14="http://schemas.microsoft.com/office/powerpoint/2010/main" val="27368685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383D1B79-2ED1-44C2-94BE-AFE5BA6D89B5}" type="datetimeFigureOut">
              <a:rPr lang="zh-TW" altLang="en-US" smtClean="0"/>
              <a:pPr/>
              <a:t>2019/5/2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A66F2EE-1F96-4CBE-951D-36AECA764BE4}" type="slidenum">
              <a:rPr lang="zh-TW" altLang="en-US" smtClean="0"/>
              <a:pPr/>
              <a:t>‹#›</a:t>
            </a:fld>
            <a:endParaRPr lang="zh-TW" altLang="en-US"/>
          </a:p>
        </p:txBody>
      </p:sp>
    </p:spTree>
    <p:extLst>
      <p:ext uri="{BB962C8B-B14F-4D97-AF65-F5344CB8AC3E}">
        <p14:creationId xmlns:p14="http://schemas.microsoft.com/office/powerpoint/2010/main" val="2157719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383D1B79-2ED1-44C2-94BE-AFE5BA6D89B5}" type="datetimeFigureOut">
              <a:rPr lang="zh-TW" altLang="en-US" smtClean="0"/>
              <a:pPr/>
              <a:t>2019/5/2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A66F2EE-1F96-4CBE-951D-36AECA764BE4}" type="slidenum">
              <a:rPr lang="zh-TW" altLang="en-US" smtClean="0"/>
              <a:pPr/>
              <a:t>‹#›</a:t>
            </a:fld>
            <a:endParaRPr lang="zh-TW" altLang="en-US"/>
          </a:p>
        </p:txBody>
      </p:sp>
    </p:spTree>
    <p:extLst>
      <p:ext uri="{BB962C8B-B14F-4D97-AF65-F5344CB8AC3E}">
        <p14:creationId xmlns:p14="http://schemas.microsoft.com/office/powerpoint/2010/main" val="1476032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3D1B79-2ED1-44C2-94BE-AFE5BA6D89B5}" type="datetimeFigureOut">
              <a:rPr lang="zh-TW" altLang="en-US" smtClean="0"/>
              <a:pPr/>
              <a:t>2019/5/2</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66F2EE-1F96-4CBE-951D-36AECA764BE4}" type="slidenum">
              <a:rPr lang="zh-TW" altLang="en-US" smtClean="0"/>
              <a:pPr/>
              <a:t>‹#›</a:t>
            </a:fld>
            <a:endParaRPr lang="zh-TW" altLang="en-US"/>
          </a:p>
        </p:txBody>
      </p:sp>
      <p:pic>
        <p:nvPicPr>
          <p:cNvPr id="7" name="圖片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220456" y="76078"/>
            <a:ext cx="841248" cy="400594"/>
          </a:xfrm>
          <a:prstGeom prst="rect">
            <a:avLst/>
          </a:prstGeom>
        </p:spPr>
      </p:pic>
    </p:spTree>
    <p:extLst>
      <p:ext uri="{BB962C8B-B14F-4D97-AF65-F5344CB8AC3E}">
        <p14:creationId xmlns:p14="http://schemas.microsoft.com/office/powerpoint/2010/main" val="2572635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4"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844824"/>
            <a:ext cx="8229600" cy="4281339"/>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289620-B9CC-49DF-8809-521A12EEC441}" type="datetime1">
              <a:rPr lang="zh-TW" altLang="en-US" smtClean="0">
                <a:solidFill>
                  <a:prstClr val="black">
                    <a:tint val="75000"/>
                  </a:prstClr>
                </a:solidFill>
              </a:rPr>
              <a:pPr/>
              <a:t>2019/5/2</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8244408" y="6356350"/>
            <a:ext cx="504056" cy="365125"/>
          </a:xfrm>
          <a:prstGeom prst="rect">
            <a:avLst/>
          </a:prstGeom>
        </p:spPr>
        <p:txBody>
          <a:bodyPr vert="horz" lIns="91440" tIns="45720" rIns="91440" bIns="45720" rtlCol="0" anchor="b"/>
          <a:lstStyle>
            <a:lvl1pPr algn="ctr">
              <a:defRPr sz="1400" b="0">
                <a:solidFill>
                  <a:schemeClr val="tx1"/>
                </a:solidFill>
                <a:latin typeface="+mn-lt"/>
                <a:ea typeface="微軟正黑體" pitchFamily="34" charset="-120"/>
              </a:defRPr>
            </a:lvl1pPr>
          </a:lstStyle>
          <a:p>
            <a:fld id="{73DA0BB7-265A-403C-9275-D587AB510EDC}" type="slidenum">
              <a:rPr lang="zh-TW" altLang="en-US" smtClean="0">
                <a:solidFill>
                  <a:prstClr val="black"/>
                </a:solidFill>
              </a:rPr>
              <a:pPr/>
              <a:t>‹#›</a:t>
            </a:fld>
            <a:endParaRPr lang="zh-TW" altLang="en-US">
              <a:solidFill>
                <a:prstClr val="black"/>
              </a:solidFill>
            </a:endParaRPr>
          </a:p>
        </p:txBody>
      </p:sp>
      <p:pic>
        <p:nvPicPr>
          <p:cNvPr id="7" name="圖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0456" y="76078"/>
            <a:ext cx="841248" cy="400594"/>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ctr" defTabSz="914400" rtl="0" eaLnBrk="1" latinLnBrk="0" hangingPunct="1">
        <a:spcBef>
          <a:spcPct val="0"/>
        </a:spcBef>
        <a:buNone/>
        <a:defRPr sz="3200" b="1" kern="1200">
          <a:solidFill>
            <a:schemeClr val="tx1"/>
          </a:solidFill>
          <a:latin typeface="+mj-lt"/>
          <a:ea typeface="微軟正黑體" pitchFamily="34" charset="-120"/>
          <a:cs typeface="+mj-cs"/>
        </a:defRPr>
      </a:lvl1pPr>
    </p:titleStyle>
    <p:bodyStyle>
      <a:lvl1pPr marL="342900" indent="-342900" algn="l" defTabSz="914400" rtl="0" eaLnBrk="1" latinLnBrk="0" hangingPunct="1">
        <a:spcBef>
          <a:spcPct val="20000"/>
        </a:spcBef>
        <a:buClr>
          <a:schemeClr val="tx2"/>
        </a:buClr>
        <a:buSzPct val="100000"/>
        <a:buFont typeface="Wingdings" pitchFamily="2" charset="2"/>
        <a:buChar char=""/>
        <a:defRPr sz="2800" kern="1200">
          <a:solidFill>
            <a:schemeClr val="tx1"/>
          </a:solidFill>
          <a:latin typeface="+mn-lt"/>
          <a:ea typeface="微軟正黑體" pitchFamily="34" charset="-120"/>
          <a:cs typeface="+mn-cs"/>
        </a:defRPr>
      </a:lvl1pPr>
      <a:lvl2pPr marL="742950" indent="-285750" algn="l" defTabSz="914400" rtl="0" eaLnBrk="1" latinLnBrk="0" hangingPunct="1">
        <a:spcBef>
          <a:spcPct val="20000"/>
        </a:spcBef>
        <a:buClr>
          <a:schemeClr val="accent3">
            <a:lumMod val="75000"/>
          </a:schemeClr>
        </a:buClr>
        <a:buSzPct val="100000"/>
        <a:buFont typeface="Arial" pitchFamily="34" charset="0"/>
        <a:buChar char="•"/>
        <a:defRPr sz="2400" kern="1200">
          <a:solidFill>
            <a:schemeClr val="tx1"/>
          </a:solidFill>
          <a:latin typeface="+mn-lt"/>
          <a:ea typeface="微軟正黑體" pitchFamily="34" charset="-120"/>
          <a:cs typeface="+mn-cs"/>
        </a:defRPr>
      </a:lvl2pPr>
      <a:lvl3pPr marL="1143000" indent="-228600" algn="l" defTabSz="914400" rtl="0" eaLnBrk="1" latinLnBrk="0" hangingPunct="1">
        <a:spcBef>
          <a:spcPct val="20000"/>
        </a:spcBef>
        <a:buClr>
          <a:schemeClr val="accent6">
            <a:lumMod val="75000"/>
          </a:schemeClr>
        </a:buClr>
        <a:buFont typeface="微軟正黑體" pitchFamily="34" charset="-120"/>
        <a:buChar char="△"/>
        <a:defRPr sz="2200" kern="1200">
          <a:solidFill>
            <a:schemeClr val="tx1"/>
          </a:solidFill>
          <a:latin typeface="+mn-lt"/>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hyperlink" Target="http://ndltd.ncl.edu.tw/cgi-bin/gs32/gsweb.cgi/ccd=0Zj_aV/search?q=aue=%22Hao-Chun%20Chuang%22.&amp;searchmode=basic"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 Id="rId4" Type="http://schemas.openxmlformats.org/officeDocument/2006/relationships/hyperlink" Target="http://ndltd.ncl.edu.tw/cgi-bin/gs32/gsweb.cgi/ccd=0Zj_aV/search?q=aue=%22Hao-Chun%20Chuang%22.&amp;searchmode=basic"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jpeg"/></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jpeg"/></Relationships>
</file>

<file path=ppt/slides/_rels/slide54.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3.jpeg"/></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5.emf"/><Relationship Id="rId7"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hyperlink" Target="2610_&#33775;&#33322;%20_2015.pdf" TargetMode="External"/><Relationship Id="rId5" Type="http://schemas.openxmlformats.org/officeDocument/2006/relationships/hyperlink" Target="2204_&#20013;&#33775;&#27773;&#36554;&#24037;&#26989;%20_2014.pdf" TargetMode="External"/><Relationship Id="rId4" Type="http://schemas.openxmlformats.org/officeDocument/2006/relationships/hyperlink" Target="8082_&#28450;&#25215;&#27888;&#20225;&#26989;%20_2014.pdf"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6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39.emf"/></Relationships>
</file>

<file path=ppt/slides/_rels/slide6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94_TCRI&#26041;&#27861;&#35542;&#65306;&#36949;&#32004;&#29376;&#24907;&#20043;&#35299;&#38500;&#35215;&#21063;.pdf"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a:bodyPr>
          <a:lstStyle/>
          <a:p>
            <a:r>
              <a:rPr lang="en-US" altLang="zh-TW" dirty="0" smtClean="0"/>
              <a:t>TEJ</a:t>
            </a:r>
            <a:r>
              <a:rPr lang="zh-TW" altLang="en-US" dirty="0" smtClean="0"/>
              <a:t>進階資料模組</a:t>
            </a:r>
            <a:r>
              <a:rPr lang="en-US" altLang="zh-TW" dirty="0" smtClean="0"/>
              <a:t/>
            </a:r>
            <a:br>
              <a:rPr lang="en-US" altLang="zh-TW" dirty="0" smtClean="0"/>
            </a:br>
            <a:r>
              <a:rPr lang="en-US" altLang="zh-TW" dirty="0" smtClean="0"/>
              <a:t>TCRI/</a:t>
            </a:r>
            <a:r>
              <a:rPr lang="zh-TW" altLang="en-US" dirty="0" smtClean="0"/>
              <a:t>公司治理</a:t>
            </a:r>
            <a:r>
              <a:rPr lang="en-US" altLang="zh-TW" dirty="0" smtClean="0"/>
              <a:t>/</a:t>
            </a:r>
            <a:r>
              <a:rPr lang="zh-TW" altLang="en-US" dirty="0" smtClean="0"/>
              <a:t>企業社會責任</a:t>
            </a:r>
            <a:endParaRPr lang="zh-TW" altLang="en-US" dirty="0"/>
          </a:p>
        </p:txBody>
      </p:sp>
      <p:sp>
        <p:nvSpPr>
          <p:cNvPr id="3" name="副標題 2"/>
          <p:cNvSpPr>
            <a:spLocks noGrp="1"/>
          </p:cNvSpPr>
          <p:nvPr>
            <p:ph type="subTitle" idx="1"/>
          </p:nvPr>
        </p:nvSpPr>
        <p:spPr/>
        <p:txBody>
          <a:bodyPr/>
          <a:lstStyle/>
          <a:p>
            <a:r>
              <a:rPr lang="zh-TW" altLang="en-US" dirty="0"/>
              <a:t>業務部  徐郁婷</a:t>
            </a:r>
            <a:endParaRPr lang="en-US" altLang="zh-TW" dirty="0"/>
          </a:p>
          <a:p>
            <a:r>
              <a:rPr lang="en-US" altLang="zh-TW" dirty="0"/>
              <a:t>ythsu@tej.com.tw</a:t>
            </a:r>
          </a:p>
          <a:p>
            <a:r>
              <a:rPr lang="en-US" altLang="zh-TW" dirty="0"/>
              <a:t>02-8768-1088#112</a:t>
            </a:r>
            <a:endParaRPr lang="zh-TW" altLang="en-US" dirty="0"/>
          </a:p>
          <a:p>
            <a:endParaRPr lang="zh-TW" altLang="en-US" dirty="0"/>
          </a:p>
        </p:txBody>
      </p:sp>
    </p:spTree>
    <p:extLst>
      <p:ext uri="{BB962C8B-B14F-4D97-AF65-F5344CB8AC3E}">
        <p14:creationId xmlns:p14="http://schemas.microsoft.com/office/powerpoint/2010/main" val="3580774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pPr>
              <a:buNone/>
            </a:pPr>
            <a:r>
              <a:rPr lang="zh-TW" altLang="en-US" sz="2000" dirty="0" smtClean="0">
                <a:latin typeface="+mn-ea"/>
              </a:rPr>
              <a:t>評等程序：三步驟</a:t>
            </a:r>
            <a:endParaRPr lang="en-US" altLang="zh-TW" sz="2000" dirty="0" smtClean="0">
              <a:latin typeface="+mn-ea"/>
            </a:endParaRPr>
          </a:p>
          <a:p>
            <a:pPr>
              <a:buNone/>
            </a:pPr>
            <a:r>
              <a:rPr lang="zh-TW" altLang="en-US" sz="2000" dirty="0" smtClean="0">
                <a:latin typeface="+mn-ea"/>
              </a:rPr>
              <a:t> </a:t>
            </a:r>
            <a:r>
              <a:rPr lang="en-US" altLang="zh-TW" sz="2000" dirty="0" smtClean="0">
                <a:latin typeface="+mn-ea"/>
              </a:rPr>
              <a:t>【</a:t>
            </a:r>
            <a:r>
              <a:rPr lang="zh-TW" altLang="en-US" sz="2000" dirty="0" smtClean="0">
                <a:latin typeface="+mn-ea"/>
              </a:rPr>
              <a:t>受限專家程序</a:t>
            </a:r>
            <a:r>
              <a:rPr lang="en-US" altLang="zh-TW" sz="2000" dirty="0" smtClean="0">
                <a:ea typeface="Verdana" pitchFamily="34" charset="0"/>
              </a:rPr>
              <a:t>Constrained Expert Judgment-based Process</a:t>
            </a:r>
            <a:r>
              <a:rPr lang="en-US" altLang="zh-TW" sz="2000" dirty="0" smtClean="0">
                <a:latin typeface="+mn-ea"/>
              </a:rPr>
              <a:t>】</a:t>
            </a:r>
            <a:endParaRPr lang="zh-TW" altLang="en-US" sz="2000" dirty="0"/>
          </a:p>
        </p:txBody>
      </p:sp>
      <p:sp>
        <p:nvSpPr>
          <p:cNvPr id="4" name="頁尾版面配置區 3"/>
          <p:cNvSpPr>
            <a:spLocks noGrp="1"/>
          </p:cNvSpPr>
          <p:nvPr>
            <p:ph type="ftr" sz="quarter" idx="11"/>
          </p:nvPr>
        </p:nvSpPr>
        <p:spPr/>
        <p:txBody>
          <a:bodyPr/>
          <a:lstStyle/>
          <a:p>
            <a:pPr algn="l"/>
            <a:r>
              <a:rPr lang="en-US" altLang="zh-TW" smtClean="0"/>
              <a:t>TCRI</a:t>
            </a:r>
            <a:r>
              <a:rPr lang="zh-TW" altLang="en-US" smtClean="0"/>
              <a:t>方法論</a:t>
            </a:r>
            <a:endParaRPr lang="zh-TW" altLang="zh-TW" dirty="0" smtClean="0"/>
          </a:p>
        </p:txBody>
      </p:sp>
      <p:sp>
        <p:nvSpPr>
          <p:cNvPr id="5" name="投影片編號版面配置區 4"/>
          <p:cNvSpPr>
            <a:spLocks noGrp="1"/>
          </p:cNvSpPr>
          <p:nvPr>
            <p:ph type="sldNum" sz="quarter" idx="12"/>
          </p:nvPr>
        </p:nvSpPr>
        <p:spPr/>
        <p:txBody>
          <a:bodyPr/>
          <a:lstStyle/>
          <a:p>
            <a:fld id="{BEC71E89-DB97-4238-A838-D14EE2B303CA}" type="slidenum">
              <a:rPr lang="zh-TW" altLang="en-US" smtClean="0"/>
              <a:pPr/>
              <a:t>10</a:t>
            </a:fld>
            <a:endParaRPr lang="zh-TW" altLang="en-US" dirty="0"/>
          </a:p>
        </p:txBody>
      </p:sp>
      <p:sp>
        <p:nvSpPr>
          <p:cNvPr id="6" name="標題 5"/>
          <p:cNvSpPr>
            <a:spLocks noGrp="1"/>
          </p:cNvSpPr>
          <p:nvPr>
            <p:ph type="title"/>
          </p:nvPr>
        </p:nvSpPr>
        <p:spPr/>
        <p:txBody>
          <a:bodyPr/>
          <a:lstStyle/>
          <a:p>
            <a:r>
              <a:rPr lang="en-US" altLang="zh-TW" i="1" dirty="0" smtClean="0"/>
              <a:t>TCRI</a:t>
            </a:r>
            <a:r>
              <a:rPr lang="zh-TW" altLang="en-US" dirty="0" smtClean="0"/>
              <a:t> 方法及程序</a:t>
            </a:r>
            <a:endParaRPr lang="zh-TW" altLang="en-US" dirty="0"/>
          </a:p>
        </p:txBody>
      </p:sp>
      <p:grpSp>
        <p:nvGrpSpPr>
          <p:cNvPr id="7" name="Group 4"/>
          <p:cNvGrpSpPr>
            <a:grpSpLocks/>
          </p:cNvGrpSpPr>
          <p:nvPr/>
        </p:nvGrpSpPr>
        <p:grpSpPr bwMode="auto">
          <a:xfrm>
            <a:off x="627375" y="2496591"/>
            <a:ext cx="7632384" cy="3744666"/>
            <a:chOff x="621" y="1344"/>
            <a:chExt cx="4927" cy="2643"/>
          </a:xfrm>
          <a:solidFill>
            <a:schemeClr val="accent1">
              <a:lumMod val="20000"/>
              <a:lumOff val="80000"/>
            </a:schemeClr>
          </a:solidFill>
        </p:grpSpPr>
        <p:sp>
          <p:nvSpPr>
            <p:cNvPr id="8" name="Rectangle 5"/>
            <p:cNvSpPr>
              <a:spLocks noChangeArrowheads="1"/>
            </p:cNvSpPr>
            <p:nvPr/>
          </p:nvSpPr>
          <p:spPr bwMode="auto">
            <a:xfrm>
              <a:off x="621" y="1344"/>
              <a:ext cx="4927" cy="2643"/>
            </a:xfrm>
            <a:prstGeom prst="rect">
              <a:avLst/>
            </a:prstGeom>
            <a:gradFill>
              <a:gsLst>
                <a:gs pos="0">
                  <a:schemeClr val="tx2">
                    <a:lumMod val="60000"/>
                    <a:lumOff val="40000"/>
                  </a:schemeClr>
                </a:gs>
                <a:gs pos="65000">
                  <a:schemeClr val="accent1">
                    <a:tint val="32000"/>
                    <a:satMod val="250000"/>
                  </a:schemeClr>
                </a:gs>
                <a:gs pos="100000">
                  <a:schemeClr val="accent1">
                    <a:tint val="23000"/>
                    <a:satMod val="300000"/>
                  </a:schemeClr>
                </a:gs>
              </a:gsLst>
            </a:gradFill>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zh-TW" altLang="en-US" sz="2000">
                <a:latin typeface="+mn-ea"/>
              </a:endParaRPr>
            </a:p>
          </p:txBody>
        </p:sp>
        <p:sp>
          <p:nvSpPr>
            <p:cNvPr id="9" name="Line 6">
              <a:hlinkClick r:id="" action="ppaction://noaction" highlightClick="1"/>
            </p:cNvPr>
            <p:cNvSpPr>
              <a:spLocks noChangeShapeType="1"/>
            </p:cNvSpPr>
            <p:nvPr/>
          </p:nvSpPr>
          <p:spPr bwMode="auto">
            <a:xfrm>
              <a:off x="1392" y="2073"/>
              <a:ext cx="0" cy="240"/>
            </a:xfrm>
            <a:prstGeom prst="line">
              <a:avLst/>
            </a:prstGeom>
            <a:ln>
              <a:headEnd/>
              <a:tailEnd type="stealth" w="med" len="med"/>
            </a:ln>
          </p:spPr>
          <p:style>
            <a:lnRef idx="1">
              <a:schemeClr val="accent1"/>
            </a:lnRef>
            <a:fillRef idx="2">
              <a:schemeClr val="accent1"/>
            </a:fillRef>
            <a:effectRef idx="1">
              <a:schemeClr val="accent1"/>
            </a:effectRef>
            <a:fontRef idx="minor">
              <a:schemeClr val="dk1"/>
            </a:fontRef>
          </p:style>
          <p:txBody>
            <a:bodyPr lIns="91318" tIns="45661" rIns="91318" bIns="45661">
              <a:spAutoFit/>
            </a:bodyPr>
            <a:lstStyle/>
            <a:p>
              <a:endParaRPr lang="zh-TW" altLang="en-US" sz="2000">
                <a:latin typeface="+mn-ea"/>
              </a:endParaRPr>
            </a:p>
          </p:txBody>
        </p:sp>
        <p:sp>
          <p:nvSpPr>
            <p:cNvPr id="10" name="Text Box 7"/>
            <p:cNvSpPr txBox="1">
              <a:spLocks noChangeArrowheads="1"/>
            </p:cNvSpPr>
            <p:nvPr/>
          </p:nvSpPr>
          <p:spPr bwMode="auto">
            <a:xfrm>
              <a:off x="816" y="2352"/>
              <a:ext cx="1056" cy="282"/>
            </a:xfrm>
            <a:prstGeom prst="rect">
              <a:avLst/>
            </a:prstGeom>
            <a:ln w="12700">
              <a:headEnd/>
              <a:tailEnd/>
            </a:ln>
          </p:spPr>
          <p:style>
            <a:lnRef idx="2">
              <a:schemeClr val="accent1"/>
            </a:lnRef>
            <a:fillRef idx="1">
              <a:schemeClr val="lt1"/>
            </a:fillRef>
            <a:effectRef idx="0">
              <a:schemeClr val="accent1"/>
            </a:effectRef>
            <a:fontRef idx="minor">
              <a:schemeClr val="dk1"/>
            </a:fontRef>
          </p:style>
          <p:txBody>
            <a:bodyPr lIns="91318" tIns="45661" rIns="91318" bIns="45661">
              <a:spAutoFit/>
            </a:bodyPr>
            <a:lstStyle/>
            <a:p>
              <a:pPr algn="ctr" eaLnBrk="1" hangingPunct="1">
                <a:defRPr/>
              </a:pPr>
              <a:r>
                <a:rPr kumimoji="1" lang="zh-TW" altLang="en-US" sz="2000" dirty="0">
                  <a:solidFill>
                    <a:srgbClr val="000000"/>
                  </a:solidFill>
                  <a:latin typeface="+mn-ea"/>
                </a:rPr>
                <a:t>基本等級</a:t>
              </a:r>
            </a:p>
          </p:txBody>
        </p:sp>
        <p:sp>
          <p:nvSpPr>
            <p:cNvPr id="11" name="AutoShape 8"/>
            <p:cNvSpPr>
              <a:spLocks noChangeArrowheads="1"/>
            </p:cNvSpPr>
            <p:nvPr/>
          </p:nvSpPr>
          <p:spPr bwMode="auto">
            <a:xfrm>
              <a:off x="768" y="1440"/>
              <a:ext cx="1152" cy="625"/>
            </a:xfrm>
            <a:prstGeom prst="flowChartMagneticDisk">
              <a:avLst/>
            </a:prstGeom>
            <a:solidFill>
              <a:schemeClr val="bg1">
                <a:lumMod val="95000"/>
              </a:schemeClr>
            </a:solidFill>
            <a:ln>
              <a:headEnd/>
              <a:tailEnd/>
            </a:ln>
          </p:spPr>
          <p:style>
            <a:lnRef idx="1">
              <a:schemeClr val="accent1"/>
            </a:lnRef>
            <a:fillRef idx="2">
              <a:schemeClr val="accent1"/>
            </a:fillRef>
            <a:effectRef idx="1">
              <a:schemeClr val="accent1"/>
            </a:effectRef>
            <a:fontRef idx="minor">
              <a:schemeClr val="dk1"/>
            </a:fontRef>
          </p:style>
          <p:txBody>
            <a:bodyPr lIns="36000" rIns="36000" anchor="ctr"/>
            <a:lstStyle/>
            <a:p>
              <a:pPr eaLnBrk="1" hangingPunct="1">
                <a:lnSpc>
                  <a:spcPct val="115000"/>
                </a:lnSpc>
                <a:defRPr/>
              </a:pPr>
              <a:r>
                <a:rPr kumimoji="1" lang="en-US" altLang="zh-TW" sz="1600" b="0" dirty="0">
                  <a:solidFill>
                    <a:schemeClr val="tx1"/>
                  </a:solidFill>
                  <a:latin typeface="+mn-ea"/>
                </a:rPr>
                <a:t>10</a:t>
              </a:r>
              <a:r>
                <a:rPr kumimoji="1" lang="zh-TW" altLang="en-US" sz="1600" b="0" dirty="0">
                  <a:solidFill>
                    <a:schemeClr val="tx1"/>
                  </a:solidFill>
                  <a:latin typeface="+mn-ea"/>
                </a:rPr>
                <a:t>個財務比率，轉換計得綜合評分</a:t>
              </a:r>
              <a:endParaRPr kumimoji="1" lang="zh-TW" altLang="en-US" sz="1600" b="0" i="1" dirty="0">
                <a:solidFill>
                  <a:srgbClr val="000000"/>
                </a:solidFill>
                <a:latin typeface="+mn-ea"/>
              </a:endParaRPr>
            </a:p>
          </p:txBody>
        </p:sp>
        <p:sp>
          <p:nvSpPr>
            <p:cNvPr id="12" name="AutoShape 9"/>
            <p:cNvSpPr>
              <a:spLocks noChangeArrowheads="1"/>
            </p:cNvSpPr>
            <p:nvPr/>
          </p:nvSpPr>
          <p:spPr bwMode="auto">
            <a:xfrm>
              <a:off x="2112" y="1968"/>
              <a:ext cx="1153" cy="625"/>
            </a:xfrm>
            <a:prstGeom prst="flowChartMagneticDisk">
              <a:avLst/>
            </a:prstGeom>
            <a:solidFill>
              <a:schemeClr val="bg1">
                <a:lumMod val="95000"/>
              </a:schemeClr>
            </a:solidFill>
            <a:ln>
              <a:headEnd/>
              <a:tailEnd/>
            </a:ln>
          </p:spPr>
          <p:style>
            <a:lnRef idx="1">
              <a:schemeClr val="accent1"/>
            </a:lnRef>
            <a:fillRef idx="2">
              <a:schemeClr val="accent1"/>
            </a:fillRef>
            <a:effectRef idx="1">
              <a:schemeClr val="accent1"/>
            </a:effectRef>
            <a:fontRef idx="minor">
              <a:schemeClr val="dk1"/>
            </a:fontRef>
          </p:style>
          <p:txBody>
            <a:bodyPr anchor="ctr"/>
            <a:lstStyle/>
            <a:p>
              <a:pPr algn="ctr" eaLnBrk="1" hangingPunct="1">
                <a:lnSpc>
                  <a:spcPct val="115000"/>
                </a:lnSpc>
                <a:defRPr/>
              </a:pPr>
              <a:r>
                <a:rPr kumimoji="1" lang="zh-TW" altLang="en-US" sz="2000" b="0" dirty="0" smtClean="0">
                  <a:solidFill>
                    <a:schemeClr val="tx1"/>
                  </a:solidFill>
                  <a:latin typeface="+mn-ea"/>
                </a:rPr>
                <a:t>規模</a:t>
              </a:r>
              <a:endParaRPr kumimoji="1" lang="en-US" altLang="zh-TW" sz="2000" b="0" dirty="0">
                <a:solidFill>
                  <a:schemeClr val="tx1"/>
                </a:solidFill>
                <a:latin typeface="+mn-ea"/>
              </a:endParaRPr>
            </a:p>
          </p:txBody>
        </p:sp>
        <p:sp>
          <p:nvSpPr>
            <p:cNvPr id="13" name="Text Box 10"/>
            <p:cNvSpPr txBox="1">
              <a:spLocks noChangeArrowheads="1"/>
            </p:cNvSpPr>
            <p:nvPr/>
          </p:nvSpPr>
          <p:spPr bwMode="auto">
            <a:xfrm>
              <a:off x="816" y="2976"/>
              <a:ext cx="2688" cy="282"/>
            </a:xfrm>
            <a:prstGeom prst="rect">
              <a:avLst/>
            </a:prstGeom>
            <a:ln w="12700">
              <a:headEnd/>
              <a:tailEnd/>
            </a:ln>
          </p:spPr>
          <p:style>
            <a:lnRef idx="2">
              <a:schemeClr val="accent1"/>
            </a:lnRef>
            <a:fillRef idx="1">
              <a:schemeClr val="lt1"/>
            </a:fillRef>
            <a:effectRef idx="0">
              <a:schemeClr val="accent1"/>
            </a:effectRef>
            <a:fontRef idx="minor">
              <a:schemeClr val="dk1"/>
            </a:fontRef>
          </p:style>
          <p:txBody>
            <a:bodyPr lIns="91318" tIns="45661" rIns="91318" bIns="45661">
              <a:spAutoFit/>
            </a:bodyPr>
            <a:lstStyle/>
            <a:p>
              <a:pPr algn="ctr" eaLnBrk="1" hangingPunct="1">
                <a:defRPr/>
              </a:pPr>
              <a:r>
                <a:rPr kumimoji="1" lang="zh-TW" altLang="en-US" sz="2000" dirty="0">
                  <a:solidFill>
                    <a:srgbClr val="000000"/>
                  </a:solidFill>
                  <a:latin typeface="+mn-ea"/>
                </a:rPr>
                <a:t>門檻等級</a:t>
              </a:r>
            </a:p>
          </p:txBody>
        </p:sp>
        <p:grpSp>
          <p:nvGrpSpPr>
            <p:cNvPr id="14" name="Group 11"/>
            <p:cNvGrpSpPr>
              <a:grpSpLocks/>
            </p:cNvGrpSpPr>
            <p:nvPr/>
          </p:nvGrpSpPr>
          <p:grpSpPr bwMode="auto">
            <a:xfrm>
              <a:off x="1392" y="2640"/>
              <a:ext cx="1344" cy="336"/>
              <a:chOff x="1392" y="2688"/>
              <a:chExt cx="1344" cy="480"/>
            </a:xfrm>
            <a:grpFill/>
          </p:grpSpPr>
          <p:sp>
            <p:nvSpPr>
              <p:cNvPr id="22" name="Line 12">
                <a:hlinkClick r:id="" action="ppaction://noaction" highlightClick="1"/>
              </p:cNvPr>
              <p:cNvSpPr>
                <a:spLocks noChangeShapeType="1"/>
              </p:cNvSpPr>
              <p:nvPr/>
            </p:nvSpPr>
            <p:spPr bwMode="auto">
              <a:xfrm>
                <a:off x="1392" y="2688"/>
                <a:ext cx="0" cy="240"/>
              </a:xfrm>
              <a:prstGeom prst="line">
                <a:avLst/>
              </a:prstGeom>
              <a:ln>
                <a:headEnd/>
                <a:tailEnd/>
              </a:ln>
            </p:spPr>
            <p:style>
              <a:lnRef idx="1">
                <a:schemeClr val="accent1"/>
              </a:lnRef>
              <a:fillRef idx="2">
                <a:schemeClr val="accent1"/>
              </a:fillRef>
              <a:effectRef idx="1">
                <a:schemeClr val="accent1"/>
              </a:effectRef>
              <a:fontRef idx="minor">
                <a:schemeClr val="dk1"/>
              </a:fontRef>
            </p:style>
            <p:txBody>
              <a:bodyPr lIns="91318" tIns="45661" rIns="91318" bIns="45661">
                <a:spAutoFit/>
              </a:bodyPr>
              <a:lstStyle/>
              <a:p>
                <a:endParaRPr lang="zh-TW" altLang="en-US" sz="2000">
                  <a:latin typeface="+mn-ea"/>
                </a:endParaRPr>
              </a:p>
            </p:txBody>
          </p:sp>
          <p:sp>
            <p:nvSpPr>
              <p:cNvPr id="23" name="Line 13">
                <a:hlinkClick r:id="" action="ppaction://noaction" highlightClick="1"/>
              </p:cNvPr>
              <p:cNvSpPr>
                <a:spLocks noChangeShapeType="1"/>
              </p:cNvSpPr>
              <p:nvPr/>
            </p:nvSpPr>
            <p:spPr bwMode="auto">
              <a:xfrm>
                <a:off x="2064" y="2928"/>
                <a:ext cx="0" cy="240"/>
              </a:xfrm>
              <a:prstGeom prst="line">
                <a:avLst/>
              </a:prstGeom>
              <a:ln>
                <a:headEnd/>
                <a:tailEnd type="stealth" w="med" len="med"/>
              </a:ln>
            </p:spPr>
            <p:style>
              <a:lnRef idx="1">
                <a:schemeClr val="accent1"/>
              </a:lnRef>
              <a:fillRef idx="2">
                <a:schemeClr val="accent1"/>
              </a:fillRef>
              <a:effectRef idx="1">
                <a:schemeClr val="accent1"/>
              </a:effectRef>
              <a:fontRef idx="minor">
                <a:schemeClr val="dk1"/>
              </a:fontRef>
            </p:style>
            <p:txBody>
              <a:bodyPr lIns="91318" tIns="45661" rIns="91318" bIns="45661">
                <a:spAutoFit/>
              </a:bodyPr>
              <a:lstStyle/>
              <a:p>
                <a:endParaRPr lang="zh-TW" altLang="en-US" sz="2000">
                  <a:latin typeface="+mn-ea"/>
                </a:endParaRPr>
              </a:p>
            </p:txBody>
          </p:sp>
          <p:sp>
            <p:nvSpPr>
              <p:cNvPr id="24" name="Line 14">
                <a:hlinkClick r:id="" action="ppaction://noaction" highlightClick="1"/>
              </p:cNvPr>
              <p:cNvSpPr>
                <a:spLocks noChangeShapeType="1"/>
              </p:cNvSpPr>
              <p:nvPr/>
            </p:nvSpPr>
            <p:spPr bwMode="auto">
              <a:xfrm>
                <a:off x="2736" y="2688"/>
                <a:ext cx="0" cy="240"/>
              </a:xfrm>
              <a:prstGeom prst="line">
                <a:avLst/>
              </a:prstGeom>
              <a:ln>
                <a:headEnd/>
                <a:tailEnd/>
              </a:ln>
            </p:spPr>
            <p:style>
              <a:lnRef idx="1">
                <a:schemeClr val="accent1"/>
              </a:lnRef>
              <a:fillRef idx="2">
                <a:schemeClr val="accent1"/>
              </a:fillRef>
              <a:effectRef idx="1">
                <a:schemeClr val="accent1"/>
              </a:effectRef>
              <a:fontRef idx="minor">
                <a:schemeClr val="dk1"/>
              </a:fontRef>
            </p:style>
            <p:txBody>
              <a:bodyPr lIns="91318" tIns="45661" rIns="91318" bIns="45661">
                <a:spAutoFit/>
              </a:bodyPr>
              <a:lstStyle/>
              <a:p>
                <a:endParaRPr lang="zh-TW" altLang="en-US" sz="2000">
                  <a:latin typeface="+mn-ea"/>
                </a:endParaRPr>
              </a:p>
            </p:txBody>
          </p:sp>
          <p:sp>
            <p:nvSpPr>
              <p:cNvPr id="25" name="Line 15">
                <a:hlinkClick r:id="" action="ppaction://noaction" highlightClick="1"/>
              </p:cNvPr>
              <p:cNvSpPr>
                <a:spLocks noChangeShapeType="1"/>
              </p:cNvSpPr>
              <p:nvPr/>
            </p:nvSpPr>
            <p:spPr bwMode="auto">
              <a:xfrm flipH="1">
                <a:off x="1392" y="2928"/>
                <a:ext cx="1344" cy="0"/>
              </a:xfrm>
              <a:prstGeom prst="line">
                <a:avLst/>
              </a:prstGeom>
              <a:ln>
                <a:headEnd/>
                <a:tailEnd/>
              </a:ln>
            </p:spPr>
            <p:style>
              <a:lnRef idx="1">
                <a:schemeClr val="accent1"/>
              </a:lnRef>
              <a:fillRef idx="2">
                <a:schemeClr val="accent1"/>
              </a:fillRef>
              <a:effectRef idx="1">
                <a:schemeClr val="accent1"/>
              </a:effectRef>
              <a:fontRef idx="minor">
                <a:schemeClr val="dk1"/>
              </a:fontRef>
            </p:style>
            <p:txBody>
              <a:bodyPr lIns="91318" tIns="45661" rIns="91318" bIns="45661">
                <a:spAutoFit/>
              </a:bodyPr>
              <a:lstStyle/>
              <a:p>
                <a:endParaRPr lang="zh-TW" altLang="en-US" sz="2000">
                  <a:latin typeface="+mn-ea"/>
                </a:endParaRPr>
              </a:p>
            </p:txBody>
          </p:sp>
        </p:grpSp>
        <p:sp>
          <p:nvSpPr>
            <p:cNvPr id="15" name="Text Box 16"/>
            <p:cNvSpPr txBox="1">
              <a:spLocks noChangeArrowheads="1"/>
            </p:cNvSpPr>
            <p:nvPr/>
          </p:nvSpPr>
          <p:spPr bwMode="auto">
            <a:xfrm>
              <a:off x="816" y="3610"/>
              <a:ext cx="4596" cy="326"/>
            </a:xfrm>
            <a:prstGeom prst="rect">
              <a:avLst/>
            </a:prstGeom>
            <a:ln w="12700">
              <a:headEnd/>
              <a:tailEnd/>
            </a:ln>
          </p:spPr>
          <p:style>
            <a:lnRef idx="2">
              <a:schemeClr val="accent1"/>
            </a:lnRef>
            <a:fillRef idx="1">
              <a:schemeClr val="lt1"/>
            </a:fillRef>
            <a:effectRef idx="0">
              <a:schemeClr val="accent1"/>
            </a:effectRef>
            <a:fontRef idx="minor">
              <a:schemeClr val="dk1"/>
            </a:fontRef>
          </p:style>
          <p:txBody>
            <a:bodyPr wrap="square" lIns="91318" tIns="45661" rIns="91318" bIns="45661">
              <a:spAutoFit/>
            </a:bodyPr>
            <a:lstStyle/>
            <a:p>
              <a:pPr algn="ctr" eaLnBrk="1" hangingPunct="1">
                <a:defRPr/>
              </a:pPr>
              <a:r>
                <a:rPr kumimoji="1" lang="en-US" altLang="zh-TW" sz="2400" i="1" dirty="0">
                  <a:solidFill>
                    <a:srgbClr val="000000"/>
                  </a:solidFill>
                  <a:latin typeface="Verdana" pitchFamily="34" charset="0"/>
                  <a:ea typeface="Verdana" pitchFamily="34" charset="0"/>
                  <a:cs typeface="Verdana" pitchFamily="34" charset="0"/>
                </a:rPr>
                <a:t>TCRI</a:t>
              </a:r>
            </a:p>
          </p:txBody>
        </p:sp>
        <p:grpSp>
          <p:nvGrpSpPr>
            <p:cNvPr id="16" name="Group 17"/>
            <p:cNvGrpSpPr>
              <a:grpSpLocks/>
            </p:cNvGrpSpPr>
            <p:nvPr/>
          </p:nvGrpSpPr>
          <p:grpSpPr bwMode="auto">
            <a:xfrm>
              <a:off x="2064" y="3264"/>
              <a:ext cx="2736" cy="336"/>
              <a:chOff x="1392" y="2688"/>
              <a:chExt cx="1344" cy="480"/>
            </a:xfrm>
            <a:grpFill/>
          </p:grpSpPr>
          <p:sp>
            <p:nvSpPr>
              <p:cNvPr id="18" name="Line 18">
                <a:hlinkClick r:id="" action="ppaction://noaction" highlightClick="1"/>
              </p:cNvPr>
              <p:cNvSpPr>
                <a:spLocks noChangeShapeType="1"/>
              </p:cNvSpPr>
              <p:nvPr/>
            </p:nvSpPr>
            <p:spPr bwMode="auto">
              <a:xfrm>
                <a:off x="1392" y="2688"/>
                <a:ext cx="0" cy="240"/>
              </a:xfrm>
              <a:prstGeom prst="line">
                <a:avLst/>
              </a:prstGeom>
              <a:ln>
                <a:headEnd/>
                <a:tailEnd/>
              </a:ln>
            </p:spPr>
            <p:style>
              <a:lnRef idx="1">
                <a:schemeClr val="accent1"/>
              </a:lnRef>
              <a:fillRef idx="2">
                <a:schemeClr val="accent1"/>
              </a:fillRef>
              <a:effectRef idx="1">
                <a:schemeClr val="accent1"/>
              </a:effectRef>
              <a:fontRef idx="minor">
                <a:schemeClr val="dk1"/>
              </a:fontRef>
            </p:style>
            <p:txBody>
              <a:bodyPr lIns="91318" tIns="45661" rIns="91318" bIns="45661">
                <a:spAutoFit/>
              </a:bodyPr>
              <a:lstStyle/>
              <a:p>
                <a:endParaRPr lang="zh-TW" altLang="en-US" sz="2000">
                  <a:latin typeface="+mn-ea"/>
                </a:endParaRPr>
              </a:p>
            </p:txBody>
          </p:sp>
          <p:sp>
            <p:nvSpPr>
              <p:cNvPr id="19" name="Line 19">
                <a:hlinkClick r:id="" action="ppaction://noaction" highlightClick="1"/>
              </p:cNvPr>
              <p:cNvSpPr>
                <a:spLocks noChangeShapeType="1"/>
              </p:cNvSpPr>
              <p:nvPr/>
            </p:nvSpPr>
            <p:spPr bwMode="auto">
              <a:xfrm>
                <a:off x="2064" y="2928"/>
                <a:ext cx="0" cy="240"/>
              </a:xfrm>
              <a:prstGeom prst="line">
                <a:avLst/>
              </a:prstGeom>
              <a:ln>
                <a:headEnd/>
                <a:tailEnd type="stealth" w="med" len="med"/>
              </a:ln>
            </p:spPr>
            <p:style>
              <a:lnRef idx="1">
                <a:schemeClr val="accent1"/>
              </a:lnRef>
              <a:fillRef idx="2">
                <a:schemeClr val="accent1"/>
              </a:fillRef>
              <a:effectRef idx="1">
                <a:schemeClr val="accent1"/>
              </a:effectRef>
              <a:fontRef idx="minor">
                <a:schemeClr val="dk1"/>
              </a:fontRef>
            </p:style>
            <p:txBody>
              <a:bodyPr lIns="91318" tIns="45661" rIns="91318" bIns="45661">
                <a:spAutoFit/>
              </a:bodyPr>
              <a:lstStyle/>
              <a:p>
                <a:endParaRPr lang="zh-TW" altLang="en-US" sz="2000">
                  <a:latin typeface="+mn-ea"/>
                </a:endParaRPr>
              </a:p>
            </p:txBody>
          </p:sp>
          <p:sp>
            <p:nvSpPr>
              <p:cNvPr id="20" name="Line 20">
                <a:hlinkClick r:id="" action="ppaction://noaction" highlightClick="1"/>
              </p:cNvPr>
              <p:cNvSpPr>
                <a:spLocks noChangeShapeType="1"/>
              </p:cNvSpPr>
              <p:nvPr/>
            </p:nvSpPr>
            <p:spPr bwMode="auto">
              <a:xfrm>
                <a:off x="2736" y="2688"/>
                <a:ext cx="0" cy="240"/>
              </a:xfrm>
              <a:prstGeom prst="line">
                <a:avLst/>
              </a:prstGeom>
              <a:ln>
                <a:headEnd/>
                <a:tailEnd/>
              </a:ln>
            </p:spPr>
            <p:style>
              <a:lnRef idx="1">
                <a:schemeClr val="accent1"/>
              </a:lnRef>
              <a:fillRef idx="2">
                <a:schemeClr val="accent1"/>
              </a:fillRef>
              <a:effectRef idx="1">
                <a:schemeClr val="accent1"/>
              </a:effectRef>
              <a:fontRef idx="minor">
                <a:schemeClr val="dk1"/>
              </a:fontRef>
            </p:style>
            <p:txBody>
              <a:bodyPr lIns="91318" tIns="45661" rIns="91318" bIns="45661">
                <a:spAutoFit/>
              </a:bodyPr>
              <a:lstStyle/>
              <a:p>
                <a:endParaRPr lang="zh-TW" altLang="en-US" sz="2000">
                  <a:latin typeface="+mn-ea"/>
                </a:endParaRPr>
              </a:p>
            </p:txBody>
          </p:sp>
          <p:sp>
            <p:nvSpPr>
              <p:cNvPr id="21" name="Line 21">
                <a:hlinkClick r:id="" action="ppaction://noaction" highlightClick="1"/>
              </p:cNvPr>
              <p:cNvSpPr>
                <a:spLocks noChangeShapeType="1"/>
              </p:cNvSpPr>
              <p:nvPr/>
            </p:nvSpPr>
            <p:spPr bwMode="auto">
              <a:xfrm flipH="1">
                <a:off x="1392" y="2928"/>
                <a:ext cx="1344" cy="0"/>
              </a:xfrm>
              <a:prstGeom prst="line">
                <a:avLst/>
              </a:prstGeom>
              <a:ln>
                <a:headEnd/>
                <a:tailEnd/>
              </a:ln>
            </p:spPr>
            <p:style>
              <a:lnRef idx="1">
                <a:schemeClr val="accent1"/>
              </a:lnRef>
              <a:fillRef idx="2">
                <a:schemeClr val="accent1"/>
              </a:fillRef>
              <a:effectRef idx="1">
                <a:schemeClr val="accent1"/>
              </a:effectRef>
              <a:fontRef idx="minor">
                <a:schemeClr val="dk1"/>
              </a:fontRef>
            </p:style>
            <p:txBody>
              <a:bodyPr lIns="91318" tIns="45661" rIns="91318" bIns="45661">
                <a:spAutoFit/>
              </a:bodyPr>
              <a:lstStyle/>
              <a:p>
                <a:endParaRPr lang="zh-TW" altLang="en-US" sz="2000">
                  <a:latin typeface="+mn-ea"/>
                </a:endParaRPr>
              </a:p>
            </p:txBody>
          </p:sp>
        </p:grpSp>
        <p:sp>
          <p:nvSpPr>
            <p:cNvPr id="17" name="AutoShape 22"/>
            <p:cNvSpPr>
              <a:spLocks noChangeArrowheads="1"/>
            </p:cNvSpPr>
            <p:nvPr/>
          </p:nvSpPr>
          <p:spPr bwMode="auto">
            <a:xfrm>
              <a:off x="4080" y="2160"/>
              <a:ext cx="1440" cy="1008"/>
            </a:xfrm>
            <a:prstGeom prst="flowChartManualOperation">
              <a:avLst/>
            </a:prstGeom>
            <a:solidFill>
              <a:schemeClr val="bg1">
                <a:lumMod val="95000"/>
              </a:schemeClr>
            </a:solidFill>
            <a:ln>
              <a:headEnd/>
              <a:tailEnd/>
            </a:ln>
          </p:spPr>
          <p:style>
            <a:lnRef idx="1">
              <a:schemeClr val="accent1"/>
            </a:lnRef>
            <a:fillRef idx="2">
              <a:schemeClr val="accent1"/>
            </a:fillRef>
            <a:effectRef idx="1">
              <a:schemeClr val="accent1"/>
            </a:effectRef>
            <a:fontRef idx="minor">
              <a:schemeClr val="dk1"/>
            </a:fontRef>
          </p:style>
          <p:txBody>
            <a:bodyPr anchor="ctr"/>
            <a:lstStyle/>
            <a:p>
              <a:pPr eaLnBrk="1" hangingPunct="1">
                <a:lnSpc>
                  <a:spcPct val="115000"/>
                </a:lnSpc>
                <a:defRPr/>
              </a:pPr>
              <a:r>
                <a:rPr kumimoji="1" lang="zh-TW" altLang="en-US" sz="1600" b="0" dirty="0">
                  <a:solidFill>
                    <a:schemeClr val="tx1"/>
                  </a:solidFill>
                  <a:latin typeface="+mn-ea"/>
                </a:rPr>
                <a:t>分析人員解讀判斷</a:t>
              </a:r>
            </a:p>
            <a:p>
              <a:pPr eaLnBrk="1" hangingPunct="1">
                <a:lnSpc>
                  <a:spcPct val="115000"/>
                </a:lnSpc>
                <a:defRPr/>
              </a:pPr>
              <a:r>
                <a:rPr kumimoji="1" lang="zh-TW" altLang="en-US" sz="1600" b="0" dirty="0">
                  <a:solidFill>
                    <a:schemeClr val="tx1"/>
                  </a:solidFill>
                  <a:latin typeface="+mn-ea"/>
                  <a:sym typeface="Wingdings 2" pitchFamily="18" charset="2"/>
                </a:rPr>
                <a:t></a:t>
              </a:r>
              <a:r>
                <a:rPr kumimoji="1" lang="zh-TW" altLang="en-US" sz="1600" b="0" dirty="0">
                  <a:solidFill>
                    <a:schemeClr val="tx1"/>
                  </a:solidFill>
                  <a:latin typeface="+mn-ea"/>
                </a:rPr>
                <a:t>會計品質</a:t>
              </a:r>
            </a:p>
            <a:p>
              <a:pPr eaLnBrk="1" hangingPunct="1">
                <a:lnSpc>
                  <a:spcPct val="115000"/>
                </a:lnSpc>
                <a:defRPr/>
              </a:pPr>
              <a:r>
                <a:rPr kumimoji="1" lang="zh-TW" altLang="en-US" sz="1600" b="0" dirty="0">
                  <a:solidFill>
                    <a:schemeClr val="tx1"/>
                  </a:solidFill>
                  <a:latin typeface="+mn-ea"/>
                  <a:sym typeface="Wingdings 2" pitchFamily="18" charset="2"/>
                </a:rPr>
                <a:t></a:t>
              </a:r>
              <a:r>
                <a:rPr kumimoji="1" lang="zh-TW" altLang="en-US" sz="1600" b="0" dirty="0">
                  <a:solidFill>
                    <a:schemeClr val="tx1"/>
                  </a:solidFill>
                  <a:latin typeface="+mn-ea"/>
                </a:rPr>
                <a:t>產業前景</a:t>
              </a:r>
            </a:p>
            <a:p>
              <a:pPr eaLnBrk="1" hangingPunct="1">
                <a:lnSpc>
                  <a:spcPct val="115000"/>
                </a:lnSpc>
                <a:defRPr/>
              </a:pPr>
              <a:r>
                <a:rPr kumimoji="1" lang="zh-TW" altLang="en-US" sz="1600" b="0" dirty="0">
                  <a:solidFill>
                    <a:schemeClr val="tx1"/>
                  </a:solidFill>
                  <a:latin typeface="+mn-ea"/>
                  <a:sym typeface="Wingdings 2" pitchFamily="18" charset="2"/>
                </a:rPr>
                <a:t></a:t>
              </a:r>
              <a:r>
                <a:rPr kumimoji="1" lang="zh-TW" altLang="en-US" sz="1600" b="0" dirty="0">
                  <a:solidFill>
                    <a:schemeClr val="tx1"/>
                  </a:solidFill>
                  <a:latin typeface="+mn-ea"/>
                </a:rPr>
                <a:t>風險偏好</a:t>
              </a:r>
            </a:p>
          </p:txBody>
        </p:sp>
      </p:grpSp>
      <p:cxnSp>
        <p:nvCxnSpPr>
          <p:cNvPr id="27" name="直線接點 26"/>
          <p:cNvCxnSpPr/>
          <p:nvPr/>
        </p:nvCxnSpPr>
        <p:spPr>
          <a:xfrm>
            <a:off x="5652120" y="2348880"/>
            <a:ext cx="72008" cy="28803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42864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kumimoji="1" lang="zh-TW" altLang="en-US" sz="2000" dirty="0" smtClean="0">
                <a:solidFill>
                  <a:srgbClr val="000000"/>
                </a:solidFill>
              </a:rPr>
              <a:t>好公司：產品有競爭力、賺錢、財務穩健、且高效率</a:t>
            </a:r>
            <a:endParaRPr lang="zh-TW" altLang="en-US" sz="2000" dirty="0" smtClean="0"/>
          </a:p>
          <a:p>
            <a:endParaRPr lang="zh-TW" altLang="en-US" dirty="0"/>
          </a:p>
        </p:txBody>
      </p:sp>
      <p:sp>
        <p:nvSpPr>
          <p:cNvPr id="4" name="頁尾版面配置區 3"/>
          <p:cNvSpPr>
            <a:spLocks noGrp="1"/>
          </p:cNvSpPr>
          <p:nvPr>
            <p:ph type="ftr" sz="quarter" idx="11"/>
          </p:nvPr>
        </p:nvSpPr>
        <p:spPr/>
        <p:txBody>
          <a:bodyPr/>
          <a:lstStyle/>
          <a:p>
            <a:pPr algn="l"/>
            <a:r>
              <a:rPr lang="en-US" altLang="zh-TW" smtClean="0"/>
              <a:t>TCRI</a:t>
            </a:r>
            <a:r>
              <a:rPr lang="zh-TW" altLang="en-US" smtClean="0"/>
              <a:t>方法論</a:t>
            </a:r>
            <a:endParaRPr lang="zh-TW" altLang="zh-TW" dirty="0" smtClean="0"/>
          </a:p>
        </p:txBody>
      </p:sp>
      <p:sp>
        <p:nvSpPr>
          <p:cNvPr id="5" name="投影片編號版面配置區 4"/>
          <p:cNvSpPr>
            <a:spLocks noGrp="1"/>
          </p:cNvSpPr>
          <p:nvPr>
            <p:ph type="sldNum" sz="quarter" idx="12"/>
          </p:nvPr>
        </p:nvSpPr>
        <p:spPr/>
        <p:txBody>
          <a:bodyPr/>
          <a:lstStyle/>
          <a:p>
            <a:fld id="{BEC71E89-DB97-4238-A838-D14EE2B303CA}" type="slidenum">
              <a:rPr lang="zh-TW" altLang="en-US" smtClean="0"/>
              <a:pPr/>
              <a:t>11</a:t>
            </a:fld>
            <a:endParaRPr lang="zh-TW" altLang="en-US" dirty="0"/>
          </a:p>
        </p:txBody>
      </p:sp>
      <p:sp>
        <p:nvSpPr>
          <p:cNvPr id="6" name="標題 5"/>
          <p:cNvSpPr>
            <a:spLocks noGrp="1"/>
          </p:cNvSpPr>
          <p:nvPr>
            <p:ph type="title"/>
          </p:nvPr>
        </p:nvSpPr>
        <p:spPr/>
        <p:txBody>
          <a:bodyPr/>
          <a:lstStyle/>
          <a:p>
            <a:r>
              <a:rPr lang="zh-TW" altLang="en-US" dirty="0" smtClean="0"/>
              <a:t>步驟</a:t>
            </a:r>
            <a:r>
              <a:rPr lang="en-US" altLang="zh-TW" dirty="0" smtClean="0"/>
              <a:t>I:</a:t>
            </a:r>
            <a:r>
              <a:rPr lang="zh-TW" altLang="en-US" dirty="0" smtClean="0"/>
              <a:t> 綜合評分</a:t>
            </a:r>
            <a:r>
              <a:rPr lang="en-US" altLang="zh-TW" dirty="0" smtClean="0"/>
              <a:t>&amp;</a:t>
            </a:r>
            <a:r>
              <a:rPr lang="zh-TW" altLang="en-US" dirty="0" smtClean="0"/>
              <a:t>基本等級</a:t>
            </a:r>
            <a:endParaRPr lang="zh-TW" altLang="en-US" dirty="0"/>
          </a:p>
        </p:txBody>
      </p:sp>
      <p:graphicFrame>
        <p:nvGraphicFramePr>
          <p:cNvPr id="7" name="Group 3"/>
          <p:cNvGraphicFramePr>
            <a:graphicFrameLocks/>
          </p:cNvGraphicFramePr>
          <p:nvPr/>
        </p:nvGraphicFramePr>
        <p:xfrm>
          <a:off x="539552" y="1556792"/>
          <a:ext cx="8280920" cy="4257944"/>
        </p:xfrm>
        <a:graphic>
          <a:graphicData uri="http://schemas.openxmlformats.org/drawingml/2006/table">
            <a:tbl>
              <a:tblPr firstRow="1">
                <a:tableStyleId>{B301B821-A1FF-4177-AEE7-76D212191A09}</a:tableStyleId>
              </a:tblPr>
              <a:tblGrid>
                <a:gridCol w="1436633"/>
                <a:gridCol w="1731719"/>
                <a:gridCol w="4248472"/>
                <a:gridCol w="864096"/>
              </a:tblGrid>
              <a:tr h="537361">
                <a:tc>
                  <a:txBody>
                    <a:body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zh-TW" altLang="en-US" sz="1600" u="none" strike="noStrike" cap="none" normalizeH="0" baseline="0" dirty="0" smtClean="0">
                          <a:ln>
                            <a:noFill/>
                          </a:ln>
                          <a:effectLst/>
                        </a:rPr>
                        <a:t>風險評</a:t>
                      </a:r>
                      <a:endParaRPr kumimoji="1" lang="en-US" altLang="zh-TW" sz="1600" u="none" strike="noStrike" cap="none" normalizeH="0" baseline="0" dirty="0" smtClean="0">
                        <a:ln>
                          <a:noFill/>
                        </a:ln>
                        <a:effectLst/>
                      </a:endParaRPr>
                    </a:p>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zh-TW" altLang="en-US" sz="1600" u="none" strike="noStrike" cap="none" normalizeH="0" baseline="0" dirty="0" smtClean="0">
                          <a:ln>
                            <a:noFill/>
                          </a:ln>
                          <a:effectLst/>
                        </a:rPr>
                        <a:t>估因素</a:t>
                      </a:r>
                      <a:endParaRPr kumimoji="1" lang="zh-TW" altLang="en-US" sz="1600" b="1" i="0" u="none" strike="noStrike" cap="none" normalizeH="0" baseline="0" dirty="0" smtClean="0">
                        <a:ln>
                          <a:noFill/>
                        </a:ln>
                        <a:solidFill>
                          <a:srgbClr val="0000FF"/>
                        </a:solidFill>
                        <a:effectLst/>
                        <a:latin typeface="Book Antiqua" pitchFamily="18" charset="0"/>
                        <a:ea typeface="標楷體" pitchFamily="65" charset="-120"/>
                      </a:endParaRPr>
                    </a:p>
                  </a:txBody>
                  <a:tcPr horzOverflow="overflow">
                    <a:lnR w="12700" cap="flat" cmpd="sng" algn="ctr">
                      <a:solidFill>
                        <a:schemeClr val="tx2">
                          <a:lumMod val="60000"/>
                          <a:lumOff val="40000"/>
                        </a:schemeClr>
                      </a:solidFill>
                      <a:prstDash val="solid"/>
                      <a:round/>
                      <a:headEnd type="none" w="med" len="med"/>
                      <a:tailEnd type="none" w="med" len="med"/>
                    </a:lnR>
                  </a:tcPr>
                </a:tc>
                <a:tc>
                  <a:txBody>
                    <a:body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zh-TW" altLang="en-US" sz="1600" u="none" strike="noStrike" cap="none" normalizeH="0" baseline="0" dirty="0" smtClean="0">
                          <a:ln>
                            <a:noFill/>
                          </a:ln>
                          <a:effectLst/>
                        </a:rPr>
                        <a:t>代表性財務比率</a:t>
                      </a:r>
                      <a:endParaRPr kumimoji="1" lang="zh-TW" altLang="en-US" sz="1600" b="1" i="0" u="none" strike="noStrike" cap="none" normalizeH="0" baseline="0" dirty="0" smtClean="0">
                        <a:ln>
                          <a:noFill/>
                        </a:ln>
                        <a:solidFill>
                          <a:srgbClr val="0000FF"/>
                        </a:solidFill>
                        <a:effectLst/>
                        <a:latin typeface="Book Antiqua" pitchFamily="18" charset="0"/>
                        <a:ea typeface="標楷體" pitchFamily="65" charset="-120"/>
                      </a:endParaRPr>
                    </a:p>
                  </a:txBody>
                  <a:tcP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tcPr>
                </a:tc>
                <a:tc>
                  <a:txBody>
                    <a:body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zh-TW" altLang="en-US" sz="1600" u="none" strike="noStrike" cap="none" normalizeH="0" baseline="0" dirty="0" smtClean="0">
                          <a:ln>
                            <a:noFill/>
                          </a:ln>
                          <a:effectLst/>
                        </a:rPr>
                        <a:t>財務比率公式</a:t>
                      </a:r>
                      <a:r>
                        <a:rPr kumimoji="1" lang="en-US" altLang="zh-TW" sz="1600" u="none" strike="noStrike" cap="none" normalizeH="0" baseline="0" dirty="0" smtClean="0">
                          <a:ln>
                            <a:noFill/>
                          </a:ln>
                          <a:effectLst/>
                        </a:rPr>
                        <a:t>(</a:t>
                      </a:r>
                      <a:r>
                        <a:rPr kumimoji="1" lang="zh-TW" altLang="en-US" sz="1600" u="none" strike="noStrike" cap="none" normalizeH="0" baseline="0" dirty="0" smtClean="0">
                          <a:ln>
                            <a:noFill/>
                          </a:ln>
                          <a:effectLst/>
                        </a:rPr>
                        <a:t>合併財報優先</a:t>
                      </a:r>
                      <a:r>
                        <a:rPr kumimoji="1" lang="en-US" altLang="zh-TW" sz="1600" u="none" strike="noStrike" cap="none" normalizeH="0" baseline="0" dirty="0" smtClean="0">
                          <a:ln>
                            <a:noFill/>
                          </a:ln>
                          <a:effectLst/>
                        </a:rPr>
                        <a:t>)</a:t>
                      </a:r>
                      <a:endParaRPr kumimoji="1" lang="en-US" altLang="zh-TW" sz="1600" b="1" i="0" u="none" strike="noStrike" cap="none" normalizeH="0" baseline="0" dirty="0" smtClean="0">
                        <a:ln>
                          <a:noFill/>
                        </a:ln>
                        <a:solidFill>
                          <a:srgbClr val="0000FF"/>
                        </a:solidFill>
                        <a:effectLst/>
                        <a:latin typeface="Book Antiqua" pitchFamily="18" charset="0"/>
                        <a:ea typeface="標楷體" pitchFamily="65" charset="-120"/>
                      </a:endParaRPr>
                    </a:p>
                  </a:txBody>
                  <a:tcP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tcPr>
                </a:tc>
                <a:tc>
                  <a:txBody>
                    <a:body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zh-TW" altLang="en-US" sz="1600" u="none" strike="noStrike" cap="none" normalizeH="0" baseline="0" dirty="0" smtClean="0">
                          <a:ln>
                            <a:noFill/>
                          </a:ln>
                          <a:effectLst/>
                        </a:rPr>
                        <a:t>權數</a:t>
                      </a:r>
                      <a:endParaRPr kumimoji="1" lang="zh-TW" altLang="en-US" sz="1600" b="1" i="0" u="none" strike="noStrike" cap="none" normalizeH="0" baseline="0" dirty="0" smtClean="0">
                        <a:ln>
                          <a:noFill/>
                        </a:ln>
                        <a:solidFill>
                          <a:srgbClr val="0000FF"/>
                        </a:solidFill>
                        <a:effectLst/>
                        <a:latin typeface="Book Antiqua" pitchFamily="18" charset="0"/>
                        <a:ea typeface="標楷體" pitchFamily="65" charset="-120"/>
                      </a:endParaRPr>
                    </a:p>
                  </a:txBody>
                  <a:tcPr horzOverflow="overflow">
                    <a:lnL w="12700" cap="flat" cmpd="sng" algn="ctr">
                      <a:solidFill>
                        <a:schemeClr val="tx2">
                          <a:lumMod val="60000"/>
                          <a:lumOff val="40000"/>
                        </a:schemeClr>
                      </a:solidFill>
                      <a:prstDash val="solid"/>
                      <a:round/>
                      <a:headEnd type="none" w="med" len="med"/>
                      <a:tailEnd type="none" w="med" len="med"/>
                    </a:lnL>
                  </a:tcPr>
                </a:tc>
              </a:tr>
              <a:tr h="311104">
                <a:tc rowSpan="3">
                  <a:txBody>
                    <a:bodyPr/>
                    <a:lstStyle/>
                    <a:p>
                      <a:pPr marL="342900" marR="0" lvl="0" indent="-342900" algn="l" defTabSz="914400" rtl="0" eaLnBrk="1" fontAlgn="base" latinLnBrk="0" hangingPunct="1">
                        <a:lnSpc>
                          <a:spcPct val="100000"/>
                        </a:lnSpc>
                        <a:spcBef>
                          <a:spcPct val="0"/>
                        </a:spcBef>
                        <a:spcAft>
                          <a:spcPct val="0"/>
                        </a:spcAft>
                        <a:buClr>
                          <a:schemeClr val="bg1"/>
                        </a:buClr>
                        <a:buSzTx/>
                        <a:buFontTx/>
                        <a:buNone/>
                        <a:tabLst/>
                      </a:pPr>
                      <a:r>
                        <a:rPr kumimoji="1" lang="zh-TW" altLang="en-US" sz="1600" u="none" strike="noStrike" cap="none" normalizeH="0" baseline="0" dirty="0" smtClean="0">
                          <a:ln>
                            <a:noFill/>
                          </a:ln>
                          <a:effectLst/>
                        </a:rPr>
                        <a:t>獲利能力</a:t>
                      </a:r>
                      <a:r>
                        <a:rPr kumimoji="1" lang="en-US" altLang="zh-TW" sz="1600" u="none" strike="noStrike" cap="none" normalizeH="0" baseline="0" dirty="0" smtClean="0">
                          <a:ln>
                            <a:noFill/>
                          </a:ln>
                          <a:effectLst/>
                        </a:rPr>
                        <a:t>(3/9)</a:t>
                      </a:r>
                      <a:endParaRPr kumimoji="1" lang="en-US" altLang="zh-TW" sz="1600" b="1" i="0" u="none" strike="noStrike" cap="none" normalizeH="0" baseline="0" dirty="0" smtClean="0">
                        <a:ln>
                          <a:noFill/>
                        </a:ln>
                        <a:solidFill>
                          <a:srgbClr val="0000FF"/>
                        </a:solidFill>
                        <a:effectLst/>
                        <a:latin typeface="Book Antiqua" pitchFamily="18" charset="0"/>
                        <a:ea typeface="標楷體" pitchFamily="65" charset="-120"/>
                      </a:endParaRPr>
                    </a:p>
                  </a:txBody>
                  <a:tcPr anchor="ctr" horzOverflow="overflow">
                    <a:lnR w="12700" cap="flat" cmpd="sng" algn="ctr">
                      <a:solidFill>
                        <a:schemeClr val="tx2">
                          <a:lumMod val="60000"/>
                          <a:lumOff val="40000"/>
                        </a:schemeClr>
                      </a:solidFill>
                      <a:prstDash val="solid"/>
                      <a:round/>
                      <a:headEnd type="none" w="med" len="med"/>
                      <a:tailEnd type="none" w="med" len="med"/>
                    </a:lnR>
                  </a:tcPr>
                </a:tc>
                <a:tc>
                  <a:txBody>
                    <a:bodyPr/>
                    <a:lstStyle/>
                    <a:p>
                      <a:pPr marL="342900" marR="0" lvl="0" indent="-342900" algn="l" defTabSz="914400" rtl="0" eaLnBrk="1" fontAlgn="base" latinLnBrk="0" hangingPunct="1">
                        <a:lnSpc>
                          <a:spcPct val="100000"/>
                        </a:lnSpc>
                        <a:spcBef>
                          <a:spcPct val="0"/>
                        </a:spcBef>
                        <a:spcAft>
                          <a:spcPct val="0"/>
                        </a:spcAft>
                        <a:buClr>
                          <a:schemeClr val="bg1"/>
                        </a:buClr>
                        <a:buSzTx/>
                        <a:buFontTx/>
                        <a:buNone/>
                        <a:tabLst/>
                      </a:pPr>
                      <a:r>
                        <a:rPr kumimoji="1" lang="zh-TW" altLang="en-US" sz="1600" u="none" strike="noStrike" cap="none" normalizeH="0" baseline="0" dirty="0" smtClean="0">
                          <a:ln>
                            <a:noFill/>
                          </a:ln>
                          <a:effectLst/>
                        </a:rPr>
                        <a:t>淨值報酬率</a:t>
                      </a:r>
                      <a:endParaRPr kumimoji="1" lang="zh-TW" altLang="en-US" sz="1600" b="1" i="0" u="none" strike="noStrike" cap="none" normalizeH="0" baseline="0" dirty="0" smtClean="0">
                        <a:ln>
                          <a:noFill/>
                        </a:ln>
                        <a:solidFill>
                          <a:schemeClr val="tx1"/>
                        </a:solidFill>
                        <a:effectLst/>
                        <a:latin typeface="Book Antiqua" pitchFamily="18" charset="0"/>
                        <a:ea typeface="標楷體" pitchFamily="65" charset="-120"/>
                      </a:endParaRPr>
                    </a:p>
                  </a:txBody>
                  <a:tcPr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tcPr>
                </a:tc>
                <a:tc>
                  <a:txBody>
                    <a:bodyPr/>
                    <a:lstStyle/>
                    <a:p>
                      <a:pPr marL="342900" marR="0" lvl="0" indent="-342900" algn="l" defTabSz="914400" rtl="0" eaLnBrk="1" fontAlgn="base" latinLnBrk="0" hangingPunct="1">
                        <a:lnSpc>
                          <a:spcPct val="100000"/>
                        </a:lnSpc>
                        <a:spcBef>
                          <a:spcPct val="0"/>
                        </a:spcBef>
                        <a:spcAft>
                          <a:spcPct val="0"/>
                        </a:spcAft>
                        <a:buClr>
                          <a:schemeClr val="bg1"/>
                        </a:buClr>
                        <a:buSzTx/>
                        <a:buFontTx/>
                        <a:buNone/>
                        <a:tabLst/>
                      </a:pPr>
                      <a:r>
                        <a:rPr kumimoji="1" lang="zh-TW" altLang="en-US" sz="1600" u="none" strike="noStrike" cap="none" normalizeH="0" baseline="0" dirty="0" smtClean="0">
                          <a:ln>
                            <a:noFill/>
                          </a:ln>
                          <a:solidFill>
                            <a:srgbClr val="FF0000"/>
                          </a:solidFill>
                          <a:effectLst/>
                        </a:rPr>
                        <a:t>常續性</a:t>
                      </a:r>
                      <a:r>
                        <a:rPr kumimoji="1" lang="zh-TW" altLang="en-US" sz="1600" u="none" strike="noStrike" cap="none" normalizeH="0" baseline="0" dirty="0" smtClean="0">
                          <a:ln>
                            <a:noFill/>
                          </a:ln>
                          <a:effectLst/>
                        </a:rPr>
                        <a:t>淨利</a:t>
                      </a:r>
                      <a:r>
                        <a:rPr kumimoji="1" lang="en-US" altLang="zh-TW" sz="1600" u="none" strike="noStrike" cap="none" normalizeH="0" baseline="0" dirty="0" smtClean="0">
                          <a:ln>
                            <a:noFill/>
                          </a:ln>
                          <a:effectLst/>
                        </a:rPr>
                        <a:t>/</a:t>
                      </a:r>
                      <a:r>
                        <a:rPr kumimoji="1" lang="zh-TW" altLang="en-US" sz="1600" u="none" strike="noStrike" cap="none" normalizeH="0" baseline="0" dirty="0" smtClean="0">
                          <a:ln>
                            <a:noFill/>
                          </a:ln>
                          <a:effectLst/>
                        </a:rPr>
                        <a:t>平均淨值</a:t>
                      </a:r>
                      <a:endParaRPr kumimoji="1" lang="zh-TW" altLang="en-US" sz="1600" b="1" i="0" u="none" strike="noStrike" cap="none" normalizeH="0" baseline="0" dirty="0" smtClean="0">
                        <a:ln>
                          <a:noFill/>
                        </a:ln>
                        <a:solidFill>
                          <a:schemeClr val="tx1"/>
                        </a:solidFill>
                        <a:effectLst/>
                        <a:latin typeface="Book Antiqua" pitchFamily="18" charset="0"/>
                        <a:ea typeface="標楷體" pitchFamily="65" charset="-120"/>
                      </a:endParaRPr>
                    </a:p>
                  </a:txBody>
                  <a:tcPr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tcPr>
                </a:tc>
                <a:tc>
                  <a:txBody>
                    <a:body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en-US" altLang="zh-TW" sz="1600" u="none" strike="noStrike" cap="none" normalizeH="0" baseline="0" dirty="0" smtClean="0">
                          <a:ln>
                            <a:noFill/>
                          </a:ln>
                          <a:effectLst/>
                        </a:rPr>
                        <a:t>1/9</a:t>
                      </a:r>
                      <a:endParaRPr kumimoji="1" lang="en-US" altLang="zh-TW" sz="1600" b="1" i="0" u="none" strike="noStrike" cap="none" normalizeH="0" baseline="0" dirty="0" smtClean="0">
                        <a:ln>
                          <a:noFill/>
                        </a:ln>
                        <a:solidFill>
                          <a:schemeClr val="tx1"/>
                        </a:solidFill>
                        <a:effectLst/>
                        <a:latin typeface="Book Antiqua" pitchFamily="18" charset="0"/>
                        <a:ea typeface="標楷體" pitchFamily="65" charset="-120"/>
                      </a:endParaRPr>
                    </a:p>
                  </a:txBody>
                  <a:tcPr anchor="ctr" horzOverflow="overflow">
                    <a:lnL w="12700" cap="flat" cmpd="sng" algn="ctr">
                      <a:solidFill>
                        <a:schemeClr val="tx2">
                          <a:lumMod val="60000"/>
                          <a:lumOff val="40000"/>
                        </a:schemeClr>
                      </a:solidFill>
                      <a:prstDash val="solid"/>
                      <a:round/>
                      <a:headEnd type="none" w="med" len="med"/>
                      <a:tailEnd type="none" w="med" len="med"/>
                    </a:lnL>
                  </a:tcPr>
                </a:tc>
              </a:tr>
              <a:tr h="388306">
                <a:tc vMerge="1">
                  <a:txBody>
                    <a:bodyPr/>
                    <a:lstStyle/>
                    <a:p>
                      <a:pPr marL="0" marR="0" lvl="0" indent="0" algn="l" defTabSz="914400" rtl="0" eaLnBrk="1" fontAlgn="base" latinLnBrk="0" hangingPunct="1">
                        <a:lnSpc>
                          <a:spcPct val="110000"/>
                        </a:lnSpc>
                        <a:spcBef>
                          <a:spcPct val="30000"/>
                        </a:spcBef>
                        <a:spcAft>
                          <a:spcPct val="0"/>
                        </a:spcAft>
                        <a:buClrTx/>
                        <a:buSzPct val="85000"/>
                        <a:buFontTx/>
                        <a:buNone/>
                        <a:tabLst/>
                      </a:pPr>
                      <a:endParaRPr kumimoji="1" lang="zh-TW" altLang="zh-TW" sz="1600" b="1" i="0" u="none" strike="noStrike" cap="none" normalizeH="0" baseline="0" dirty="0" smtClean="0">
                        <a:ln>
                          <a:noFill/>
                        </a:ln>
                        <a:solidFill>
                          <a:srgbClr val="0000FF"/>
                        </a:solidFill>
                        <a:effectLst/>
                        <a:latin typeface="Times New Roman" pitchFamily="18" charset="0"/>
                        <a:ea typeface="華康中黑體" pitchFamily="49" charset="-120"/>
                      </a:endParaRPr>
                    </a:p>
                  </a:txBody>
                  <a:tcPr anchor="ctr" horzOverflow="overflow"/>
                </a:tc>
                <a:tc>
                  <a:txBody>
                    <a:bodyPr/>
                    <a:lstStyle/>
                    <a:p>
                      <a:pPr marL="342900" marR="0" lvl="0" indent="-342900" algn="l" defTabSz="914400" rtl="0" eaLnBrk="1" fontAlgn="base" latinLnBrk="0" hangingPunct="1">
                        <a:lnSpc>
                          <a:spcPct val="100000"/>
                        </a:lnSpc>
                        <a:spcBef>
                          <a:spcPct val="0"/>
                        </a:spcBef>
                        <a:spcAft>
                          <a:spcPct val="0"/>
                        </a:spcAft>
                        <a:buClr>
                          <a:schemeClr val="bg1"/>
                        </a:buClr>
                        <a:buSzTx/>
                        <a:buFontTx/>
                        <a:buNone/>
                        <a:tabLst/>
                      </a:pPr>
                      <a:r>
                        <a:rPr kumimoji="1" lang="zh-TW" altLang="en-US" sz="1600" u="none" strike="noStrike" cap="none" normalizeH="0" baseline="0" dirty="0" smtClean="0">
                          <a:ln>
                            <a:noFill/>
                          </a:ln>
                          <a:effectLst/>
                        </a:rPr>
                        <a:t>營業利益率</a:t>
                      </a:r>
                      <a:endParaRPr kumimoji="1" lang="zh-TW" altLang="en-US" sz="1600" b="1" i="0" u="none" strike="noStrike" cap="none" normalizeH="0" baseline="0" dirty="0" smtClean="0">
                        <a:ln>
                          <a:noFill/>
                        </a:ln>
                        <a:solidFill>
                          <a:schemeClr val="tx1"/>
                        </a:solidFill>
                        <a:effectLst/>
                        <a:latin typeface="Book Antiqua" pitchFamily="18" charset="0"/>
                        <a:ea typeface="標楷體" pitchFamily="65" charset="-120"/>
                      </a:endParaRPr>
                    </a:p>
                  </a:txBody>
                  <a:tcPr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tcPr>
                </a:tc>
                <a:tc>
                  <a:txBody>
                    <a:bodyPr/>
                    <a:lstStyle/>
                    <a:p>
                      <a:pPr marL="342900" marR="0" lvl="0" indent="-342900" algn="l" defTabSz="914400" rtl="0" eaLnBrk="1" fontAlgn="base" latinLnBrk="0" hangingPunct="1">
                        <a:lnSpc>
                          <a:spcPct val="100000"/>
                        </a:lnSpc>
                        <a:spcBef>
                          <a:spcPct val="0"/>
                        </a:spcBef>
                        <a:spcAft>
                          <a:spcPct val="0"/>
                        </a:spcAft>
                        <a:buClr>
                          <a:schemeClr val="bg1"/>
                        </a:buClr>
                        <a:buSzTx/>
                        <a:buFontTx/>
                        <a:buNone/>
                        <a:tabLst/>
                      </a:pPr>
                      <a:r>
                        <a:rPr kumimoji="1" lang="zh-TW" altLang="en-US" sz="1600" u="none" strike="noStrike" cap="none" normalizeH="0" baseline="0" dirty="0" smtClean="0">
                          <a:ln>
                            <a:noFill/>
                          </a:ln>
                          <a:effectLst/>
                        </a:rPr>
                        <a:t>營業利益</a:t>
                      </a:r>
                      <a:r>
                        <a:rPr kumimoji="1" lang="en-US" altLang="zh-TW" sz="1600" u="none" strike="noStrike" cap="none" normalizeH="0" baseline="0" dirty="0" smtClean="0">
                          <a:ln>
                            <a:noFill/>
                          </a:ln>
                          <a:effectLst/>
                        </a:rPr>
                        <a:t>/</a:t>
                      </a:r>
                      <a:r>
                        <a:rPr kumimoji="1" lang="zh-TW" altLang="en-US" sz="1600" u="none" strike="noStrike" cap="none" normalizeH="0" baseline="0" dirty="0" smtClean="0">
                          <a:ln>
                            <a:noFill/>
                          </a:ln>
                          <a:effectLst/>
                        </a:rPr>
                        <a:t>營業收入</a:t>
                      </a:r>
                      <a:endParaRPr kumimoji="1" lang="zh-TW" altLang="en-US" sz="1600" b="1" i="0" u="none" strike="noStrike" cap="none" normalizeH="0" baseline="0" dirty="0" smtClean="0">
                        <a:ln>
                          <a:noFill/>
                        </a:ln>
                        <a:solidFill>
                          <a:schemeClr val="tx1"/>
                        </a:solidFill>
                        <a:effectLst/>
                        <a:latin typeface="Book Antiqua" pitchFamily="18" charset="0"/>
                        <a:ea typeface="標楷體" pitchFamily="65" charset="-120"/>
                      </a:endParaRPr>
                    </a:p>
                  </a:txBody>
                  <a:tcPr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tcPr>
                </a:tc>
                <a:tc>
                  <a:txBody>
                    <a:body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en-US" altLang="zh-TW" sz="1600" u="none" strike="noStrike" cap="none" normalizeH="0" baseline="0" smtClean="0">
                          <a:ln>
                            <a:noFill/>
                          </a:ln>
                          <a:effectLst/>
                        </a:rPr>
                        <a:t>1/9</a:t>
                      </a:r>
                      <a:endParaRPr kumimoji="1" lang="en-US" altLang="zh-TW" sz="1600" b="1" i="0" u="none" strike="noStrike" cap="none" normalizeH="0" baseline="0" smtClean="0">
                        <a:ln>
                          <a:noFill/>
                        </a:ln>
                        <a:solidFill>
                          <a:schemeClr val="tx1"/>
                        </a:solidFill>
                        <a:effectLst/>
                        <a:latin typeface="Book Antiqua" pitchFamily="18" charset="0"/>
                        <a:ea typeface="標楷體" pitchFamily="65" charset="-120"/>
                      </a:endParaRPr>
                    </a:p>
                  </a:txBody>
                  <a:tcPr anchor="ctr" horzOverflow="overflow">
                    <a:lnL w="12700" cap="flat" cmpd="sng" algn="ctr">
                      <a:solidFill>
                        <a:schemeClr val="tx2">
                          <a:lumMod val="60000"/>
                          <a:lumOff val="40000"/>
                        </a:schemeClr>
                      </a:solidFill>
                      <a:prstDash val="solid"/>
                      <a:round/>
                      <a:headEnd type="none" w="med" len="med"/>
                      <a:tailEnd type="none" w="med" len="med"/>
                    </a:lnL>
                  </a:tcPr>
                </a:tc>
              </a:tr>
              <a:tr h="393976">
                <a:tc vMerge="1">
                  <a:txBody>
                    <a:bodyPr/>
                    <a:lstStyle/>
                    <a:p>
                      <a:pPr marL="0" marR="0" lvl="0" indent="0" algn="l" defTabSz="914400" rtl="0" eaLnBrk="1" fontAlgn="base" latinLnBrk="0" hangingPunct="1">
                        <a:lnSpc>
                          <a:spcPct val="110000"/>
                        </a:lnSpc>
                        <a:spcBef>
                          <a:spcPct val="30000"/>
                        </a:spcBef>
                        <a:spcAft>
                          <a:spcPct val="0"/>
                        </a:spcAft>
                        <a:buClrTx/>
                        <a:buSzPct val="85000"/>
                        <a:buFontTx/>
                        <a:buNone/>
                        <a:tabLst/>
                      </a:pPr>
                      <a:endParaRPr kumimoji="1" lang="zh-TW" altLang="zh-TW" sz="1600" b="1" i="0" u="none" strike="noStrike" cap="none" normalizeH="0" baseline="0" dirty="0" smtClean="0">
                        <a:ln>
                          <a:noFill/>
                        </a:ln>
                        <a:solidFill>
                          <a:srgbClr val="0000FF"/>
                        </a:solidFill>
                        <a:effectLst/>
                        <a:latin typeface="Times New Roman" pitchFamily="18" charset="0"/>
                        <a:ea typeface="華康中黑體" pitchFamily="49" charset="-120"/>
                      </a:endParaRPr>
                    </a:p>
                  </a:txBody>
                  <a:tcPr anchor="ctr" horzOverflow="overflow"/>
                </a:tc>
                <a:tc>
                  <a:txBody>
                    <a:bodyPr/>
                    <a:lstStyle/>
                    <a:p>
                      <a:pPr marL="342900" marR="0" lvl="0" indent="-342900" algn="l" defTabSz="914400" rtl="0" eaLnBrk="1" fontAlgn="base" latinLnBrk="0" hangingPunct="1">
                        <a:lnSpc>
                          <a:spcPct val="100000"/>
                        </a:lnSpc>
                        <a:spcBef>
                          <a:spcPct val="0"/>
                        </a:spcBef>
                        <a:spcAft>
                          <a:spcPct val="0"/>
                        </a:spcAft>
                        <a:buClr>
                          <a:schemeClr val="bg1"/>
                        </a:buClr>
                        <a:buSzTx/>
                        <a:buFontTx/>
                        <a:buNone/>
                        <a:tabLst/>
                      </a:pPr>
                      <a:r>
                        <a:rPr kumimoji="1" lang="zh-TW" altLang="en-US" sz="1600" u="none" strike="noStrike" cap="none" normalizeH="0" baseline="0" dirty="0" smtClean="0">
                          <a:ln>
                            <a:noFill/>
                          </a:ln>
                          <a:effectLst/>
                        </a:rPr>
                        <a:t>總資產報酬率</a:t>
                      </a:r>
                      <a:endParaRPr kumimoji="1" lang="zh-TW" altLang="en-US" sz="1600" b="1" i="0" u="none" strike="noStrike" cap="none" normalizeH="0" baseline="0" dirty="0" smtClean="0">
                        <a:ln>
                          <a:noFill/>
                        </a:ln>
                        <a:solidFill>
                          <a:schemeClr val="tx1"/>
                        </a:solidFill>
                        <a:effectLst/>
                        <a:latin typeface="Book Antiqua" pitchFamily="18" charset="0"/>
                        <a:ea typeface="標楷體" pitchFamily="65" charset="-120"/>
                      </a:endParaRPr>
                    </a:p>
                  </a:txBody>
                  <a:tcPr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tcPr>
                </a:tc>
                <a:tc>
                  <a:txBody>
                    <a:bodyPr/>
                    <a:lstStyle/>
                    <a:p>
                      <a:pPr marL="342900" marR="0" lvl="0" indent="-342900" algn="l" defTabSz="914400" rtl="0" eaLnBrk="1" fontAlgn="base" latinLnBrk="0" hangingPunct="1">
                        <a:lnSpc>
                          <a:spcPct val="100000"/>
                        </a:lnSpc>
                        <a:spcBef>
                          <a:spcPct val="0"/>
                        </a:spcBef>
                        <a:spcAft>
                          <a:spcPct val="0"/>
                        </a:spcAft>
                        <a:buClr>
                          <a:schemeClr val="bg1"/>
                        </a:buClr>
                        <a:buSzTx/>
                        <a:buFontTx/>
                        <a:buNone/>
                        <a:tabLst/>
                      </a:pPr>
                      <a:r>
                        <a:rPr kumimoji="1" lang="zh-TW" altLang="en-US" sz="1600" u="none" strike="noStrike" cap="none" normalizeH="0" baseline="0" dirty="0" smtClean="0">
                          <a:ln>
                            <a:noFill/>
                          </a:ln>
                          <a:effectLst/>
                        </a:rPr>
                        <a:t>常續性稅後息前淨利</a:t>
                      </a:r>
                      <a:r>
                        <a:rPr kumimoji="1" lang="en-US" altLang="zh-TW" sz="1600" u="none" strike="noStrike" cap="none" normalizeH="0" baseline="0" dirty="0" smtClean="0">
                          <a:ln>
                            <a:noFill/>
                          </a:ln>
                          <a:effectLst/>
                        </a:rPr>
                        <a:t>/</a:t>
                      </a:r>
                      <a:r>
                        <a:rPr kumimoji="1" lang="zh-TW" altLang="en-US" sz="1600" u="none" strike="noStrike" cap="none" normalizeH="0" baseline="0" dirty="0" smtClean="0">
                          <a:ln>
                            <a:noFill/>
                          </a:ln>
                          <a:effectLst/>
                        </a:rPr>
                        <a:t>平均資產</a:t>
                      </a:r>
                      <a:endParaRPr kumimoji="1" lang="zh-TW" altLang="en-US" sz="1600" b="1" i="0" u="none" strike="noStrike" cap="none" normalizeH="0" baseline="0" dirty="0" smtClean="0">
                        <a:ln>
                          <a:noFill/>
                        </a:ln>
                        <a:solidFill>
                          <a:schemeClr val="tx1"/>
                        </a:solidFill>
                        <a:effectLst/>
                        <a:latin typeface="Book Antiqua" pitchFamily="18" charset="0"/>
                        <a:ea typeface="標楷體" pitchFamily="65" charset="-120"/>
                      </a:endParaRPr>
                    </a:p>
                  </a:txBody>
                  <a:tcPr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tcPr>
                </a:tc>
                <a:tc>
                  <a:txBody>
                    <a:body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en-US" altLang="zh-TW" sz="1600" u="none" strike="noStrike" cap="none" normalizeH="0" baseline="0" smtClean="0">
                          <a:ln>
                            <a:noFill/>
                          </a:ln>
                          <a:effectLst/>
                        </a:rPr>
                        <a:t>1/9</a:t>
                      </a:r>
                      <a:endParaRPr kumimoji="1" lang="en-US" altLang="zh-TW" sz="1600" b="1" i="0" u="none" strike="noStrike" cap="none" normalizeH="0" baseline="0" smtClean="0">
                        <a:ln>
                          <a:noFill/>
                        </a:ln>
                        <a:solidFill>
                          <a:schemeClr val="tx1"/>
                        </a:solidFill>
                        <a:effectLst/>
                        <a:latin typeface="Book Antiqua" pitchFamily="18" charset="0"/>
                        <a:ea typeface="標楷體" pitchFamily="65" charset="-120"/>
                      </a:endParaRPr>
                    </a:p>
                  </a:txBody>
                  <a:tcPr anchor="ctr" horzOverflow="overflow">
                    <a:lnL w="12700" cap="flat" cmpd="sng" algn="ctr">
                      <a:solidFill>
                        <a:schemeClr val="tx2">
                          <a:lumMod val="60000"/>
                          <a:lumOff val="40000"/>
                        </a:schemeClr>
                      </a:solidFill>
                      <a:prstDash val="solid"/>
                      <a:round/>
                      <a:headEnd type="none" w="med" len="med"/>
                      <a:tailEnd type="none" w="med" len="med"/>
                    </a:lnL>
                  </a:tcPr>
                </a:tc>
              </a:tr>
              <a:tr h="311104">
                <a:tc rowSpan="3">
                  <a:txBody>
                    <a:bodyPr/>
                    <a:lstStyle/>
                    <a:p>
                      <a:pPr marL="342900" marR="0" lvl="0" indent="-342900" algn="l" defTabSz="914400" rtl="0" eaLnBrk="1" fontAlgn="base" latinLnBrk="0" hangingPunct="1">
                        <a:lnSpc>
                          <a:spcPct val="100000"/>
                        </a:lnSpc>
                        <a:spcBef>
                          <a:spcPct val="0"/>
                        </a:spcBef>
                        <a:spcAft>
                          <a:spcPct val="0"/>
                        </a:spcAft>
                        <a:buClr>
                          <a:schemeClr val="bg1"/>
                        </a:buClr>
                        <a:buSzTx/>
                        <a:buFontTx/>
                        <a:buNone/>
                        <a:tabLst/>
                      </a:pPr>
                      <a:r>
                        <a:rPr kumimoji="1" lang="zh-TW" altLang="en-US" sz="1600" u="none" strike="noStrike" cap="none" normalizeH="0" baseline="0" dirty="0" smtClean="0">
                          <a:ln>
                            <a:noFill/>
                          </a:ln>
                          <a:effectLst/>
                        </a:rPr>
                        <a:t>流動性與</a:t>
                      </a:r>
                      <a:endParaRPr kumimoji="1" lang="en-US" altLang="zh-TW" sz="1600" u="none" strike="noStrike" cap="none" normalizeH="0" baseline="0" dirty="0" smtClean="0">
                        <a:ln>
                          <a:noFill/>
                        </a:ln>
                        <a:effectLst/>
                      </a:endParaRPr>
                    </a:p>
                    <a:p>
                      <a:pPr marL="342900" marR="0" lvl="0" indent="-342900" algn="l" defTabSz="914400" rtl="0" eaLnBrk="1" fontAlgn="base" latinLnBrk="0" hangingPunct="1">
                        <a:lnSpc>
                          <a:spcPct val="100000"/>
                        </a:lnSpc>
                        <a:spcBef>
                          <a:spcPct val="0"/>
                        </a:spcBef>
                        <a:spcAft>
                          <a:spcPct val="0"/>
                        </a:spcAft>
                        <a:buClr>
                          <a:schemeClr val="bg1"/>
                        </a:buClr>
                        <a:buSzTx/>
                        <a:buFontTx/>
                        <a:buNone/>
                        <a:tabLst/>
                      </a:pPr>
                      <a:r>
                        <a:rPr kumimoji="1" lang="zh-TW" altLang="en-US" sz="1600" u="none" strike="noStrike" cap="none" normalizeH="0" baseline="0" dirty="0" smtClean="0">
                          <a:ln>
                            <a:noFill/>
                          </a:ln>
                          <a:effectLst/>
                        </a:rPr>
                        <a:t>償債力</a:t>
                      </a:r>
                      <a:r>
                        <a:rPr kumimoji="1" lang="en-US" altLang="zh-TW" sz="1600" u="none" strike="noStrike" cap="none" normalizeH="0" baseline="0" dirty="0" smtClean="0">
                          <a:ln>
                            <a:noFill/>
                          </a:ln>
                          <a:effectLst/>
                        </a:rPr>
                        <a:t>(3/9)</a:t>
                      </a:r>
                      <a:endParaRPr kumimoji="1" lang="zh-TW" altLang="en-US" sz="1600" b="1" i="0" u="none" strike="noStrike" cap="none" normalizeH="0" baseline="0" dirty="0" smtClean="0">
                        <a:ln>
                          <a:noFill/>
                        </a:ln>
                        <a:solidFill>
                          <a:srgbClr val="0000FF"/>
                        </a:solidFill>
                        <a:effectLst/>
                        <a:latin typeface="Book Antiqua" pitchFamily="18" charset="0"/>
                        <a:ea typeface="標楷體" pitchFamily="65" charset="-120"/>
                      </a:endParaRPr>
                    </a:p>
                  </a:txBody>
                  <a:tcPr anchor="ctr" horzOverflow="overflow">
                    <a:lnR w="12700" cap="flat" cmpd="sng" algn="ctr">
                      <a:solidFill>
                        <a:schemeClr val="tx2">
                          <a:lumMod val="60000"/>
                          <a:lumOff val="40000"/>
                        </a:schemeClr>
                      </a:solidFill>
                      <a:prstDash val="solid"/>
                      <a:round/>
                      <a:headEnd type="none" w="med" len="med"/>
                      <a:tailEnd type="none" w="med" len="med"/>
                    </a:lnR>
                  </a:tcPr>
                </a:tc>
                <a:tc>
                  <a:txBody>
                    <a:bodyPr/>
                    <a:lstStyle/>
                    <a:p>
                      <a:pPr marL="342900" marR="0" lvl="0" indent="-342900" algn="l" defTabSz="914400" rtl="0" eaLnBrk="1" fontAlgn="base" latinLnBrk="0" hangingPunct="1">
                        <a:lnSpc>
                          <a:spcPct val="100000"/>
                        </a:lnSpc>
                        <a:spcBef>
                          <a:spcPct val="0"/>
                        </a:spcBef>
                        <a:spcAft>
                          <a:spcPct val="0"/>
                        </a:spcAft>
                        <a:buClr>
                          <a:schemeClr val="bg1"/>
                        </a:buClr>
                        <a:buSzTx/>
                        <a:buFontTx/>
                        <a:buNone/>
                        <a:tabLst/>
                      </a:pPr>
                      <a:r>
                        <a:rPr kumimoji="1" lang="zh-TW" altLang="en-US" sz="1600" u="none" strike="noStrike" cap="none" normalizeH="0" baseline="0" dirty="0" smtClean="0">
                          <a:ln>
                            <a:noFill/>
                          </a:ln>
                          <a:effectLst/>
                        </a:rPr>
                        <a:t>速動比率</a:t>
                      </a:r>
                      <a:endParaRPr kumimoji="1" lang="zh-TW" altLang="en-US" sz="1600" b="1" i="0" u="none" strike="noStrike" cap="none" normalizeH="0" baseline="0" dirty="0" smtClean="0">
                        <a:ln>
                          <a:noFill/>
                        </a:ln>
                        <a:solidFill>
                          <a:schemeClr val="tx1"/>
                        </a:solidFill>
                        <a:effectLst/>
                        <a:latin typeface="Book Antiqua" pitchFamily="18" charset="0"/>
                        <a:ea typeface="標楷體" pitchFamily="65" charset="-120"/>
                      </a:endParaRPr>
                    </a:p>
                  </a:txBody>
                  <a:tcPr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tcPr>
                </a:tc>
                <a:tc>
                  <a:txBody>
                    <a:bodyPr/>
                    <a:lstStyle/>
                    <a:p>
                      <a:pPr marL="342900" marR="0" lvl="0" indent="-342900" algn="l" defTabSz="914400" rtl="0" eaLnBrk="1" fontAlgn="base" latinLnBrk="0" hangingPunct="1">
                        <a:lnSpc>
                          <a:spcPct val="100000"/>
                        </a:lnSpc>
                        <a:spcBef>
                          <a:spcPct val="0"/>
                        </a:spcBef>
                        <a:spcAft>
                          <a:spcPct val="0"/>
                        </a:spcAft>
                        <a:buClr>
                          <a:schemeClr val="bg1"/>
                        </a:buClr>
                        <a:buSzTx/>
                        <a:buFontTx/>
                        <a:buNone/>
                        <a:tabLst/>
                      </a:pPr>
                      <a:r>
                        <a:rPr kumimoji="1" lang="zh-TW" altLang="en-US" sz="1600" u="none" strike="noStrike" cap="none" normalizeH="0" baseline="0" dirty="0" smtClean="0">
                          <a:ln>
                            <a:noFill/>
                          </a:ln>
                          <a:effectLst/>
                        </a:rPr>
                        <a:t>速動資產</a:t>
                      </a:r>
                      <a:r>
                        <a:rPr kumimoji="1" lang="en-US" altLang="zh-TW" sz="1600" u="none" strike="noStrike" cap="none" normalizeH="0" baseline="0" dirty="0" smtClean="0">
                          <a:ln>
                            <a:noFill/>
                          </a:ln>
                          <a:effectLst/>
                        </a:rPr>
                        <a:t>/</a:t>
                      </a:r>
                      <a:r>
                        <a:rPr kumimoji="1" lang="zh-TW" altLang="en-US" sz="1600" u="none" strike="noStrike" cap="none" normalizeH="0" baseline="0" dirty="0" smtClean="0">
                          <a:ln>
                            <a:noFill/>
                          </a:ln>
                          <a:effectLst/>
                        </a:rPr>
                        <a:t>流動負債</a:t>
                      </a:r>
                      <a:endParaRPr kumimoji="1" lang="zh-TW" altLang="en-US" sz="1600" b="1" i="0" u="none" strike="noStrike" cap="none" normalizeH="0" baseline="0" dirty="0" smtClean="0">
                        <a:ln>
                          <a:noFill/>
                        </a:ln>
                        <a:solidFill>
                          <a:schemeClr val="tx1"/>
                        </a:solidFill>
                        <a:effectLst/>
                        <a:latin typeface="Book Antiqua" pitchFamily="18" charset="0"/>
                        <a:ea typeface="標楷體" pitchFamily="65" charset="-120"/>
                      </a:endParaRPr>
                    </a:p>
                  </a:txBody>
                  <a:tcPr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tcPr>
                </a:tc>
                <a:tc>
                  <a:txBody>
                    <a:body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en-US" altLang="zh-TW" sz="1600" u="none" strike="noStrike" cap="none" normalizeH="0" baseline="0" dirty="0" smtClean="0">
                          <a:ln>
                            <a:noFill/>
                          </a:ln>
                          <a:effectLst/>
                        </a:rPr>
                        <a:t>1/9</a:t>
                      </a:r>
                      <a:endParaRPr kumimoji="1" lang="en-US" altLang="zh-TW" sz="1600" b="1" i="0" u="none" strike="noStrike" cap="none" normalizeH="0" baseline="0" dirty="0" smtClean="0">
                        <a:ln>
                          <a:noFill/>
                        </a:ln>
                        <a:solidFill>
                          <a:schemeClr val="tx1"/>
                        </a:solidFill>
                        <a:effectLst/>
                        <a:latin typeface="Book Antiqua" pitchFamily="18" charset="0"/>
                        <a:ea typeface="標楷體" pitchFamily="65" charset="-120"/>
                      </a:endParaRPr>
                    </a:p>
                  </a:txBody>
                  <a:tcPr anchor="ctr" horzOverflow="overflow">
                    <a:lnL w="12700" cap="flat" cmpd="sng" algn="ctr">
                      <a:solidFill>
                        <a:schemeClr val="tx2">
                          <a:lumMod val="60000"/>
                          <a:lumOff val="40000"/>
                        </a:schemeClr>
                      </a:solidFill>
                      <a:prstDash val="solid"/>
                      <a:round/>
                      <a:headEnd type="none" w="med" len="med"/>
                      <a:tailEnd type="none" w="med" len="med"/>
                    </a:lnL>
                    <a:lnB w="12700" cap="flat" cmpd="sng" algn="ctr">
                      <a:solidFill>
                        <a:schemeClr val="tx2">
                          <a:lumMod val="60000"/>
                          <a:lumOff val="40000"/>
                        </a:schemeClr>
                      </a:solidFill>
                      <a:prstDash val="solid"/>
                      <a:round/>
                      <a:headEnd type="none" w="med" len="med"/>
                      <a:tailEnd type="none" w="med" len="med"/>
                    </a:lnB>
                  </a:tcPr>
                </a:tc>
              </a:tr>
              <a:tr h="311104">
                <a:tc vMerge="1">
                  <a:txBody>
                    <a:bodyPr/>
                    <a:lstStyle/>
                    <a:p>
                      <a:pPr marL="342900" marR="0" lvl="0" indent="-342900" algn="l" defTabSz="914400" rtl="0" eaLnBrk="1" fontAlgn="base" latinLnBrk="0" hangingPunct="1">
                        <a:lnSpc>
                          <a:spcPct val="100000"/>
                        </a:lnSpc>
                        <a:spcBef>
                          <a:spcPct val="0"/>
                        </a:spcBef>
                        <a:spcAft>
                          <a:spcPct val="0"/>
                        </a:spcAft>
                        <a:buClr>
                          <a:schemeClr val="bg1"/>
                        </a:buClr>
                        <a:buSzTx/>
                        <a:buFontTx/>
                        <a:buNone/>
                        <a:tabLst/>
                      </a:pPr>
                      <a:endParaRPr kumimoji="1" lang="zh-TW" altLang="en-US" sz="1600" b="1" i="0" u="none" strike="noStrike" cap="none" normalizeH="0" baseline="0" dirty="0" smtClean="0">
                        <a:ln>
                          <a:noFill/>
                        </a:ln>
                        <a:solidFill>
                          <a:srgbClr val="0000FF"/>
                        </a:solidFill>
                        <a:effectLst/>
                        <a:latin typeface="Times New Roman" pitchFamily="18" charset="0"/>
                        <a:ea typeface="新細明體" pitchFamily="18" charset="-120"/>
                      </a:endParaRPr>
                    </a:p>
                  </a:txBody>
                  <a:tcPr anchor="ctr" horzOverflow="overflow"/>
                </a:tc>
                <a:tc>
                  <a:txBody>
                    <a:bodyPr/>
                    <a:lstStyle/>
                    <a:p>
                      <a:pPr marL="342900" marR="0" lvl="0" indent="-342900" algn="l" defTabSz="914400" rtl="0" eaLnBrk="1" fontAlgn="base" latinLnBrk="0" hangingPunct="1">
                        <a:lnSpc>
                          <a:spcPct val="100000"/>
                        </a:lnSpc>
                        <a:spcBef>
                          <a:spcPct val="0"/>
                        </a:spcBef>
                        <a:spcAft>
                          <a:spcPct val="0"/>
                        </a:spcAft>
                        <a:buClr>
                          <a:schemeClr val="bg1"/>
                        </a:buClr>
                        <a:buSzTx/>
                        <a:buFontTx/>
                        <a:buNone/>
                        <a:tabLst/>
                      </a:pPr>
                      <a:r>
                        <a:rPr kumimoji="1" lang="zh-TW" altLang="en-US" sz="1600" u="none" strike="noStrike" cap="none" normalizeH="0" baseline="0" dirty="0" smtClean="0">
                          <a:ln>
                            <a:noFill/>
                          </a:ln>
                          <a:effectLst/>
                        </a:rPr>
                        <a:t>利息支出率</a:t>
                      </a:r>
                      <a:endParaRPr kumimoji="1" lang="zh-TW" altLang="en-US" sz="1600" b="1" i="0" u="none" strike="noStrike" cap="none" normalizeH="0" baseline="0" dirty="0" smtClean="0">
                        <a:ln>
                          <a:noFill/>
                        </a:ln>
                        <a:solidFill>
                          <a:schemeClr val="tx1"/>
                        </a:solidFill>
                        <a:effectLst/>
                        <a:latin typeface="Book Antiqua" pitchFamily="18" charset="0"/>
                        <a:ea typeface="標楷體" pitchFamily="65" charset="-120"/>
                      </a:endParaRPr>
                    </a:p>
                  </a:txBody>
                  <a:tcPr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tcPr>
                </a:tc>
                <a:tc>
                  <a:txBody>
                    <a:bodyPr/>
                    <a:lstStyle/>
                    <a:p>
                      <a:pPr marL="342900" marR="0" lvl="0" indent="-342900" algn="l" defTabSz="914400" rtl="0" eaLnBrk="1" fontAlgn="base" latinLnBrk="0" hangingPunct="1">
                        <a:lnSpc>
                          <a:spcPct val="100000"/>
                        </a:lnSpc>
                        <a:spcBef>
                          <a:spcPct val="0"/>
                        </a:spcBef>
                        <a:spcAft>
                          <a:spcPct val="0"/>
                        </a:spcAft>
                        <a:buClr>
                          <a:schemeClr val="bg1"/>
                        </a:buClr>
                        <a:buSzTx/>
                        <a:buFontTx/>
                        <a:buNone/>
                        <a:tabLst/>
                      </a:pPr>
                      <a:r>
                        <a:rPr kumimoji="1" lang="zh-TW" altLang="en-US" sz="1600" u="none" strike="noStrike" cap="none" normalizeH="0" baseline="0" dirty="0" smtClean="0">
                          <a:ln>
                            <a:noFill/>
                          </a:ln>
                          <a:effectLst/>
                        </a:rPr>
                        <a:t>利息支出</a:t>
                      </a:r>
                      <a:r>
                        <a:rPr kumimoji="1" lang="en-US" altLang="zh-TW" sz="1600" u="none" strike="noStrike" cap="none" normalizeH="0" baseline="0" dirty="0" smtClean="0">
                          <a:ln>
                            <a:noFill/>
                          </a:ln>
                          <a:effectLst/>
                        </a:rPr>
                        <a:t>/</a:t>
                      </a:r>
                      <a:r>
                        <a:rPr kumimoji="1" lang="zh-TW" altLang="en-US" sz="1600" u="none" strike="noStrike" cap="none" normalizeH="0" baseline="0" dirty="0" smtClean="0">
                          <a:ln>
                            <a:noFill/>
                          </a:ln>
                          <a:effectLst/>
                        </a:rPr>
                        <a:t>營業收入</a:t>
                      </a:r>
                      <a:r>
                        <a:rPr kumimoji="1" lang="en-US" altLang="zh-TW" sz="1600" u="none" strike="noStrike" cap="none" normalizeH="0" baseline="0" dirty="0" smtClean="0">
                          <a:ln>
                            <a:noFill/>
                          </a:ln>
                          <a:solidFill>
                            <a:srgbClr val="FF0000"/>
                          </a:solidFill>
                          <a:effectLst/>
                        </a:rPr>
                        <a:t>(</a:t>
                      </a:r>
                      <a:r>
                        <a:rPr kumimoji="1" lang="zh-TW" altLang="en-US" sz="1600" u="none" strike="noStrike" cap="none" normalizeH="0" baseline="0" dirty="0" smtClean="0">
                          <a:ln>
                            <a:noFill/>
                          </a:ln>
                          <a:solidFill>
                            <a:srgbClr val="FF0000"/>
                          </a:solidFill>
                          <a:effectLst/>
                        </a:rPr>
                        <a:t>含資本化利息支出</a:t>
                      </a:r>
                      <a:r>
                        <a:rPr kumimoji="1" lang="en-US" altLang="zh-TW" sz="1600" u="none" strike="noStrike" cap="none" normalizeH="0" baseline="0" dirty="0" smtClean="0">
                          <a:ln>
                            <a:noFill/>
                          </a:ln>
                          <a:solidFill>
                            <a:srgbClr val="FF0000"/>
                          </a:solidFill>
                          <a:effectLst/>
                        </a:rPr>
                        <a:t>)</a:t>
                      </a:r>
                      <a:endParaRPr kumimoji="1" lang="en-US" altLang="zh-TW" sz="1600" b="1" i="0" u="none" strike="noStrike" cap="none" normalizeH="0" baseline="0" dirty="0" smtClean="0">
                        <a:ln>
                          <a:noFill/>
                        </a:ln>
                        <a:solidFill>
                          <a:srgbClr val="FF0000"/>
                        </a:solidFill>
                        <a:effectLst/>
                        <a:latin typeface="Book Antiqua" pitchFamily="18" charset="0"/>
                        <a:ea typeface="標楷體" pitchFamily="65" charset="-120"/>
                      </a:endParaRPr>
                    </a:p>
                  </a:txBody>
                  <a:tcPr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tcPr>
                </a:tc>
                <a:tc>
                  <a:txBody>
                    <a:body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en-US" altLang="zh-TW" sz="1600" u="none" strike="noStrike" cap="none" normalizeH="0" baseline="0" smtClean="0">
                          <a:ln>
                            <a:noFill/>
                          </a:ln>
                          <a:effectLst/>
                        </a:rPr>
                        <a:t>1/9</a:t>
                      </a:r>
                      <a:endParaRPr kumimoji="1" lang="en-US" altLang="zh-TW" sz="1600" b="1" i="0" u="none" strike="noStrike" cap="none" normalizeH="0" baseline="0" smtClean="0">
                        <a:ln>
                          <a:noFill/>
                        </a:ln>
                        <a:solidFill>
                          <a:schemeClr val="tx1"/>
                        </a:solidFill>
                        <a:effectLst/>
                        <a:latin typeface="Book Antiqua" pitchFamily="18" charset="0"/>
                        <a:ea typeface="標楷體" pitchFamily="65" charset="-120"/>
                      </a:endParaRPr>
                    </a:p>
                  </a:txBody>
                  <a:tcPr anchor="ctr" horzOverflow="overflow">
                    <a:lnL w="12700" cap="flat" cmpd="sng" algn="ctr">
                      <a:solidFill>
                        <a:schemeClr val="tx2">
                          <a:lumMod val="60000"/>
                          <a:lumOff val="40000"/>
                        </a:schemeClr>
                      </a:solidFill>
                      <a:prstDash val="solid"/>
                      <a:round/>
                      <a:headEnd type="none" w="med" len="med"/>
                      <a:tailEnd type="none" w="med" len="med"/>
                    </a:lnL>
                    <a:lnT w="12700" cap="flat" cmpd="sng" algn="ctr">
                      <a:solidFill>
                        <a:schemeClr val="tx2">
                          <a:lumMod val="60000"/>
                          <a:lumOff val="40000"/>
                        </a:schemeClr>
                      </a:solidFill>
                      <a:prstDash val="solid"/>
                      <a:round/>
                      <a:headEnd type="none" w="med" len="med"/>
                      <a:tailEnd type="none" w="med" len="med"/>
                    </a:lnT>
                  </a:tcPr>
                </a:tc>
              </a:tr>
              <a:tr h="369062">
                <a:tc vMerge="1">
                  <a:txBody>
                    <a:bodyPr/>
                    <a:lstStyle/>
                    <a:p>
                      <a:pPr marL="342900" marR="0" lvl="0" indent="-342900" algn="l" defTabSz="914400" rtl="0" eaLnBrk="1" fontAlgn="base" latinLnBrk="0" hangingPunct="1">
                        <a:lnSpc>
                          <a:spcPct val="100000"/>
                        </a:lnSpc>
                        <a:spcBef>
                          <a:spcPct val="0"/>
                        </a:spcBef>
                        <a:spcAft>
                          <a:spcPct val="0"/>
                        </a:spcAft>
                        <a:buClr>
                          <a:schemeClr val="bg1"/>
                        </a:buClr>
                        <a:buSzTx/>
                        <a:buFontTx/>
                        <a:buNone/>
                        <a:tabLst/>
                      </a:pPr>
                      <a:endParaRPr kumimoji="1" lang="zh-TW" altLang="en-US" sz="1600" b="1" i="0" u="none" strike="noStrike" cap="none" normalizeH="0" baseline="0" dirty="0" smtClean="0">
                        <a:ln>
                          <a:noFill/>
                        </a:ln>
                        <a:solidFill>
                          <a:srgbClr val="0000FF"/>
                        </a:solidFill>
                        <a:effectLst/>
                        <a:latin typeface="Times New Roman" pitchFamily="18" charset="0"/>
                        <a:ea typeface="新細明體" pitchFamily="18" charset="-12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
                          <a:schemeClr val="bg1"/>
                        </a:buClr>
                        <a:buSzTx/>
                        <a:buFontTx/>
                        <a:buNone/>
                        <a:tabLst/>
                      </a:pPr>
                      <a:r>
                        <a:rPr kumimoji="1" lang="zh-TW" altLang="en-US" sz="1600" u="none" strike="noStrike" cap="none" normalizeH="0" baseline="0" dirty="0" smtClean="0">
                          <a:ln>
                            <a:noFill/>
                          </a:ln>
                          <a:effectLst/>
                        </a:rPr>
                        <a:t>借款依存度</a:t>
                      </a:r>
                      <a:endParaRPr kumimoji="1" lang="zh-TW" altLang="en-US" sz="1600" b="1" i="0" u="none" strike="noStrike" cap="none" normalizeH="0" baseline="0" dirty="0" smtClean="0">
                        <a:ln>
                          <a:noFill/>
                        </a:ln>
                        <a:solidFill>
                          <a:schemeClr val="tx1"/>
                        </a:solidFill>
                        <a:effectLst/>
                        <a:latin typeface="Book Antiqua" pitchFamily="18" charset="0"/>
                        <a:ea typeface="標楷體" pitchFamily="65" charset="-120"/>
                      </a:endParaRPr>
                    </a:p>
                  </a:txBody>
                  <a:tcPr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tcPr>
                </a:tc>
                <a:tc>
                  <a:txBody>
                    <a:bodyPr/>
                    <a:lstStyle/>
                    <a:p>
                      <a:pPr marL="342900" marR="0" lvl="0" indent="-342900" algn="l" defTabSz="914400" rtl="0" eaLnBrk="1" fontAlgn="base" latinLnBrk="0" hangingPunct="1">
                        <a:lnSpc>
                          <a:spcPct val="100000"/>
                        </a:lnSpc>
                        <a:spcBef>
                          <a:spcPct val="0"/>
                        </a:spcBef>
                        <a:spcAft>
                          <a:spcPct val="0"/>
                        </a:spcAft>
                        <a:buClr>
                          <a:schemeClr val="bg1"/>
                        </a:buClr>
                        <a:buSzTx/>
                        <a:buFontTx/>
                        <a:buNone/>
                        <a:tabLst/>
                      </a:pPr>
                      <a:r>
                        <a:rPr kumimoji="1" lang="en-US" altLang="zh-TW" sz="1600" u="none" strike="noStrike" cap="none" normalizeH="0" baseline="0" dirty="0" smtClean="0">
                          <a:ln>
                            <a:noFill/>
                          </a:ln>
                          <a:effectLst/>
                        </a:rPr>
                        <a:t>(</a:t>
                      </a:r>
                      <a:r>
                        <a:rPr kumimoji="1" lang="zh-TW" altLang="en-US" sz="1600" u="none" strike="noStrike" cap="none" normalizeH="0" baseline="0" dirty="0" smtClean="0">
                          <a:ln>
                            <a:noFill/>
                          </a:ln>
                          <a:effectLst/>
                        </a:rPr>
                        <a:t>長短期借款</a:t>
                      </a:r>
                      <a:r>
                        <a:rPr kumimoji="1" lang="en-US" altLang="zh-TW" sz="1600" u="none" strike="noStrike" cap="none" normalizeH="0" baseline="0" dirty="0" smtClean="0">
                          <a:ln>
                            <a:noFill/>
                          </a:ln>
                          <a:effectLst/>
                        </a:rPr>
                        <a:t>+</a:t>
                      </a:r>
                      <a:r>
                        <a:rPr kumimoji="1" lang="zh-TW" altLang="en-US" sz="1600" u="none" strike="noStrike" cap="none" normalizeH="0" baseline="0" dirty="0" smtClean="0">
                          <a:ln>
                            <a:noFill/>
                          </a:ln>
                          <a:effectLst/>
                        </a:rPr>
                        <a:t>背書保證</a:t>
                      </a:r>
                      <a:r>
                        <a:rPr kumimoji="1" lang="en-US" altLang="zh-TW" sz="1600" u="none" strike="noStrike" cap="none" normalizeH="0" baseline="0" dirty="0" smtClean="0">
                          <a:ln>
                            <a:noFill/>
                          </a:ln>
                          <a:effectLst/>
                        </a:rPr>
                        <a:t>)/</a:t>
                      </a:r>
                      <a:r>
                        <a:rPr kumimoji="1" lang="zh-TW" altLang="en-US" sz="1600" u="none" strike="noStrike" cap="none" normalizeH="0" baseline="0" dirty="0" smtClean="0">
                          <a:ln>
                            <a:noFill/>
                          </a:ln>
                          <a:effectLst/>
                        </a:rPr>
                        <a:t>股東權益</a:t>
                      </a:r>
                      <a:r>
                        <a:rPr kumimoji="1" lang="en-US" altLang="zh-TW" sz="1600" u="none" strike="noStrike" cap="none" normalizeH="0" baseline="0" dirty="0" smtClean="0">
                          <a:ln>
                            <a:noFill/>
                          </a:ln>
                          <a:effectLst/>
                        </a:rPr>
                        <a:t>(</a:t>
                      </a:r>
                      <a:r>
                        <a:rPr kumimoji="1" lang="zh-TW" altLang="en-US" sz="1600" u="none" strike="noStrike" cap="none" normalizeH="0" baseline="0" dirty="0" smtClean="0">
                          <a:ln>
                            <a:noFill/>
                          </a:ln>
                          <a:solidFill>
                            <a:srgbClr val="FF0000"/>
                          </a:solidFill>
                          <a:effectLst/>
                        </a:rPr>
                        <a:t>剔庫藏股</a:t>
                      </a:r>
                      <a:r>
                        <a:rPr kumimoji="1" lang="en-US" altLang="zh-TW" sz="1600" u="none" strike="noStrike" cap="none" normalizeH="0" baseline="0" dirty="0" smtClean="0">
                          <a:ln>
                            <a:noFill/>
                          </a:ln>
                          <a:solidFill>
                            <a:srgbClr val="FF0000"/>
                          </a:solidFill>
                          <a:effectLst/>
                        </a:rPr>
                        <a:t>)</a:t>
                      </a:r>
                      <a:endParaRPr kumimoji="1" lang="en-US" altLang="zh-TW" sz="1600" b="1" i="0" u="none" strike="noStrike" cap="none" normalizeH="0" baseline="0" dirty="0" smtClean="0">
                        <a:ln>
                          <a:noFill/>
                        </a:ln>
                        <a:solidFill>
                          <a:srgbClr val="FF0000"/>
                        </a:solidFill>
                        <a:effectLst/>
                        <a:latin typeface="Book Antiqua" pitchFamily="18" charset="0"/>
                        <a:ea typeface="標楷體" pitchFamily="65" charset="-120"/>
                      </a:endParaRPr>
                    </a:p>
                  </a:txBody>
                  <a:tcPr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tcPr>
                </a:tc>
                <a:tc>
                  <a:txBody>
                    <a:body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en-US" altLang="zh-TW" sz="1600" u="none" strike="noStrike" cap="none" normalizeH="0" baseline="0" dirty="0" smtClean="0">
                          <a:ln>
                            <a:noFill/>
                          </a:ln>
                          <a:effectLst/>
                        </a:rPr>
                        <a:t>1/9</a:t>
                      </a:r>
                      <a:endParaRPr kumimoji="1" lang="en-US" altLang="zh-TW" sz="1600" b="1" i="0" u="none" strike="noStrike" cap="none" normalizeH="0" baseline="0" dirty="0" smtClean="0">
                        <a:ln>
                          <a:noFill/>
                        </a:ln>
                        <a:solidFill>
                          <a:schemeClr val="tx1"/>
                        </a:solidFill>
                        <a:effectLst/>
                        <a:latin typeface="Book Antiqua" pitchFamily="18" charset="0"/>
                        <a:ea typeface="標楷體" pitchFamily="65" charset="-120"/>
                      </a:endParaRPr>
                    </a:p>
                  </a:txBody>
                  <a:tcPr anchor="ctr" horzOverflow="overflow">
                    <a:lnL w="12700" cap="flat" cmpd="sng" algn="ctr">
                      <a:solidFill>
                        <a:schemeClr val="tx2">
                          <a:lumMod val="60000"/>
                          <a:lumOff val="40000"/>
                        </a:schemeClr>
                      </a:solidFill>
                      <a:prstDash val="solid"/>
                      <a:round/>
                      <a:headEnd type="none" w="med" len="med"/>
                      <a:tailEnd type="none" w="med" len="med"/>
                    </a:lnL>
                  </a:tcPr>
                </a:tc>
              </a:tr>
              <a:tr h="438014">
                <a:tc rowSpan="2">
                  <a:txBody>
                    <a:bodyPr/>
                    <a:lstStyle/>
                    <a:p>
                      <a:pPr marL="342900" marR="0" lvl="0" indent="-342900" algn="l" defTabSz="914400" rtl="0" eaLnBrk="1" fontAlgn="base" latinLnBrk="0" hangingPunct="1">
                        <a:lnSpc>
                          <a:spcPct val="100000"/>
                        </a:lnSpc>
                        <a:spcBef>
                          <a:spcPct val="0"/>
                        </a:spcBef>
                        <a:spcAft>
                          <a:spcPct val="0"/>
                        </a:spcAft>
                        <a:buClr>
                          <a:schemeClr val="bg1"/>
                        </a:buClr>
                        <a:buSzTx/>
                        <a:buFontTx/>
                        <a:buNone/>
                        <a:tabLst/>
                      </a:pPr>
                      <a:r>
                        <a:rPr kumimoji="1" lang="zh-TW" altLang="en-US" sz="1600" u="none" strike="noStrike" cap="none" normalizeH="0" baseline="0" dirty="0" smtClean="0">
                          <a:ln>
                            <a:noFill/>
                          </a:ln>
                          <a:effectLst/>
                        </a:rPr>
                        <a:t>企業活動力</a:t>
                      </a:r>
                      <a:r>
                        <a:rPr kumimoji="1" lang="en-US" altLang="zh-TW" sz="1600" u="none" strike="noStrike" cap="none" normalizeH="0" baseline="0" dirty="0" smtClean="0">
                          <a:ln>
                            <a:noFill/>
                          </a:ln>
                          <a:effectLst/>
                        </a:rPr>
                        <a:t>(1/9)</a:t>
                      </a:r>
                      <a:endParaRPr kumimoji="1" lang="en-US" altLang="zh-TW" sz="1600" b="1" i="0" u="none" strike="noStrike" cap="none" normalizeH="0" baseline="0" dirty="0" smtClean="0">
                        <a:ln>
                          <a:noFill/>
                        </a:ln>
                        <a:solidFill>
                          <a:srgbClr val="0000FF"/>
                        </a:solidFill>
                        <a:effectLst/>
                        <a:latin typeface="Book Antiqua" pitchFamily="18" charset="0"/>
                        <a:ea typeface="標楷體" pitchFamily="65" charset="-120"/>
                      </a:endParaRPr>
                    </a:p>
                  </a:txBody>
                  <a:tcPr anchor="ctr" horzOverflow="overflow">
                    <a:lnR w="12700" cap="flat" cmpd="sng" algn="ctr">
                      <a:solidFill>
                        <a:schemeClr val="tx2">
                          <a:lumMod val="60000"/>
                          <a:lumOff val="40000"/>
                        </a:schemeClr>
                      </a:solidFill>
                      <a:prstDash val="solid"/>
                      <a:round/>
                      <a:headEnd type="none" w="med" len="med"/>
                      <a:tailEnd type="none" w="med" len="med"/>
                    </a:lnR>
                  </a:tcPr>
                </a:tc>
                <a:tc>
                  <a:txBody>
                    <a:bodyPr/>
                    <a:lstStyle/>
                    <a:p>
                      <a:pPr marL="342900" marR="0" lvl="0" indent="-342900" algn="l" defTabSz="914400" rtl="0" eaLnBrk="1" fontAlgn="base" latinLnBrk="0" hangingPunct="1">
                        <a:lnSpc>
                          <a:spcPct val="100000"/>
                        </a:lnSpc>
                        <a:spcBef>
                          <a:spcPct val="0"/>
                        </a:spcBef>
                        <a:spcAft>
                          <a:spcPct val="0"/>
                        </a:spcAft>
                        <a:buClr>
                          <a:schemeClr val="bg1"/>
                        </a:buClr>
                        <a:buSzTx/>
                        <a:buFontTx/>
                        <a:buNone/>
                        <a:tabLst/>
                      </a:pPr>
                      <a:r>
                        <a:rPr kumimoji="1" lang="zh-TW" altLang="en-US" sz="1600" u="none" strike="noStrike" cap="none" normalizeH="0" baseline="0" dirty="0" smtClean="0">
                          <a:ln>
                            <a:noFill/>
                          </a:ln>
                          <a:effectLst/>
                        </a:rPr>
                        <a:t>收款天數</a:t>
                      </a:r>
                      <a:endParaRPr kumimoji="1" lang="zh-TW" altLang="en-US" sz="1600" b="1" i="0" u="none" strike="noStrike" cap="none" normalizeH="0" baseline="0" dirty="0" smtClean="0">
                        <a:ln>
                          <a:noFill/>
                        </a:ln>
                        <a:solidFill>
                          <a:schemeClr val="tx1"/>
                        </a:solidFill>
                        <a:effectLst/>
                        <a:latin typeface="Book Antiqua" pitchFamily="18" charset="0"/>
                        <a:ea typeface="標楷體" pitchFamily="65" charset="-120"/>
                      </a:endParaRPr>
                    </a:p>
                  </a:txBody>
                  <a:tcPr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tcPr>
                </a:tc>
                <a:tc>
                  <a:txBody>
                    <a:bodyPr/>
                    <a:lstStyle/>
                    <a:p>
                      <a:pPr marL="342900" marR="0" lvl="0" indent="-342900" algn="l" defTabSz="914400" rtl="0" eaLnBrk="1" fontAlgn="base" latinLnBrk="0" hangingPunct="1">
                        <a:lnSpc>
                          <a:spcPct val="100000"/>
                        </a:lnSpc>
                        <a:spcBef>
                          <a:spcPct val="0"/>
                        </a:spcBef>
                        <a:spcAft>
                          <a:spcPct val="0"/>
                        </a:spcAft>
                        <a:buClr>
                          <a:schemeClr val="bg1"/>
                        </a:buClr>
                        <a:buSzTx/>
                        <a:buFontTx/>
                        <a:buNone/>
                        <a:tabLst/>
                      </a:pPr>
                      <a:r>
                        <a:rPr kumimoji="1" lang="en-US" altLang="zh-TW" sz="1600" u="none" strike="noStrike" cap="none" normalizeH="0" baseline="0" dirty="0" smtClean="0">
                          <a:ln>
                            <a:noFill/>
                          </a:ln>
                          <a:effectLst/>
                        </a:rPr>
                        <a:t>365/(</a:t>
                      </a:r>
                      <a:r>
                        <a:rPr kumimoji="1" lang="zh-TW" altLang="en-US" sz="1600" u="none" strike="noStrike" cap="none" normalizeH="0" baseline="0" dirty="0" smtClean="0">
                          <a:ln>
                            <a:noFill/>
                          </a:ln>
                          <a:effectLst/>
                        </a:rPr>
                        <a:t>營業收入</a:t>
                      </a:r>
                      <a:r>
                        <a:rPr kumimoji="1" lang="en-US" altLang="zh-TW" sz="1600" u="none" strike="noStrike" cap="none" normalizeH="0" baseline="0" dirty="0" smtClean="0">
                          <a:ln>
                            <a:noFill/>
                          </a:ln>
                          <a:effectLst/>
                        </a:rPr>
                        <a:t>/</a:t>
                      </a:r>
                      <a:r>
                        <a:rPr kumimoji="1" lang="zh-TW" altLang="en-US" sz="1600" u="none" strike="noStrike" cap="none" normalizeH="0" baseline="0" dirty="0" smtClean="0">
                          <a:ln>
                            <a:noFill/>
                          </a:ln>
                          <a:solidFill>
                            <a:srgbClr val="FF0000"/>
                          </a:solidFill>
                          <a:effectLst/>
                        </a:rPr>
                        <a:t>期末</a:t>
                      </a:r>
                      <a:r>
                        <a:rPr kumimoji="1" lang="zh-TW" altLang="en-US" sz="1600" u="none" strike="noStrike" cap="none" normalizeH="0" baseline="0" dirty="0" smtClean="0">
                          <a:ln>
                            <a:noFill/>
                          </a:ln>
                          <a:effectLst/>
                        </a:rPr>
                        <a:t>應收帳款</a:t>
                      </a:r>
                      <a:r>
                        <a:rPr kumimoji="1" lang="en-US" altLang="zh-TW" sz="1600" u="none" strike="noStrike" cap="none" normalizeH="0" baseline="0" dirty="0" smtClean="0">
                          <a:ln>
                            <a:noFill/>
                          </a:ln>
                          <a:effectLst/>
                        </a:rPr>
                        <a:t>)</a:t>
                      </a:r>
                      <a:endParaRPr kumimoji="1" lang="en-US" altLang="zh-TW" sz="1600" b="1" i="0" u="none" strike="noStrike" cap="none" normalizeH="0" baseline="0" dirty="0" smtClean="0">
                        <a:ln>
                          <a:noFill/>
                        </a:ln>
                        <a:solidFill>
                          <a:schemeClr val="tx1"/>
                        </a:solidFill>
                        <a:effectLst/>
                        <a:latin typeface="Book Antiqua" pitchFamily="18" charset="0"/>
                        <a:ea typeface="標楷體" pitchFamily="65" charset="-120"/>
                      </a:endParaRPr>
                    </a:p>
                  </a:txBody>
                  <a:tcPr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tcPr>
                </a:tc>
                <a:tc>
                  <a:txBody>
                    <a:body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en-US" altLang="zh-TW" sz="1600" u="none" strike="noStrike" cap="none" normalizeH="0" baseline="0" smtClean="0">
                          <a:ln>
                            <a:noFill/>
                          </a:ln>
                          <a:effectLst/>
                        </a:rPr>
                        <a:t>0.5/9</a:t>
                      </a:r>
                      <a:endParaRPr kumimoji="1" lang="en-US" altLang="zh-TW" sz="1600" b="1" i="0" u="none" strike="noStrike" cap="none" normalizeH="0" baseline="0" smtClean="0">
                        <a:ln>
                          <a:noFill/>
                        </a:ln>
                        <a:solidFill>
                          <a:schemeClr val="tx1"/>
                        </a:solidFill>
                        <a:effectLst/>
                        <a:latin typeface="Book Antiqua" pitchFamily="18" charset="0"/>
                        <a:ea typeface="標楷體" pitchFamily="65" charset="-120"/>
                      </a:endParaRPr>
                    </a:p>
                  </a:txBody>
                  <a:tcPr anchor="ctr" horzOverflow="overflow">
                    <a:lnL w="12700" cap="flat" cmpd="sng" algn="ctr">
                      <a:solidFill>
                        <a:schemeClr val="tx2">
                          <a:lumMod val="60000"/>
                          <a:lumOff val="40000"/>
                        </a:schemeClr>
                      </a:solidFill>
                      <a:prstDash val="solid"/>
                      <a:round/>
                      <a:headEnd type="none" w="med" len="med"/>
                      <a:tailEnd type="none" w="med" len="med"/>
                    </a:lnL>
                  </a:tcPr>
                </a:tc>
              </a:tr>
              <a:tr h="360040">
                <a:tc vMerge="1">
                  <a:txBody>
                    <a:bodyPr/>
                    <a:lstStyle/>
                    <a:p>
                      <a:pPr marL="0" marR="0" lvl="0" indent="0" algn="l" defTabSz="914400" rtl="0" eaLnBrk="1" fontAlgn="base" latinLnBrk="0" hangingPunct="1">
                        <a:lnSpc>
                          <a:spcPct val="110000"/>
                        </a:lnSpc>
                        <a:spcBef>
                          <a:spcPct val="30000"/>
                        </a:spcBef>
                        <a:spcAft>
                          <a:spcPct val="0"/>
                        </a:spcAft>
                        <a:buClrTx/>
                        <a:buSzPct val="85000"/>
                        <a:buFontTx/>
                        <a:buNone/>
                        <a:tabLst/>
                      </a:pPr>
                      <a:endParaRPr kumimoji="1" lang="zh-TW" altLang="zh-TW" sz="1600" b="1" i="0" u="none" strike="noStrike" cap="none" normalizeH="0" baseline="0" dirty="0" smtClean="0">
                        <a:ln>
                          <a:noFill/>
                        </a:ln>
                        <a:solidFill>
                          <a:srgbClr val="0000FF"/>
                        </a:solidFill>
                        <a:effectLst/>
                        <a:latin typeface="Times New Roman" pitchFamily="18" charset="0"/>
                        <a:ea typeface="華康中黑體" pitchFamily="49" charset="-120"/>
                      </a:endParaRPr>
                    </a:p>
                  </a:txBody>
                  <a:tcPr anchor="ctr" horzOverflow="overflow"/>
                </a:tc>
                <a:tc>
                  <a:txBody>
                    <a:bodyPr/>
                    <a:lstStyle/>
                    <a:p>
                      <a:pPr marL="342900" marR="0" lvl="0" indent="-342900" algn="l" defTabSz="914400" rtl="0" eaLnBrk="1" fontAlgn="base" latinLnBrk="0" hangingPunct="1">
                        <a:lnSpc>
                          <a:spcPct val="100000"/>
                        </a:lnSpc>
                        <a:spcBef>
                          <a:spcPct val="0"/>
                        </a:spcBef>
                        <a:spcAft>
                          <a:spcPct val="0"/>
                        </a:spcAft>
                        <a:buClr>
                          <a:schemeClr val="bg1"/>
                        </a:buClr>
                        <a:buSzTx/>
                        <a:buFontTx/>
                        <a:buNone/>
                        <a:tabLst/>
                      </a:pPr>
                      <a:r>
                        <a:rPr kumimoji="1" lang="zh-TW" altLang="en-US" sz="1600" u="none" strike="noStrike" cap="none" normalizeH="0" baseline="0" dirty="0" smtClean="0">
                          <a:ln>
                            <a:noFill/>
                          </a:ln>
                          <a:effectLst/>
                        </a:rPr>
                        <a:t>售貨天數</a:t>
                      </a:r>
                      <a:endParaRPr kumimoji="1" lang="zh-TW" altLang="en-US" sz="1600" b="1" i="0" u="none" strike="noStrike" cap="none" normalizeH="0" baseline="0" dirty="0" smtClean="0">
                        <a:ln>
                          <a:noFill/>
                        </a:ln>
                        <a:solidFill>
                          <a:schemeClr val="tx1"/>
                        </a:solidFill>
                        <a:effectLst/>
                        <a:latin typeface="Book Antiqua" pitchFamily="18" charset="0"/>
                        <a:ea typeface="標楷體" pitchFamily="65" charset="-120"/>
                      </a:endParaRPr>
                    </a:p>
                  </a:txBody>
                  <a:tcPr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tcPr>
                </a:tc>
                <a:tc>
                  <a:txBody>
                    <a:bodyPr/>
                    <a:lstStyle/>
                    <a:p>
                      <a:pPr marL="342900" marR="0" lvl="0" indent="-342900" algn="l" defTabSz="914400" rtl="0" eaLnBrk="1" fontAlgn="base" latinLnBrk="0" hangingPunct="1">
                        <a:lnSpc>
                          <a:spcPct val="100000"/>
                        </a:lnSpc>
                        <a:spcBef>
                          <a:spcPct val="0"/>
                        </a:spcBef>
                        <a:spcAft>
                          <a:spcPct val="0"/>
                        </a:spcAft>
                        <a:buClr>
                          <a:schemeClr val="bg1"/>
                        </a:buClr>
                        <a:buSzTx/>
                        <a:buFontTx/>
                        <a:buNone/>
                        <a:tabLst/>
                      </a:pPr>
                      <a:r>
                        <a:rPr kumimoji="1" lang="en-US" altLang="zh-TW" sz="1600" u="none" strike="noStrike" cap="none" normalizeH="0" baseline="0" dirty="0" smtClean="0">
                          <a:ln>
                            <a:noFill/>
                          </a:ln>
                          <a:effectLst/>
                        </a:rPr>
                        <a:t>365/(</a:t>
                      </a:r>
                      <a:r>
                        <a:rPr kumimoji="1" lang="zh-TW" altLang="en-US" sz="1600" u="none" strike="noStrike" cap="none" normalizeH="0" baseline="0" dirty="0" smtClean="0">
                          <a:ln>
                            <a:noFill/>
                          </a:ln>
                          <a:effectLst/>
                        </a:rPr>
                        <a:t>營業成本</a:t>
                      </a:r>
                      <a:r>
                        <a:rPr kumimoji="1" lang="en-US" altLang="zh-TW" sz="1600" u="none" strike="noStrike" cap="none" normalizeH="0" baseline="0" dirty="0" smtClean="0">
                          <a:ln>
                            <a:noFill/>
                          </a:ln>
                          <a:effectLst/>
                        </a:rPr>
                        <a:t>/</a:t>
                      </a:r>
                      <a:r>
                        <a:rPr kumimoji="1" lang="zh-TW" altLang="en-US" sz="1600" u="none" strike="noStrike" cap="none" normalizeH="0" baseline="0" dirty="0" smtClean="0">
                          <a:ln>
                            <a:noFill/>
                          </a:ln>
                          <a:solidFill>
                            <a:srgbClr val="FF0000"/>
                          </a:solidFill>
                          <a:effectLst/>
                        </a:rPr>
                        <a:t>期末</a:t>
                      </a:r>
                      <a:r>
                        <a:rPr kumimoji="1" lang="zh-TW" altLang="en-US" sz="1600" u="none" strike="noStrike" cap="none" normalizeH="0" baseline="0" dirty="0" smtClean="0">
                          <a:ln>
                            <a:noFill/>
                          </a:ln>
                          <a:effectLst/>
                        </a:rPr>
                        <a:t>存貨</a:t>
                      </a:r>
                      <a:r>
                        <a:rPr kumimoji="1" lang="en-US" altLang="zh-TW" sz="1600" u="none" strike="noStrike" cap="none" normalizeH="0" baseline="0" dirty="0" smtClean="0">
                          <a:ln>
                            <a:noFill/>
                          </a:ln>
                          <a:effectLst/>
                        </a:rPr>
                        <a:t>)</a:t>
                      </a:r>
                      <a:endParaRPr kumimoji="1" lang="en-US" altLang="zh-TW" sz="1600" b="1" i="0" u="none" strike="noStrike" cap="none" normalizeH="0" baseline="0" dirty="0" smtClean="0">
                        <a:ln>
                          <a:noFill/>
                        </a:ln>
                        <a:solidFill>
                          <a:schemeClr val="tx1"/>
                        </a:solidFill>
                        <a:effectLst/>
                        <a:latin typeface="Book Antiqua" pitchFamily="18" charset="0"/>
                        <a:ea typeface="標楷體" pitchFamily="65" charset="-120"/>
                      </a:endParaRPr>
                    </a:p>
                  </a:txBody>
                  <a:tcPr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tcPr>
                </a:tc>
                <a:tc>
                  <a:txBody>
                    <a:body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en-US" altLang="zh-TW" sz="1600" u="none" strike="noStrike" cap="none" normalizeH="0" baseline="0" dirty="0" smtClean="0">
                          <a:ln>
                            <a:noFill/>
                          </a:ln>
                          <a:effectLst/>
                        </a:rPr>
                        <a:t>0.5/9</a:t>
                      </a:r>
                      <a:endParaRPr kumimoji="1" lang="en-US" altLang="zh-TW" sz="1600" b="1" i="0" u="none" strike="noStrike" cap="none" normalizeH="0" baseline="0" dirty="0" smtClean="0">
                        <a:ln>
                          <a:noFill/>
                        </a:ln>
                        <a:solidFill>
                          <a:schemeClr val="tx1"/>
                        </a:solidFill>
                        <a:effectLst/>
                        <a:latin typeface="Book Antiqua" pitchFamily="18" charset="0"/>
                        <a:ea typeface="標楷體" pitchFamily="65" charset="-120"/>
                      </a:endParaRPr>
                    </a:p>
                  </a:txBody>
                  <a:tcPr anchor="ctr" horzOverflow="overflow">
                    <a:lnL w="12700" cap="flat" cmpd="sng" algn="ctr">
                      <a:solidFill>
                        <a:schemeClr val="tx2">
                          <a:lumMod val="60000"/>
                          <a:lumOff val="40000"/>
                        </a:schemeClr>
                      </a:solidFill>
                      <a:prstDash val="solid"/>
                      <a:round/>
                      <a:headEnd type="none" w="med" len="med"/>
                      <a:tailEnd type="none" w="med" len="med"/>
                    </a:lnL>
                  </a:tcPr>
                </a:tc>
              </a:tr>
              <a:tr h="311104">
                <a:tc rowSpan="2">
                  <a:txBody>
                    <a:bodyPr/>
                    <a:lstStyle/>
                    <a:p>
                      <a:pPr marL="342900" marR="0" lvl="0" indent="-342900" algn="l" defTabSz="914400" rtl="0" eaLnBrk="1" fontAlgn="base" latinLnBrk="0" hangingPunct="1">
                        <a:lnSpc>
                          <a:spcPct val="100000"/>
                        </a:lnSpc>
                        <a:spcBef>
                          <a:spcPct val="0"/>
                        </a:spcBef>
                        <a:spcAft>
                          <a:spcPct val="0"/>
                        </a:spcAft>
                        <a:buClr>
                          <a:schemeClr val="bg1"/>
                        </a:buClr>
                        <a:buSzTx/>
                        <a:buFontTx/>
                        <a:buNone/>
                        <a:tabLst/>
                      </a:pPr>
                      <a:r>
                        <a:rPr kumimoji="1" lang="zh-TW" altLang="en-US" sz="1600" u="none" strike="noStrike" cap="none" normalizeH="0" baseline="0" dirty="0" smtClean="0">
                          <a:ln>
                            <a:noFill/>
                          </a:ln>
                          <a:effectLst/>
                        </a:rPr>
                        <a:t>規模</a:t>
                      </a:r>
                      <a:r>
                        <a:rPr kumimoji="1" lang="en-US" altLang="zh-TW" sz="1600" u="none" strike="noStrike" cap="none" normalizeH="0" baseline="0" dirty="0" smtClean="0">
                          <a:ln>
                            <a:noFill/>
                          </a:ln>
                          <a:effectLst/>
                        </a:rPr>
                        <a:t>(2/9)</a:t>
                      </a:r>
                      <a:endParaRPr kumimoji="1" lang="en-US" altLang="zh-TW" sz="1600" b="1" i="0" u="none" strike="noStrike" cap="none" normalizeH="0" baseline="0" dirty="0" smtClean="0">
                        <a:ln>
                          <a:noFill/>
                        </a:ln>
                        <a:solidFill>
                          <a:srgbClr val="0000FF"/>
                        </a:solidFill>
                        <a:effectLst/>
                        <a:latin typeface="Book Antiqua" pitchFamily="18" charset="0"/>
                        <a:ea typeface="標楷體" pitchFamily="65" charset="-120"/>
                      </a:endParaRPr>
                    </a:p>
                  </a:txBody>
                  <a:tcPr anchor="ctr" horzOverflow="overflow">
                    <a:lnR w="12700" cap="flat" cmpd="sng" algn="ctr">
                      <a:solidFill>
                        <a:schemeClr val="tx2">
                          <a:lumMod val="60000"/>
                          <a:lumOff val="40000"/>
                        </a:schemeClr>
                      </a:solidFill>
                      <a:prstDash val="solid"/>
                      <a:round/>
                      <a:headEnd type="none" w="med" len="med"/>
                      <a:tailEnd type="none" w="med" len="med"/>
                    </a:lnR>
                  </a:tcPr>
                </a:tc>
                <a:tc>
                  <a:txBody>
                    <a:bodyPr/>
                    <a:lstStyle/>
                    <a:p>
                      <a:pPr marL="342900" marR="0" lvl="0" indent="-342900" algn="l" defTabSz="914400" rtl="0" eaLnBrk="1" fontAlgn="base" latinLnBrk="0" hangingPunct="1">
                        <a:lnSpc>
                          <a:spcPct val="100000"/>
                        </a:lnSpc>
                        <a:spcBef>
                          <a:spcPct val="0"/>
                        </a:spcBef>
                        <a:spcAft>
                          <a:spcPct val="0"/>
                        </a:spcAft>
                        <a:buClr>
                          <a:schemeClr val="bg1"/>
                        </a:buClr>
                        <a:buSzTx/>
                        <a:buFontTx/>
                        <a:buNone/>
                        <a:tabLst/>
                      </a:pPr>
                      <a:r>
                        <a:rPr kumimoji="1" lang="zh-TW" altLang="en-US" sz="1600" u="none" strike="noStrike" cap="none" normalizeH="0" baseline="0" dirty="0" smtClean="0">
                          <a:ln>
                            <a:noFill/>
                          </a:ln>
                          <a:effectLst/>
                        </a:rPr>
                        <a:t>營業收入</a:t>
                      </a:r>
                      <a:r>
                        <a:rPr kumimoji="1" lang="en-US" altLang="zh-TW" sz="1600" u="none" strike="noStrike" cap="none" normalizeH="0" baseline="0" dirty="0" smtClean="0">
                          <a:ln>
                            <a:noFill/>
                          </a:ln>
                          <a:effectLst/>
                        </a:rPr>
                        <a:t>(</a:t>
                      </a:r>
                      <a:r>
                        <a:rPr kumimoji="1" lang="zh-TW" altLang="en-US" sz="1600" u="none" strike="noStrike" cap="none" normalizeH="0" baseline="0" dirty="0" smtClean="0">
                          <a:ln>
                            <a:noFill/>
                          </a:ln>
                          <a:effectLst/>
                        </a:rPr>
                        <a:t>競爭力</a:t>
                      </a:r>
                      <a:r>
                        <a:rPr kumimoji="1" lang="en-US" altLang="zh-TW" sz="1600" u="none" strike="noStrike" cap="none" normalizeH="0" baseline="0" dirty="0" smtClean="0">
                          <a:ln>
                            <a:noFill/>
                          </a:ln>
                          <a:effectLst/>
                        </a:rPr>
                        <a:t>)</a:t>
                      </a:r>
                      <a:endParaRPr kumimoji="1" lang="en-US" altLang="zh-TW" sz="1600" b="1" i="0" u="none" strike="noStrike" cap="none" normalizeH="0" baseline="0" dirty="0" smtClean="0">
                        <a:ln>
                          <a:noFill/>
                        </a:ln>
                        <a:solidFill>
                          <a:schemeClr val="tx1"/>
                        </a:solidFill>
                        <a:effectLst/>
                        <a:latin typeface="Book Antiqua" pitchFamily="18" charset="0"/>
                        <a:ea typeface="標楷體" pitchFamily="65" charset="-120"/>
                      </a:endParaRPr>
                    </a:p>
                  </a:txBody>
                  <a:tcPr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tcPr>
                </a:tc>
                <a:tc>
                  <a:txBody>
                    <a:bodyPr/>
                    <a:lstStyle/>
                    <a:p>
                      <a:pPr marL="342900" marR="0" lvl="0" indent="-342900" algn="l" defTabSz="914400" rtl="0" eaLnBrk="1" fontAlgn="base" latinLnBrk="0" hangingPunct="1">
                        <a:lnSpc>
                          <a:spcPct val="100000"/>
                        </a:lnSpc>
                        <a:spcBef>
                          <a:spcPct val="0"/>
                        </a:spcBef>
                        <a:spcAft>
                          <a:spcPct val="0"/>
                        </a:spcAft>
                        <a:buClr>
                          <a:schemeClr val="bg1"/>
                        </a:buClr>
                        <a:buSzTx/>
                        <a:buFontTx/>
                        <a:buNone/>
                        <a:tabLst/>
                      </a:pPr>
                      <a:r>
                        <a:rPr kumimoji="1" lang="zh-TW" altLang="en-US" sz="1600" u="none" strike="noStrike" cap="none" normalizeH="0" baseline="0" dirty="0" smtClean="0">
                          <a:ln>
                            <a:noFill/>
                          </a:ln>
                          <a:effectLst/>
                        </a:rPr>
                        <a:t>營業收入</a:t>
                      </a:r>
                      <a:endParaRPr kumimoji="1" lang="zh-TW" altLang="en-US" sz="1600" b="1" i="0" u="none" strike="noStrike" cap="none" normalizeH="0" baseline="0" dirty="0" smtClean="0">
                        <a:ln>
                          <a:noFill/>
                        </a:ln>
                        <a:solidFill>
                          <a:schemeClr val="tx1"/>
                        </a:solidFill>
                        <a:effectLst/>
                        <a:latin typeface="Book Antiqua" pitchFamily="18" charset="0"/>
                        <a:ea typeface="標楷體" pitchFamily="65" charset="-120"/>
                      </a:endParaRPr>
                    </a:p>
                  </a:txBody>
                  <a:tcPr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tcPr>
                </a:tc>
                <a:tc>
                  <a:txBody>
                    <a:body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en-US" altLang="zh-TW" sz="1600" u="none" strike="noStrike" cap="none" normalizeH="0" baseline="0" dirty="0" smtClean="0">
                          <a:ln>
                            <a:noFill/>
                          </a:ln>
                          <a:effectLst/>
                        </a:rPr>
                        <a:t>1/9</a:t>
                      </a:r>
                      <a:endParaRPr kumimoji="1" lang="en-US" altLang="zh-TW" sz="1600" b="1" i="0" u="none" strike="noStrike" cap="none" normalizeH="0" baseline="0" dirty="0" smtClean="0">
                        <a:ln>
                          <a:noFill/>
                        </a:ln>
                        <a:solidFill>
                          <a:schemeClr val="tx1"/>
                        </a:solidFill>
                        <a:effectLst/>
                        <a:latin typeface="Book Antiqua" pitchFamily="18" charset="0"/>
                        <a:ea typeface="標楷體" pitchFamily="65" charset="-120"/>
                      </a:endParaRPr>
                    </a:p>
                  </a:txBody>
                  <a:tcPr anchor="ctr" horzOverflow="overflow">
                    <a:lnL w="12700" cap="flat" cmpd="sng" algn="ctr">
                      <a:solidFill>
                        <a:schemeClr val="tx2">
                          <a:lumMod val="60000"/>
                          <a:lumOff val="40000"/>
                        </a:schemeClr>
                      </a:solidFill>
                      <a:prstDash val="solid"/>
                      <a:round/>
                      <a:headEnd type="none" w="med" len="med"/>
                      <a:tailEnd type="none" w="med" len="med"/>
                    </a:lnL>
                  </a:tcPr>
                </a:tc>
              </a:tr>
              <a:tr h="388306">
                <a:tc vMerge="1">
                  <a:txBody>
                    <a:bodyPr/>
                    <a:lstStyle/>
                    <a:p>
                      <a:pPr marL="0" marR="0" lvl="0" indent="0" algn="l" defTabSz="914400" rtl="0" eaLnBrk="1" fontAlgn="base" latinLnBrk="0" hangingPunct="1">
                        <a:lnSpc>
                          <a:spcPct val="110000"/>
                        </a:lnSpc>
                        <a:spcBef>
                          <a:spcPct val="30000"/>
                        </a:spcBef>
                        <a:spcAft>
                          <a:spcPct val="0"/>
                        </a:spcAft>
                        <a:buClrTx/>
                        <a:buSzPct val="85000"/>
                        <a:buFontTx/>
                        <a:buNone/>
                        <a:tabLst/>
                      </a:pPr>
                      <a:endParaRPr kumimoji="1" lang="zh-TW" altLang="zh-TW" sz="1600" b="1" i="0" u="none" strike="noStrike" cap="none" normalizeH="0" baseline="0" dirty="0" smtClean="0">
                        <a:ln>
                          <a:noFill/>
                        </a:ln>
                        <a:solidFill>
                          <a:srgbClr val="0000FF"/>
                        </a:solidFill>
                        <a:effectLst/>
                        <a:latin typeface="Times New Roman" pitchFamily="18" charset="0"/>
                        <a:ea typeface="華康中黑體" pitchFamily="49" charset="-120"/>
                      </a:endParaRPr>
                    </a:p>
                  </a:txBody>
                  <a:tcPr anchor="ctr" horzOverflow="overflow"/>
                </a:tc>
                <a:tc>
                  <a:txBody>
                    <a:bodyPr/>
                    <a:lstStyle/>
                    <a:p>
                      <a:pPr marL="342900" marR="0" lvl="0" indent="-342900" algn="l" defTabSz="914400" rtl="0" eaLnBrk="1" fontAlgn="base" latinLnBrk="0" hangingPunct="1">
                        <a:lnSpc>
                          <a:spcPct val="100000"/>
                        </a:lnSpc>
                        <a:spcBef>
                          <a:spcPct val="0"/>
                        </a:spcBef>
                        <a:spcAft>
                          <a:spcPct val="0"/>
                        </a:spcAft>
                        <a:buClr>
                          <a:schemeClr val="bg1"/>
                        </a:buClr>
                        <a:buSzTx/>
                        <a:buFontTx/>
                        <a:buNone/>
                        <a:tabLst/>
                      </a:pPr>
                      <a:r>
                        <a:rPr kumimoji="1" lang="zh-TW" altLang="en-US" sz="1600" u="none" strike="noStrike" cap="none" normalizeH="0" baseline="0" dirty="0" smtClean="0">
                          <a:ln>
                            <a:noFill/>
                          </a:ln>
                          <a:effectLst/>
                        </a:rPr>
                        <a:t>總資產</a:t>
                      </a:r>
                      <a:endParaRPr kumimoji="1" lang="zh-TW" altLang="en-US" sz="1600" b="1" i="0" u="none" strike="noStrike" cap="none" normalizeH="0" baseline="0" dirty="0" smtClean="0">
                        <a:ln>
                          <a:noFill/>
                        </a:ln>
                        <a:solidFill>
                          <a:schemeClr val="tx1"/>
                        </a:solidFill>
                        <a:effectLst/>
                        <a:latin typeface="Book Antiqua" pitchFamily="18" charset="0"/>
                        <a:ea typeface="標楷體" pitchFamily="65" charset="-120"/>
                      </a:endParaRPr>
                    </a:p>
                  </a:txBody>
                  <a:tcPr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tcPr>
                </a:tc>
                <a:tc>
                  <a:txBody>
                    <a:bodyPr/>
                    <a:lstStyle/>
                    <a:p>
                      <a:pPr marL="342900" marR="0" lvl="0" indent="-342900" algn="l" defTabSz="914400" rtl="0" eaLnBrk="1" fontAlgn="base" latinLnBrk="0" hangingPunct="1">
                        <a:lnSpc>
                          <a:spcPct val="100000"/>
                        </a:lnSpc>
                        <a:spcBef>
                          <a:spcPct val="0"/>
                        </a:spcBef>
                        <a:spcAft>
                          <a:spcPct val="0"/>
                        </a:spcAft>
                        <a:buClr>
                          <a:schemeClr val="bg1"/>
                        </a:buClr>
                        <a:buSzTx/>
                        <a:buFontTx/>
                        <a:buNone/>
                        <a:tabLst/>
                      </a:pPr>
                      <a:r>
                        <a:rPr kumimoji="1" lang="zh-TW" altLang="en-US" sz="1600" u="none" strike="noStrike" cap="none" normalizeH="0" baseline="0" dirty="0" smtClean="0">
                          <a:ln>
                            <a:noFill/>
                          </a:ln>
                          <a:effectLst/>
                        </a:rPr>
                        <a:t>總資產</a:t>
                      </a:r>
                      <a:r>
                        <a:rPr kumimoji="1" lang="en-US" altLang="zh-TW" sz="1600" u="none" strike="noStrike" cap="none" normalizeH="0" baseline="0" dirty="0" smtClean="0">
                          <a:ln>
                            <a:noFill/>
                          </a:ln>
                          <a:solidFill>
                            <a:srgbClr val="FF0000"/>
                          </a:solidFill>
                          <a:effectLst/>
                        </a:rPr>
                        <a:t>(</a:t>
                      </a:r>
                      <a:r>
                        <a:rPr kumimoji="1" lang="zh-TW" altLang="en-US" sz="1600" u="none" strike="noStrike" cap="none" normalizeH="0" baseline="0" dirty="0" smtClean="0">
                          <a:ln>
                            <a:noFill/>
                          </a:ln>
                          <a:solidFill>
                            <a:srgbClr val="FF0000"/>
                          </a:solidFill>
                          <a:effectLst/>
                        </a:rPr>
                        <a:t>以</a:t>
                      </a:r>
                      <a:r>
                        <a:rPr kumimoji="1" lang="en-US" altLang="zh-TW" sz="1600" u="none" strike="noStrike" cap="none" normalizeH="0" baseline="0" dirty="0" smtClean="0">
                          <a:ln>
                            <a:noFill/>
                          </a:ln>
                          <a:solidFill>
                            <a:srgbClr val="FF0000"/>
                          </a:solidFill>
                          <a:effectLst/>
                        </a:rPr>
                        <a:t>3</a:t>
                      </a:r>
                      <a:r>
                        <a:rPr kumimoji="1" lang="zh-TW" altLang="en-US" sz="1600" u="none" strike="noStrike" cap="none" normalizeH="0" baseline="0" dirty="0" smtClean="0">
                          <a:ln>
                            <a:noFill/>
                          </a:ln>
                          <a:solidFill>
                            <a:srgbClr val="FF0000"/>
                          </a:solidFill>
                          <a:effectLst/>
                        </a:rPr>
                        <a:t>倍營收為限</a:t>
                      </a:r>
                      <a:r>
                        <a:rPr kumimoji="1" lang="en-US" altLang="zh-TW" sz="1600" u="none" strike="noStrike" cap="none" normalizeH="0" baseline="0" dirty="0" smtClean="0">
                          <a:ln>
                            <a:noFill/>
                          </a:ln>
                          <a:solidFill>
                            <a:srgbClr val="FF0000"/>
                          </a:solidFill>
                          <a:effectLst/>
                        </a:rPr>
                        <a:t>)</a:t>
                      </a:r>
                      <a:endParaRPr kumimoji="1" lang="en-US" altLang="zh-TW" sz="1600" b="1" i="0" u="none" strike="noStrike" cap="none" normalizeH="0" baseline="0" dirty="0" smtClean="0">
                        <a:ln>
                          <a:noFill/>
                        </a:ln>
                        <a:solidFill>
                          <a:srgbClr val="FF0000"/>
                        </a:solidFill>
                        <a:effectLst/>
                        <a:latin typeface="Book Antiqua" pitchFamily="18" charset="0"/>
                        <a:ea typeface="標楷體" pitchFamily="65" charset="-120"/>
                      </a:endParaRPr>
                    </a:p>
                  </a:txBody>
                  <a:tcPr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tcPr>
                </a:tc>
                <a:tc>
                  <a:txBody>
                    <a:body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1" lang="en-US" altLang="zh-TW" sz="1600" u="none" strike="noStrike" cap="none" normalizeH="0" baseline="0" dirty="0" smtClean="0">
                          <a:ln>
                            <a:noFill/>
                          </a:ln>
                          <a:effectLst/>
                        </a:rPr>
                        <a:t>1/9</a:t>
                      </a:r>
                      <a:endParaRPr kumimoji="1" lang="en-US" altLang="zh-TW" sz="1600" b="1" i="0" u="none" strike="noStrike" cap="none" normalizeH="0" baseline="0" dirty="0" smtClean="0">
                        <a:ln>
                          <a:noFill/>
                        </a:ln>
                        <a:solidFill>
                          <a:schemeClr val="tx1"/>
                        </a:solidFill>
                        <a:effectLst/>
                        <a:latin typeface="Book Antiqua" pitchFamily="18" charset="0"/>
                        <a:ea typeface="標楷體" pitchFamily="65" charset="-120"/>
                      </a:endParaRPr>
                    </a:p>
                  </a:txBody>
                  <a:tcPr anchor="ctr" horzOverflow="overflow">
                    <a:lnL w="12700" cap="flat" cmpd="sng" algn="ctr">
                      <a:solidFill>
                        <a:schemeClr val="tx2">
                          <a:lumMod val="60000"/>
                          <a:lumOff val="40000"/>
                        </a:schemeClr>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31610720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sz="2800" dirty="0" smtClean="0"/>
              <a:t>以</a:t>
            </a:r>
            <a:r>
              <a:rPr lang="zh-TW" altLang="en-US" sz="2800" u="sng" dirty="0" smtClean="0"/>
              <a:t>營收規模</a:t>
            </a:r>
            <a:r>
              <a:rPr lang="zh-TW" altLang="en-US" sz="2800" dirty="0" smtClean="0"/>
              <a:t>作門檻</a:t>
            </a:r>
            <a:endParaRPr lang="en-US" altLang="zh-TW" sz="2800" dirty="0" smtClean="0"/>
          </a:p>
          <a:p>
            <a:endParaRPr lang="en-US" altLang="zh-TW" sz="2800" dirty="0" smtClean="0"/>
          </a:p>
          <a:p>
            <a:endParaRPr lang="en-US" altLang="zh-TW" sz="2800" dirty="0" smtClean="0"/>
          </a:p>
          <a:p>
            <a:endParaRPr lang="en-US" altLang="zh-TW" sz="2800" dirty="0" smtClean="0"/>
          </a:p>
          <a:p>
            <a:endParaRPr lang="en-US" altLang="zh-TW" sz="2800" dirty="0" smtClean="0"/>
          </a:p>
          <a:p>
            <a:endParaRPr lang="zh-TW" altLang="en-US" dirty="0"/>
          </a:p>
        </p:txBody>
      </p:sp>
      <p:sp>
        <p:nvSpPr>
          <p:cNvPr id="4" name="頁尾版面配置區 3"/>
          <p:cNvSpPr>
            <a:spLocks noGrp="1"/>
          </p:cNvSpPr>
          <p:nvPr>
            <p:ph type="ftr" sz="quarter" idx="11"/>
          </p:nvPr>
        </p:nvSpPr>
        <p:spPr/>
        <p:txBody>
          <a:bodyPr/>
          <a:lstStyle/>
          <a:p>
            <a:pPr algn="l"/>
            <a:r>
              <a:rPr lang="en-US" altLang="zh-TW" smtClean="0"/>
              <a:t>TCRI</a:t>
            </a:r>
            <a:r>
              <a:rPr lang="zh-TW" altLang="en-US" smtClean="0"/>
              <a:t>方法論</a:t>
            </a:r>
            <a:endParaRPr lang="zh-TW" altLang="zh-TW" dirty="0" smtClean="0"/>
          </a:p>
        </p:txBody>
      </p:sp>
      <p:sp>
        <p:nvSpPr>
          <p:cNvPr id="5" name="投影片編號版面配置區 4"/>
          <p:cNvSpPr>
            <a:spLocks noGrp="1"/>
          </p:cNvSpPr>
          <p:nvPr>
            <p:ph type="sldNum" sz="quarter" idx="12"/>
          </p:nvPr>
        </p:nvSpPr>
        <p:spPr/>
        <p:txBody>
          <a:bodyPr/>
          <a:lstStyle/>
          <a:p>
            <a:fld id="{BEC71E89-DB97-4238-A838-D14EE2B303CA}" type="slidenum">
              <a:rPr lang="zh-TW" altLang="en-US" smtClean="0"/>
              <a:pPr/>
              <a:t>12</a:t>
            </a:fld>
            <a:endParaRPr lang="zh-TW" altLang="en-US" dirty="0"/>
          </a:p>
        </p:txBody>
      </p:sp>
      <p:sp>
        <p:nvSpPr>
          <p:cNvPr id="6" name="標題 5"/>
          <p:cNvSpPr>
            <a:spLocks noGrp="1"/>
          </p:cNvSpPr>
          <p:nvPr>
            <p:ph type="title"/>
          </p:nvPr>
        </p:nvSpPr>
        <p:spPr/>
        <p:txBody>
          <a:bodyPr/>
          <a:lstStyle/>
          <a:p>
            <a:r>
              <a:rPr lang="zh-TW" altLang="en-US" dirty="0" smtClean="0">
                <a:latin typeface="+mn-ea"/>
              </a:rPr>
              <a:t>步驟</a:t>
            </a:r>
            <a:r>
              <a:rPr lang="en-US" altLang="zh-TW" dirty="0" smtClean="0">
                <a:latin typeface="+mn-ea"/>
              </a:rPr>
              <a:t>II</a:t>
            </a:r>
            <a:r>
              <a:rPr lang="zh-TW" altLang="en-US" dirty="0" smtClean="0">
                <a:latin typeface="+mn-ea"/>
              </a:rPr>
              <a:t>：門檻等級</a:t>
            </a:r>
            <a:endParaRPr lang="zh-TW" altLang="en-US" dirty="0"/>
          </a:p>
        </p:txBody>
      </p:sp>
      <p:graphicFrame>
        <p:nvGraphicFramePr>
          <p:cNvPr id="7" name="表格 6"/>
          <p:cNvGraphicFramePr>
            <a:graphicFrameLocks noGrp="1"/>
          </p:cNvGraphicFramePr>
          <p:nvPr/>
        </p:nvGraphicFramePr>
        <p:xfrm>
          <a:off x="971600" y="1772816"/>
          <a:ext cx="6552726" cy="1512169"/>
        </p:xfrm>
        <a:graphic>
          <a:graphicData uri="http://schemas.openxmlformats.org/drawingml/2006/table">
            <a:tbl>
              <a:tblPr firstRow="1">
                <a:tableStyleId>{6E25E649-3F16-4E02-A733-19D2CDBF48F0}</a:tableStyleId>
              </a:tblPr>
              <a:tblGrid>
                <a:gridCol w="1092121"/>
                <a:gridCol w="1092121"/>
                <a:gridCol w="1092121"/>
                <a:gridCol w="1092121"/>
                <a:gridCol w="1092121"/>
                <a:gridCol w="1092121"/>
              </a:tblGrid>
              <a:tr h="488375">
                <a:tc>
                  <a:txBody>
                    <a:bodyPr/>
                    <a:lstStyle/>
                    <a:p>
                      <a:pPr marL="0" marR="0" lvl="0" indent="0" algn="ctr" defTabSz="914400" rtl="0" eaLnBrk="1" fontAlgn="base" latinLnBrk="0" hangingPunct="1">
                        <a:lnSpc>
                          <a:spcPct val="110000"/>
                        </a:lnSpc>
                        <a:spcBef>
                          <a:spcPct val="30000"/>
                        </a:spcBef>
                        <a:spcAft>
                          <a:spcPct val="0"/>
                        </a:spcAft>
                        <a:buClrTx/>
                        <a:buSzPct val="85000"/>
                        <a:buFontTx/>
                        <a:buNone/>
                        <a:tabLst/>
                      </a:pPr>
                      <a:r>
                        <a:rPr kumimoji="1" lang="en-US" altLang="zh-TW" sz="1800" u="none" strike="noStrike" cap="none" normalizeH="0" baseline="0" dirty="0" smtClean="0">
                          <a:ln>
                            <a:noFill/>
                          </a:ln>
                          <a:effectLst/>
                        </a:rPr>
                        <a:t>TCRI</a:t>
                      </a:r>
                      <a:endParaRPr kumimoji="1" lang="en-US" altLang="zh-TW" sz="1800" b="1" i="0" u="none" strike="noStrike" cap="none" normalizeH="0" baseline="0" dirty="0" smtClean="0">
                        <a:ln>
                          <a:noFill/>
                        </a:ln>
                        <a:solidFill>
                          <a:srgbClr val="003366"/>
                        </a:solidFill>
                        <a:effectLst/>
                        <a:latin typeface="Book Antiqua" pitchFamily="18" charset="0"/>
                        <a:ea typeface="標楷體" pitchFamily="65" charset="-120"/>
                      </a:endParaRPr>
                    </a:p>
                  </a:txBody>
                  <a:tcPr horzOverflow="overflow"/>
                </a:tc>
                <a:tc>
                  <a:txBody>
                    <a:bodyPr/>
                    <a:lstStyle/>
                    <a:p>
                      <a:pPr marL="0" marR="0" lvl="0" indent="0" algn="ctr" defTabSz="914400" rtl="0" eaLnBrk="1" fontAlgn="base" latinLnBrk="0" hangingPunct="1">
                        <a:lnSpc>
                          <a:spcPct val="110000"/>
                        </a:lnSpc>
                        <a:spcBef>
                          <a:spcPct val="30000"/>
                        </a:spcBef>
                        <a:spcAft>
                          <a:spcPct val="0"/>
                        </a:spcAft>
                        <a:buClrTx/>
                        <a:buSzPct val="85000"/>
                        <a:buFontTx/>
                        <a:buNone/>
                        <a:tabLst/>
                      </a:pPr>
                      <a:r>
                        <a:rPr kumimoji="1" lang="zh-TW" altLang="en-US" sz="1800" u="none" strike="noStrike" cap="none" normalizeH="0" baseline="0" dirty="0" smtClean="0">
                          <a:ln>
                            <a:noFill/>
                          </a:ln>
                          <a:effectLst/>
                        </a:rPr>
                        <a:t>１</a:t>
                      </a:r>
                      <a:endParaRPr kumimoji="1" lang="zh-TW" altLang="en-US" sz="1800" b="1" i="0" u="none" strike="noStrike" cap="none" normalizeH="0" baseline="0" dirty="0" smtClean="0">
                        <a:ln>
                          <a:noFill/>
                        </a:ln>
                        <a:solidFill>
                          <a:srgbClr val="003366"/>
                        </a:solidFill>
                        <a:effectLst/>
                        <a:latin typeface="Book Antiqua" pitchFamily="18" charset="0"/>
                        <a:ea typeface="標楷體" pitchFamily="65" charset="-120"/>
                      </a:endParaRPr>
                    </a:p>
                  </a:txBody>
                  <a:tcPr horzOverflow="overflow"/>
                </a:tc>
                <a:tc>
                  <a:txBody>
                    <a:bodyPr/>
                    <a:lstStyle/>
                    <a:p>
                      <a:pPr marL="0" marR="0" lvl="0" indent="0" algn="ctr" defTabSz="914400" rtl="0" eaLnBrk="1" fontAlgn="base" latinLnBrk="0" hangingPunct="1">
                        <a:lnSpc>
                          <a:spcPct val="110000"/>
                        </a:lnSpc>
                        <a:spcBef>
                          <a:spcPct val="30000"/>
                        </a:spcBef>
                        <a:spcAft>
                          <a:spcPct val="0"/>
                        </a:spcAft>
                        <a:buClrTx/>
                        <a:buSzPct val="85000"/>
                        <a:buFontTx/>
                        <a:buNone/>
                        <a:tabLst/>
                      </a:pPr>
                      <a:r>
                        <a:rPr kumimoji="1" lang="zh-TW" altLang="en-US" sz="1800" u="none" strike="noStrike" cap="none" normalizeH="0" baseline="0" dirty="0" smtClean="0">
                          <a:ln>
                            <a:noFill/>
                          </a:ln>
                          <a:effectLst/>
                        </a:rPr>
                        <a:t>２</a:t>
                      </a:r>
                      <a:endParaRPr kumimoji="1" lang="zh-TW" altLang="en-US" sz="1800" b="1" i="0" u="none" strike="noStrike" cap="none" normalizeH="0" baseline="0" dirty="0" smtClean="0">
                        <a:ln>
                          <a:noFill/>
                        </a:ln>
                        <a:solidFill>
                          <a:srgbClr val="003366"/>
                        </a:solidFill>
                        <a:effectLst/>
                        <a:latin typeface="Book Antiqua" pitchFamily="18" charset="0"/>
                        <a:ea typeface="標楷體" pitchFamily="65" charset="-120"/>
                      </a:endParaRPr>
                    </a:p>
                  </a:txBody>
                  <a:tcPr horzOverflow="overflow"/>
                </a:tc>
                <a:tc>
                  <a:txBody>
                    <a:bodyPr/>
                    <a:lstStyle/>
                    <a:p>
                      <a:pPr marL="0" marR="0" lvl="0" indent="0" algn="ctr" defTabSz="914400" rtl="0" eaLnBrk="1" fontAlgn="base" latinLnBrk="0" hangingPunct="1">
                        <a:lnSpc>
                          <a:spcPct val="110000"/>
                        </a:lnSpc>
                        <a:spcBef>
                          <a:spcPct val="30000"/>
                        </a:spcBef>
                        <a:spcAft>
                          <a:spcPct val="0"/>
                        </a:spcAft>
                        <a:buClrTx/>
                        <a:buSzPct val="85000"/>
                        <a:buFontTx/>
                        <a:buNone/>
                        <a:tabLst/>
                      </a:pPr>
                      <a:r>
                        <a:rPr kumimoji="1" lang="zh-TW" altLang="en-US" sz="1800" u="none" strike="noStrike" cap="none" normalizeH="0" baseline="0" dirty="0" smtClean="0">
                          <a:ln>
                            <a:noFill/>
                          </a:ln>
                          <a:effectLst/>
                        </a:rPr>
                        <a:t>３</a:t>
                      </a:r>
                      <a:endParaRPr kumimoji="1" lang="zh-TW" altLang="en-US" sz="1800" b="1" i="0" u="none" strike="noStrike" cap="none" normalizeH="0" baseline="0" dirty="0" smtClean="0">
                        <a:ln>
                          <a:noFill/>
                        </a:ln>
                        <a:solidFill>
                          <a:srgbClr val="003366"/>
                        </a:solidFill>
                        <a:effectLst/>
                        <a:latin typeface="Book Antiqua" pitchFamily="18" charset="0"/>
                        <a:ea typeface="標楷體" pitchFamily="65" charset="-120"/>
                      </a:endParaRPr>
                    </a:p>
                  </a:txBody>
                  <a:tcPr horzOverflow="overflow"/>
                </a:tc>
                <a:tc>
                  <a:txBody>
                    <a:bodyPr/>
                    <a:lstStyle/>
                    <a:p>
                      <a:pPr marL="0" marR="0" lvl="0" indent="0" algn="ctr" defTabSz="914400" rtl="0" eaLnBrk="1" fontAlgn="base" latinLnBrk="0" hangingPunct="1">
                        <a:lnSpc>
                          <a:spcPct val="110000"/>
                        </a:lnSpc>
                        <a:spcBef>
                          <a:spcPct val="30000"/>
                        </a:spcBef>
                        <a:spcAft>
                          <a:spcPct val="0"/>
                        </a:spcAft>
                        <a:buClrTx/>
                        <a:buSzPct val="85000"/>
                        <a:buFontTx/>
                        <a:buNone/>
                        <a:tabLst/>
                      </a:pPr>
                      <a:r>
                        <a:rPr kumimoji="1" lang="zh-TW" altLang="en-US" sz="1800" u="none" strike="noStrike" cap="none" normalizeH="0" baseline="0" smtClean="0">
                          <a:ln>
                            <a:noFill/>
                          </a:ln>
                          <a:effectLst/>
                        </a:rPr>
                        <a:t>４</a:t>
                      </a:r>
                      <a:endParaRPr kumimoji="1" lang="zh-TW" altLang="en-US" sz="1800" b="1" i="0" u="none" strike="noStrike" cap="none" normalizeH="0" baseline="0" smtClean="0">
                        <a:ln>
                          <a:noFill/>
                        </a:ln>
                        <a:solidFill>
                          <a:srgbClr val="003366"/>
                        </a:solidFill>
                        <a:effectLst/>
                        <a:latin typeface="Book Antiqua" pitchFamily="18" charset="0"/>
                        <a:ea typeface="標楷體" pitchFamily="65" charset="-120"/>
                      </a:endParaRPr>
                    </a:p>
                  </a:txBody>
                  <a:tcPr horzOverflow="overflow"/>
                </a:tc>
                <a:tc>
                  <a:txBody>
                    <a:bodyPr/>
                    <a:lstStyle/>
                    <a:p>
                      <a:pPr marL="0" marR="0" lvl="0" indent="0" algn="ctr" defTabSz="914400" rtl="0" eaLnBrk="1" fontAlgn="base" latinLnBrk="0" hangingPunct="1">
                        <a:lnSpc>
                          <a:spcPct val="110000"/>
                        </a:lnSpc>
                        <a:spcBef>
                          <a:spcPct val="30000"/>
                        </a:spcBef>
                        <a:spcAft>
                          <a:spcPct val="0"/>
                        </a:spcAft>
                        <a:buClrTx/>
                        <a:buSzPct val="85000"/>
                        <a:buFontTx/>
                        <a:buNone/>
                        <a:tabLst/>
                      </a:pPr>
                      <a:r>
                        <a:rPr kumimoji="1" lang="zh-TW" altLang="en-US" sz="1800" u="none" strike="noStrike" cap="none" normalizeH="0" baseline="0" dirty="0" smtClean="0">
                          <a:ln>
                            <a:noFill/>
                          </a:ln>
                          <a:effectLst/>
                        </a:rPr>
                        <a:t>５</a:t>
                      </a:r>
                      <a:endParaRPr kumimoji="1" lang="zh-TW" altLang="en-US" sz="1800" b="1" i="0" u="none" strike="noStrike" cap="none" normalizeH="0" baseline="0" dirty="0" smtClean="0">
                        <a:ln>
                          <a:noFill/>
                        </a:ln>
                        <a:solidFill>
                          <a:srgbClr val="003366"/>
                        </a:solidFill>
                        <a:effectLst/>
                        <a:latin typeface="Book Antiqua" pitchFamily="18" charset="0"/>
                        <a:ea typeface="標楷體" pitchFamily="65" charset="-120"/>
                      </a:endParaRPr>
                    </a:p>
                  </a:txBody>
                  <a:tcPr horzOverflow="overflow"/>
                </a:tc>
              </a:tr>
              <a:tr h="511897">
                <a:tc>
                  <a:txBody>
                    <a:bodyPr/>
                    <a:lstStyle/>
                    <a:p>
                      <a:pPr marL="0" marR="0" lvl="0" indent="0" algn="ctr" defTabSz="914400" rtl="0" eaLnBrk="1" fontAlgn="base" latinLnBrk="0" hangingPunct="1">
                        <a:lnSpc>
                          <a:spcPct val="110000"/>
                        </a:lnSpc>
                        <a:spcBef>
                          <a:spcPct val="30000"/>
                        </a:spcBef>
                        <a:spcAft>
                          <a:spcPct val="0"/>
                        </a:spcAft>
                        <a:buClrTx/>
                        <a:buSzPct val="85000"/>
                        <a:buFontTx/>
                        <a:buNone/>
                        <a:tabLst/>
                      </a:pPr>
                      <a:r>
                        <a:rPr kumimoji="1" lang="zh-TW" altLang="en-US" sz="1800" u="none" strike="noStrike" cap="none" normalizeH="0" baseline="0" dirty="0" smtClean="0">
                          <a:ln>
                            <a:noFill/>
                          </a:ln>
                          <a:effectLst/>
                        </a:rPr>
                        <a:t>傳產</a:t>
                      </a:r>
                      <a:endParaRPr kumimoji="1" lang="zh-TW" altLang="en-US" sz="1800" b="1" i="0" u="none" strike="noStrike" cap="none" normalizeH="0" baseline="0" dirty="0" smtClean="0">
                        <a:ln>
                          <a:noFill/>
                        </a:ln>
                        <a:solidFill>
                          <a:srgbClr val="003366"/>
                        </a:solidFill>
                        <a:effectLst/>
                        <a:latin typeface="Book Antiqua" pitchFamily="18" charset="0"/>
                        <a:ea typeface="標楷體" pitchFamily="65" charset="-120"/>
                      </a:endParaRPr>
                    </a:p>
                  </a:txBody>
                  <a:tcPr horzOverflow="overflow"/>
                </a:tc>
                <a:tc>
                  <a:txBody>
                    <a:bodyPr/>
                    <a:lstStyle/>
                    <a:p>
                      <a:pPr marL="0" marR="0" lvl="0" indent="0" algn="ctr" defTabSz="914400" rtl="0" eaLnBrk="1" fontAlgn="base" latinLnBrk="0" hangingPunct="1">
                        <a:lnSpc>
                          <a:spcPct val="110000"/>
                        </a:lnSpc>
                        <a:spcBef>
                          <a:spcPct val="30000"/>
                        </a:spcBef>
                        <a:spcAft>
                          <a:spcPct val="0"/>
                        </a:spcAft>
                        <a:buClrTx/>
                        <a:buSzPct val="85000"/>
                        <a:buFontTx/>
                        <a:buNone/>
                        <a:tabLst/>
                      </a:pPr>
                      <a:r>
                        <a:rPr kumimoji="1" lang="en-US" altLang="zh-TW" sz="1800" u="none" strike="noStrike" cap="none" normalizeH="0" baseline="0" dirty="0" smtClean="0">
                          <a:ln>
                            <a:noFill/>
                          </a:ln>
                          <a:effectLst/>
                        </a:rPr>
                        <a:t>200</a:t>
                      </a:r>
                      <a:r>
                        <a:rPr kumimoji="1" lang="zh-TW" altLang="en-US" sz="1800" u="none" strike="noStrike" cap="none" normalizeH="0" baseline="0" dirty="0" smtClean="0">
                          <a:ln>
                            <a:noFill/>
                          </a:ln>
                          <a:effectLst/>
                        </a:rPr>
                        <a:t>億</a:t>
                      </a:r>
                      <a:endParaRPr kumimoji="1" lang="zh-TW" altLang="en-US" sz="1800" b="1" i="0" u="none" strike="noStrike" cap="none" normalizeH="0" baseline="0" dirty="0" smtClean="0">
                        <a:ln>
                          <a:noFill/>
                        </a:ln>
                        <a:solidFill>
                          <a:srgbClr val="003366"/>
                        </a:solidFill>
                        <a:effectLst/>
                        <a:latin typeface="Book Antiqua" pitchFamily="18" charset="0"/>
                        <a:ea typeface="標楷體" pitchFamily="65" charset="-120"/>
                      </a:endParaRPr>
                    </a:p>
                  </a:txBody>
                  <a:tcPr horzOverflow="overflow"/>
                </a:tc>
                <a:tc>
                  <a:txBody>
                    <a:bodyPr/>
                    <a:lstStyle/>
                    <a:p>
                      <a:pPr marL="0" marR="0" lvl="0" indent="0" algn="ctr" defTabSz="914400" rtl="0" eaLnBrk="1" fontAlgn="base" latinLnBrk="0" hangingPunct="1">
                        <a:lnSpc>
                          <a:spcPct val="110000"/>
                        </a:lnSpc>
                        <a:spcBef>
                          <a:spcPct val="30000"/>
                        </a:spcBef>
                        <a:spcAft>
                          <a:spcPct val="0"/>
                        </a:spcAft>
                        <a:buClrTx/>
                        <a:buSzPct val="85000"/>
                        <a:buFontTx/>
                        <a:buNone/>
                        <a:tabLst/>
                      </a:pPr>
                      <a:r>
                        <a:rPr kumimoji="1" lang="en-US" altLang="zh-TW" sz="1800" u="none" strike="noStrike" cap="none" normalizeH="0" baseline="0" dirty="0" smtClean="0">
                          <a:ln>
                            <a:noFill/>
                          </a:ln>
                          <a:effectLst/>
                        </a:rPr>
                        <a:t>100</a:t>
                      </a:r>
                      <a:r>
                        <a:rPr kumimoji="1" lang="zh-TW" altLang="en-US" sz="1800" u="none" strike="noStrike" cap="none" normalizeH="0" baseline="0" dirty="0" smtClean="0">
                          <a:ln>
                            <a:noFill/>
                          </a:ln>
                          <a:effectLst/>
                        </a:rPr>
                        <a:t>億</a:t>
                      </a:r>
                      <a:endParaRPr kumimoji="1" lang="zh-TW" altLang="en-US" sz="1800" b="1" i="0" u="none" strike="noStrike" cap="none" normalizeH="0" baseline="0" dirty="0" smtClean="0">
                        <a:ln>
                          <a:noFill/>
                        </a:ln>
                        <a:solidFill>
                          <a:srgbClr val="003366"/>
                        </a:solidFill>
                        <a:effectLst/>
                        <a:latin typeface="Book Antiqua" pitchFamily="18" charset="0"/>
                        <a:ea typeface="標楷體" pitchFamily="65" charset="-120"/>
                      </a:endParaRPr>
                    </a:p>
                  </a:txBody>
                  <a:tcPr horzOverflow="overflow"/>
                </a:tc>
                <a:tc>
                  <a:txBody>
                    <a:bodyPr/>
                    <a:lstStyle/>
                    <a:p>
                      <a:pPr marL="0" marR="0" lvl="0" indent="0" algn="ctr" defTabSz="914400" rtl="0" eaLnBrk="1" fontAlgn="base" latinLnBrk="0" hangingPunct="1">
                        <a:lnSpc>
                          <a:spcPct val="110000"/>
                        </a:lnSpc>
                        <a:spcBef>
                          <a:spcPct val="30000"/>
                        </a:spcBef>
                        <a:spcAft>
                          <a:spcPct val="0"/>
                        </a:spcAft>
                        <a:buClrTx/>
                        <a:buSzPct val="85000"/>
                        <a:buFontTx/>
                        <a:buNone/>
                        <a:tabLst/>
                      </a:pPr>
                      <a:r>
                        <a:rPr kumimoji="1" lang="en-US" altLang="zh-TW" sz="1800" u="none" strike="noStrike" cap="none" normalizeH="0" baseline="0" dirty="0" smtClean="0">
                          <a:ln>
                            <a:noFill/>
                          </a:ln>
                          <a:effectLst/>
                        </a:rPr>
                        <a:t>30</a:t>
                      </a:r>
                      <a:r>
                        <a:rPr kumimoji="1" lang="zh-TW" altLang="en-US" sz="1800" u="none" strike="noStrike" cap="none" normalizeH="0" baseline="0" dirty="0" smtClean="0">
                          <a:ln>
                            <a:noFill/>
                          </a:ln>
                          <a:effectLst/>
                        </a:rPr>
                        <a:t>億</a:t>
                      </a:r>
                      <a:endParaRPr kumimoji="1" lang="zh-TW" altLang="en-US" sz="1800" b="1" i="0" u="none" strike="noStrike" cap="none" normalizeH="0" baseline="0" dirty="0" smtClean="0">
                        <a:ln>
                          <a:noFill/>
                        </a:ln>
                        <a:solidFill>
                          <a:srgbClr val="003366"/>
                        </a:solidFill>
                        <a:effectLst/>
                        <a:latin typeface="Book Antiqua" pitchFamily="18" charset="0"/>
                        <a:ea typeface="標楷體" pitchFamily="65" charset="-120"/>
                      </a:endParaRPr>
                    </a:p>
                  </a:txBody>
                  <a:tcPr horzOverflow="overflow"/>
                </a:tc>
                <a:tc>
                  <a:txBody>
                    <a:bodyPr/>
                    <a:lstStyle/>
                    <a:p>
                      <a:pPr marL="0" marR="0" lvl="0" indent="0" algn="ctr" defTabSz="914400" rtl="0" eaLnBrk="1" fontAlgn="base" latinLnBrk="0" hangingPunct="1">
                        <a:lnSpc>
                          <a:spcPct val="110000"/>
                        </a:lnSpc>
                        <a:spcBef>
                          <a:spcPct val="30000"/>
                        </a:spcBef>
                        <a:spcAft>
                          <a:spcPct val="0"/>
                        </a:spcAft>
                        <a:buClrTx/>
                        <a:buSzPct val="85000"/>
                        <a:buFontTx/>
                        <a:buNone/>
                        <a:tabLst/>
                      </a:pPr>
                      <a:r>
                        <a:rPr kumimoji="1" lang="en-US" altLang="zh-TW" sz="1800" u="none" strike="noStrike" cap="none" normalizeH="0" baseline="0" dirty="0" smtClean="0">
                          <a:ln>
                            <a:noFill/>
                          </a:ln>
                          <a:effectLst/>
                        </a:rPr>
                        <a:t>10</a:t>
                      </a:r>
                      <a:r>
                        <a:rPr kumimoji="1" lang="zh-TW" altLang="en-US" sz="1800" u="none" strike="noStrike" cap="none" normalizeH="0" baseline="0" dirty="0" smtClean="0">
                          <a:ln>
                            <a:noFill/>
                          </a:ln>
                          <a:effectLst/>
                        </a:rPr>
                        <a:t>億</a:t>
                      </a:r>
                      <a:endParaRPr kumimoji="1" lang="zh-TW" altLang="en-US" sz="1800" b="1" i="0" u="none" strike="noStrike" cap="none" normalizeH="0" baseline="0" dirty="0" smtClean="0">
                        <a:ln>
                          <a:noFill/>
                        </a:ln>
                        <a:solidFill>
                          <a:srgbClr val="003366"/>
                        </a:solidFill>
                        <a:effectLst/>
                        <a:latin typeface="Book Antiqua" pitchFamily="18" charset="0"/>
                        <a:ea typeface="標楷體" pitchFamily="65" charset="-120"/>
                      </a:endParaRPr>
                    </a:p>
                  </a:txBody>
                  <a:tcPr horzOverflow="overflow"/>
                </a:tc>
                <a:tc>
                  <a:txBody>
                    <a:bodyPr/>
                    <a:lstStyle/>
                    <a:p>
                      <a:pPr marL="0" marR="0" lvl="0" indent="0" algn="ctr" defTabSz="914400" rtl="0" eaLnBrk="1" fontAlgn="base" latinLnBrk="0" hangingPunct="1">
                        <a:lnSpc>
                          <a:spcPct val="110000"/>
                        </a:lnSpc>
                        <a:spcBef>
                          <a:spcPct val="30000"/>
                        </a:spcBef>
                        <a:spcAft>
                          <a:spcPct val="0"/>
                        </a:spcAft>
                        <a:buClrTx/>
                        <a:buSzPct val="85000"/>
                        <a:buFontTx/>
                        <a:buNone/>
                        <a:tabLst/>
                      </a:pPr>
                      <a:r>
                        <a:rPr kumimoji="1" lang="en-US" altLang="zh-TW" sz="1800" u="none" strike="noStrike" cap="none" normalizeH="0" baseline="0" dirty="0" smtClean="0">
                          <a:ln>
                            <a:noFill/>
                          </a:ln>
                          <a:effectLst/>
                        </a:rPr>
                        <a:t>5</a:t>
                      </a:r>
                      <a:r>
                        <a:rPr kumimoji="1" lang="zh-TW" altLang="en-US" sz="1800" u="none" strike="noStrike" cap="none" normalizeH="0" baseline="0" dirty="0" smtClean="0">
                          <a:ln>
                            <a:noFill/>
                          </a:ln>
                          <a:effectLst/>
                        </a:rPr>
                        <a:t>億</a:t>
                      </a:r>
                      <a:endParaRPr kumimoji="1" lang="zh-TW" altLang="en-US" sz="1800" b="1" i="0" u="none" strike="noStrike" cap="none" normalizeH="0" baseline="0" dirty="0" smtClean="0">
                        <a:ln>
                          <a:noFill/>
                        </a:ln>
                        <a:solidFill>
                          <a:srgbClr val="003366"/>
                        </a:solidFill>
                        <a:effectLst/>
                        <a:latin typeface="Book Antiqua" pitchFamily="18" charset="0"/>
                        <a:ea typeface="標楷體" pitchFamily="65" charset="-120"/>
                      </a:endParaRPr>
                    </a:p>
                  </a:txBody>
                  <a:tcPr horzOverflow="overflow"/>
                </a:tc>
              </a:tr>
              <a:tr h="511897">
                <a:tc>
                  <a:txBody>
                    <a:bodyPr/>
                    <a:lstStyle/>
                    <a:p>
                      <a:pPr marL="0" marR="0" lvl="0" indent="0" algn="ctr" defTabSz="914400" rtl="0" eaLnBrk="1" fontAlgn="base" latinLnBrk="0" hangingPunct="1">
                        <a:lnSpc>
                          <a:spcPct val="110000"/>
                        </a:lnSpc>
                        <a:spcBef>
                          <a:spcPct val="30000"/>
                        </a:spcBef>
                        <a:spcAft>
                          <a:spcPct val="0"/>
                        </a:spcAft>
                        <a:buClrTx/>
                        <a:buSzPct val="85000"/>
                        <a:buFontTx/>
                        <a:buNone/>
                        <a:tabLst/>
                      </a:pPr>
                      <a:r>
                        <a:rPr kumimoji="1" lang="zh-TW" altLang="en-US" sz="1800" u="none" strike="noStrike" cap="none" normalizeH="0" baseline="0" smtClean="0">
                          <a:ln>
                            <a:noFill/>
                          </a:ln>
                          <a:effectLst/>
                        </a:rPr>
                        <a:t>電子</a:t>
                      </a:r>
                      <a:endParaRPr kumimoji="1" lang="zh-TW" altLang="en-US" sz="1800" b="1" i="0" u="none" strike="noStrike" cap="none" normalizeH="0" baseline="0" smtClean="0">
                        <a:ln>
                          <a:noFill/>
                        </a:ln>
                        <a:solidFill>
                          <a:srgbClr val="003366"/>
                        </a:solidFill>
                        <a:effectLst/>
                        <a:latin typeface="Book Antiqua" pitchFamily="18" charset="0"/>
                        <a:ea typeface="標楷體" pitchFamily="65" charset="-120"/>
                      </a:endParaRPr>
                    </a:p>
                  </a:txBody>
                  <a:tcPr horzOverflow="overflow"/>
                </a:tc>
                <a:tc>
                  <a:txBody>
                    <a:bodyPr/>
                    <a:lstStyle/>
                    <a:p>
                      <a:pPr marL="0" marR="0" lvl="0" indent="0" algn="ctr" defTabSz="914400" rtl="0" eaLnBrk="1" fontAlgn="base" latinLnBrk="0" hangingPunct="1">
                        <a:lnSpc>
                          <a:spcPct val="110000"/>
                        </a:lnSpc>
                        <a:spcBef>
                          <a:spcPct val="30000"/>
                        </a:spcBef>
                        <a:spcAft>
                          <a:spcPct val="0"/>
                        </a:spcAft>
                        <a:buClrTx/>
                        <a:buSzPct val="85000"/>
                        <a:buFontTx/>
                        <a:buNone/>
                        <a:tabLst/>
                      </a:pPr>
                      <a:r>
                        <a:rPr kumimoji="1" lang="en-US" altLang="zh-TW" sz="1800" u="none" strike="noStrike" cap="none" normalizeH="0" baseline="0" dirty="0" smtClean="0">
                          <a:ln>
                            <a:noFill/>
                          </a:ln>
                          <a:effectLst/>
                        </a:rPr>
                        <a:t>200</a:t>
                      </a:r>
                      <a:r>
                        <a:rPr kumimoji="1" lang="zh-TW" altLang="en-US" sz="1800" u="none" strike="noStrike" cap="none" normalizeH="0" baseline="0" dirty="0" smtClean="0">
                          <a:ln>
                            <a:noFill/>
                          </a:ln>
                          <a:effectLst/>
                        </a:rPr>
                        <a:t>億</a:t>
                      </a:r>
                      <a:endParaRPr kumimoji="1" lang="zh-TW" altLang="en-US" sz="1800" b="1" i="0" u="none" strike="noStrike" cap="none" normalizeH="0" baseline="0" dirty="0" smtClean="0">
                        <a:ln>
                          <a:noFill/>
                        </a:ln>
                        <a:solidFill>
                          <a:srgbClr val="003366"/>
                        </a:solidFill>
                        <a:effectLst/>
                        <a:latin typeface="Book Antiqua" pitchFamily="18" charset="0"/>
                        <a:ea typeface="標楷體" pitchFamily="65" charset="-120"/>
                      </a:endParaRPr>
                    </a:p>
                  </a:txBody>
                  <a:tcPr horzOverflow="overflow"/>
                </a:tc>
                <a:tc>
                  <a:txBody>
                    <a:bodyPr/>
                    <a:lstStyle/>
                    <a:p>
                      <a:pPr marL="0" marR="0" lvl="0" indent="0" algn="ctr" defTabSz="914400" rtl="0" eaLnBrk="1" fontAlgn="base" latinLnBrk="0" hangingPunct="1">
                        <a:lnSpc>
                          <a:spcPct val="110000"/>
                        </a:lnSpc>
                        <a:spcBef>
                          <a:spcPct val="30000"/>
                        </a:spcBef>
                        <a:spcAft>
                          <a:spcPct val="0"/>
                        </a:spcAft>
                        <a:buClrTx/>
                        <a:buSzPct val="85000"/>
                        <a:buFontTx/>
                        <a:buNone/>
                        <a:tabLst/>
                      </a:pPr>
                      <a:r>
                        <a:rPr kumimoji="1" lang="en-US" altLang="zh-TW" sz="1800" u="none" strike="noStrike" cap="none" normalizeH="0" baseline="0" dirty="0" smtClean="0">
                          <a:ln>
                            <a:noFill/>
                          </a:ln>
                          <a:effectLst/>
                        </a:rPr>
                        <a:t>100</a:t>
                      </a:r>
                      <a:r>
                        <a:rPr kumimoji="1" lang="zh-TW" altLang="en-US" sz="1800" u="none" strike="noStrike" cap="none" normalizeH="0" baseline="0" dirty="0" smtClean="0">
                          <a:ln>
                            <a:noFill/>
                          </a:ln>
                          <a:effectLst/>
                        </a:rPr>
                        <a:t>億</a:t>
                      </a:r>
                      <a:endParaRPr kumimoji="1" lang="zh-TW" altLang="en-US" sz="1800" b="1" i="0" u="none" strike="noStrike" cap="none" normalizeH="0" baseline="0" dirty="0" smtClean="0">
                        <a:ln>
                          <a:noFill/>
                        </a:ln>
                        <a:solidFill>
                          <a:srgbClr val="003366"/>
                        </a:solidFill>
                        <a:effectLst/>
                        <a:latin typeface="Book Antiqua" pitchFamily="18" charset="0"/>
                        <a:ea typeface="標楷體" pitchFamily="65" charset="-120"/>
                      </a:endParaRPr>
                    </a:p>
                  </a:txBody>
                  <a:tcPr horzOverflow="overflow"/>
                </a:tc>
                <a:tc>
                  <a:txBody>
                    <a:bodyPr/>
                    <a:lstStyle/>
                    <a:p>
                      <a:pPr marL="0" marR="0" lvl="0" indent="0" algn="ctr" defTabSz="914400" rtl="0" eaLnBrk="1" fontAlgn="base" latinLnBrk="0" hangingPunct="1">
                        <a:lnSpc>
                          <a:spcPct val="110000"/>
                        </a:lnSpc>
                        <a:spcBef>
                          <a:spcPct val="30000"/>
                        </a:spcBef>
                        <a:spcAft>
                          <a:spcPct val="0"/>
                        </a:spcAft>
                        <a:buClrTx/>
                        <a:buSzPct val="85000"/>
                        <a:buFontTx/>
                        <a:buNone/>
                        <a:tabLst/>
                      </a:pPr>
                      <a:r>
                        <a:rPr kumimoji="1" lang="en-US" altLang="zh-TW" sz="1800" u="none" strike="noStrike" cap="none" normalizeH="0" baseline="0" smtClean="0">
                          <a:ln>
                            <a:noFill/>
                          </a:ln>
                          <a:effectLst/>
                        </a:rPr>
                        <a:t>40</a:t>
                      </a:r>
                      <a:r>
                        <a:rPr kumimoji="1" lang="zh-TW" altLang="en-US" sz="1800" u="none" strike="noStrike" cap="none" normalizeH="0" baseline="0" smtClean="0">
                          <a:ln>
                            <a:noFill/>
                          </a:ln>
                          <a:effectLst/>
                        </a:rPr>
                        <a:t>億</a:t>
                      </a:r>
                      <a:endParaRPr kumimoji="1" lang="zh-TW" altLang="en-US" sz="1800" b="1" i="0" u="none" strike="noStrike" cap="none" normalizeH="0" baseline="0" smtClean="0">
                        <a:ln>
                          <a:noFill/>
                        </a:ln>
                        <a:solidFill>
                          <a:srgbClr val="003366"/>
                        </a:solidFill>
                        <a:effectLst/>
                        <a:latin typeface="Book Antiqua" pitchFamily="18" charset="0"/>
                        <a:ea typeface="標楷體" pitchFamily="65" charset="-120"/>
                      </a:endParaRPr>
                    </a:p>
                  </a:txBody>
                  <a:tcPr horzOverflow="overflow"/>
                </a:tc>
                <a:tc>
                  <a:txBody>
                    <a:bodyPr/>
                    <a:lstStyle/>
                    <a:p>
                      <a:pPr marL="0" marR="0" lvl="0" indent="0" algn="ctr" defTabSz="914400" rtl="0" eaLnBrk="1" fontAlgn="base" latinLnBrk="0" hangingPunct="1">
                        <a:lnSpc>
                          <a:spcPct val="110000"/>
                        </a:lnSpc>
                        <a:spcBef>
                          <a:spcPct val="30000"/>
                        </a:spcBef>
                        <a:spcAft>
                          <a:spcPct val="0"/>
                        </a:spcAft>
                        <a:buClrTx/>
                        <a:buSzPct val="85000"/>
                        <a:buFontTx/>
                        <a:buNone/>
                        <a:tabLst/>
                      </a:pPr>
                      <a:r>
                        <a:rPr kumimoji="1" lang="en-US" altLang="zh-TW" sz="1800" u="none" strike="noStrike" cap="none" normalizeH="0" baseline="0" smtClean="0">
                          <a:ln>
                            <a:noFill/>
                          </a:ln>
                          <a:effectLst/>
                        </a:rPr>
                        <a:t>20</a:t>
                      </a:r>
                      <a:r>
                        <a:rPr kumimoji="1" lang="zh-TW" altLang="en-US" sz="1800" u="none" strike="noStrike" cap="none" normalizeH="0" baseline="0" smtClean="0">
                          <a:ln>
                            <a:noFill/>
                          </a:ln>
                          <a:effectLst/>
                        </a:rPr>
                        <a:t>億</a:t>
                      </a:r>
                      <a:endParaRPr kumimoji="1" lang="zh-TW" altLang="en-US" sz="1800" b="1" i="0" u="none" strike="noStrike" cap="none" normalizeH="0" baseline="0" smtClean="0">
                        <a:ln>
                          <a:noFill/>
                        </a:ln>
                        <a:solidFill>
                          <a:srgbClr val="003366"/>
                        </a:solidFill>
                        <a:effectLst/>
                        <a:latin typeface="Book Antiqua" pitchFamily="18" charset="0"/>
                        <a:ea typeface="標楷體" pitchFamily="65" charset="-120"/>
                      </a:endParaRPr>
                    </a:p>
                  </a:txBody>
                  <a:tcPr horzOverflow="overflow"/>
                </a:tc>
                <a:tc>
                  <a:txBody>
                    <a:bodyPr/>
                    <a:lstStyle/>
                    <a:p>
                      <a:pPr marL="0" marR="0" lvl="0" indent="0" algn="ctr" defTabSz="914400" rtl="0" eaLnBrk="1" fontAlgn="base" latinLnBrk="0" hangingPunct="1">
                        <a:lnSpc>
                          <a:spcPct val="110000"/>
                        </a:lnSpc>
                        <a:spcBef>
                          <a:spcPct val="30000"/>
                        </a:spcBef>
                        <a:spcAft>
                          <a:spcPct val="0"/>
                        </a:spcAft>
                        <a:buClrTx/>
                        <a:buSzPct val="85000"/>
                        <a:buFontTx/>
                        <a:buNone/>
                        <a:tabLst/>
                      </a:pPr>
                      <a:r>
                        <a:rPr kumimoji="1" lang="en-US" altLang="zh-TW" sz="1800" u="none" strike="noStrike" cap="none" normalizeH="0" baseline="0" dirty="0" smtClean="0">
                          <a:ln>
                            <a:noFill/>
                          </a:ln>
                          <a:effectLst/>
                        </a:rPr>
                        <a:t>10</a:t>
                      </a:r>
                      <a:r>
                        <a:rPr kumimoji="1" lang="zh-TW" altLang="en-US" sz="1800" u="none" strike="noStrike" cap="none" normalizeH="0" baseline="0" dirty="0" smtClean="0">
                          <a:ln>
                            <a:noFill/>
                          </a:ln>
                          <a:effectLst/>
                        </a:rPr>
                        <a:t>億</a:t>
                      </a:r>
                      <a:endParaRPr kumimoji="1" lang="zh-TW" altLang="en-US" sz="1800" b="1" i="0" u="none" strike="noStrike" cap="none" normalizeH="0" baseline="0" dirty="0" smtClean="0">
                        <a:ln>
                          <a:noFill/>
                        </a:ln>
                        <a:solidFill>
                          <a:srgbClr val="003366"/>
                        </a:solidFill>
                        <a:effectLst/>
                        <a:latin typeface="Book Antiqua" pitchFamily="18" charset="0"/>
                        <a:ea typeface="標楷體" pitchFamily="65" charset="-120"/>
                      </a:endParaRPr>
                    </a:p>
                  </a:txBody>
                  <a:tcPr horzOverflow="overflow"/>
                </a:tc>
              </a:tr>
            </a:tbl>
          </a:graphicData>
        </a:graphic>
      </p:graphicFrame>
      <p:sp>
        <p:nvSpPr>
          <p:cNvPr id="8" name="矩形 7"/>
          <p:cNvSpPr/>
          <p:nvPr/>
        </p:nvSpPr>
        <p:spPr>
          <a:xfrm>
            <a:off x="4139952" y="4149080"/>
            <a:ext cx="3384376" cy="461665"/>
          </a:xfrm>
          <a:prstGeom prst="rect">
            <a:avLst/>
          </a:prstGeom>
        </p:spPr>
        <p:txBody>
          <a:bodyPr wrap="square">
            <a:spAutoFit/>
          </a:bodyPr>
          <a:lstStyle/>
          <a:p>
            <a:pPr algn="r">
              <a:buNone/>
            </a:pPr>
            <a:r>
              <a:rPr lang="en-US" altLang="zh-TW" sz="2400" i="1" dirty="0" smtClean="0">
                <a:solidFill>
                  <a:srgbClr val="0000FF"/>
                </a:solidFill>
              </a:rPr>
              <a:t>double counting?</a:t>
            </a:r>
          </a:p>
        </p:txBody>
      </p:sp>
    </p:spTree>
    <p:extLst>
      <p:ext uri="{BB962C8B-B14F-4D97-AF65-F5344CB8AC3E}">
        <p14:creationId xmlns:p14="http://schemas.microsoft.com/office/powerpoint/2010/main" val="6490058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1"/>
          </p:nvPr>
        </p:nvSpPr>
        <p:spPr/>
        <p:txBody>
          <a:bodyPr/>
          <a:lstStyle/>
          <a:p>
            <a:pPr algn="l"/>
            <a:r>
              <a:rPr lang="en-US" altLang="zh-TW" smtClean="0"/>
              <a:t>TCRI</a:t>
            </a:r>
            <a:r>
              <a:rPr lang="zh-TW" altLang="en-US" smtClean="0"/>
              <a:t>方法論</a:t>
            </a:r>
            <a:endParaRPr lang="zh-TW" altLang="zh-TW" dirty="0" smtClean="0"/>
          </a:p>
        </p:txBody>
      </p:sp>
      <p:sp>
        <p:nvSpPr>
          <p:cNvPr id="5" name="投影片編號版面配置區 4"/>
          <p:cNvSpPr>
            <a:spLocks noGrp="1"/>
          </p:cNvSpPr>
          <p:nvPr>
            <p:ph type="sldNum" sz="quarter" idx="12"/>
          </p:nvPr>
        </p:nvSpPr>
        <p:spPr/>
        <p:txBody>
          <a:bodyPr/>
          <a:lstStyle/>
          <a:p>
            <a:fld id="{BEC71E89-DB97-4238-A838-D14EE2B303CA}" type="slidenum">
              <a:rPr lang="zh-TW" altLang="en-US" smtClean="0"/>
              <a:pPr/>
              <a:t>13</a:t>
            </a:fld>
            <a:endParaRPr lang="zh-TW" altLang="en-US" dirty="0"/>
          </a:p>
        </p:txBody>
      </p:sp>
      <p:sp>
        <p:nvSpPr>
          <p:cNvPr id="6" name="標題 5"/>
          <p:cNvSpPr>
            <a:spLocks noGrp="1"/>
          </p:cNvSpPr>
          <p:nvPr>
            <p:ph type="title"/>
          </p:nvPr>
        </p:nvSpPr>
        <p:spPr/>
        <p:txBody>
          <a:bodyPr>
            <a:normAutofit/>
          </a:bodyPr>
          <a:lstStyle/>
          <a:p>
            <a:r>
              <a:rPr lang="zh-TW" altLang="en-US" sz="4000" dirty="0" smtClean="0">
                <a:sym typeface="Symbol" pitchFamily="18" charset="2"/>
              </a:rPr>
              <a:t>步驟</a:t>
            </a:r>
            <a:r>
              <a:rPr lang="en-US" altLang="zh-TW" sz="4000" dirty="0" smtClean="0">
                <a:sym typeface="Symbol" pitchFamily="18" charset="2"/>
              </a:rPr>
              <a:t>III:</a:t>
            </a:r>
            <a:r>
              <a:rPr lang="zh-TW" altLang="en-US" sz="4000" dirty="0" smtClean="0">
                <a:sym typeface="Symbol" pitchFamily="18" charset="2"/>
              </a:rPr>
              <a:t> 納入人工判斷</a:t>
            </a:r>
            <a:endParaRPr lang="zh-TW" altLang="en-US" i="1" dirty="0"/>
          </a:p>
        </p:txBody>
      </p:sp>
      <p:grpSp>
        <p:nvGrpSpPr>
          <p:cNvPr id="31" name="群組 30"/>
          <p:cNvGrpSpPr/>
          <p:nvPr/>
        </p:nvGrpSpPr>
        <p:grpSpPr>
          <a:xfrm>
            <a:off x="683568" y="1124744"/>
            <a:ext cx="7992888" cy="4968552"/>
            <a:chOff x="683568" y="1700808"/>
            <a:chExt cx="7992888" cy="4536504"/>
          </a:xfrm>
        </p:grpSpPr>
        <p:grpSp>
          <p:nvGrpSpPr>
            <p:cNvPr id="7" name="群組 6"/>
            <p:cNvGrpSpPr/>
            <p:nvPr/>
          </p:nvGrpSpPr>
          <p:grpSpPr>
            <a:xfrm>
              <a:off x="683568" y="1844824"/>
              <a:ext cx="7056784" cy="2088232"/>
              <a:chOff x="-36004" y="148908"/>
              <a:chExt cx="7740860" cy="1753449"/>
            </a:xfrm>
          </p:grpSpPr>
          <p:sp>
            <p:nvSpPr>
              <p:cNvPr id="29" name="矩形 28"/>
              <p:cNvSpPr/>
              <p:nvPr/>
            </p:nvSpPr>
            <p:spPr>
              <a:xfrm>
                <a:off x="-36004" y="148908"/>
                <a:ext cx="7704856" cy="1753449"/>
              </a:xfrm>
              <a:prstGeom prst="rect">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0" name="矩形 29"/>
              <p:cNvSpPr/>
              <p:nvPr/>
            </p:nvSpPr>
            <p:spPr>
              <a:xfrm>
                <a:off x="0" y="151917"/>
                <a:ext cx="7704856" cy="17504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97982" tIns="208280" rIns="597982" bIns="113792" numCol="1" spcCol="1270" anchor="t" anchorCtr="0">
                <a:noAutofit/>
              </a:bodyPr>
              <a:lstStyle/>
              <a:p>
                <a:pPr marL="171450" lvl="1" indent="-171450" defTabSz="711200">
                  <a:lnSpc>
                    <a:spcPct val="90000"/>
                  </a:lnSpc>
                  <a:spcBef>
                    <a:spcPct val="0"/>
                  </a:spcBef>
                  <a:spcAft>
                    <a:spcPct val="15000"/>
                  </a:spcAft>
                </a:pPr>
                <a:r>
                  <a:rPr lang="zh-TW" altLang="en-US" sz="1600" dirty="0" smtClean="0">
                    <a:solidFill>
                      <a:srgbClr val="0000FF"/>
                    </a:solidFill>
                    <a:latin typeface="+mn-ea"/>
                    <a:sym typeface="Wingdings 2" pitchFamily="18" charset="2"/>
                  </a:rPr>
                  <a:t>財報本然限制：</a:t>
                </a:r>
                <a:endParaRPr lang="en-US" altLang="zh-TW" sz="1600" dirty="0" smtClean="0">
                  <a:solidFill>
                    <a:srgbClr val="0000FF"/>
                  </a:solidFill>
                  <a:latin typeface="+mn-ea"/>
                  <a:sym typeface="Wingdings 2" pitchFamily="18" charset="2"/>
                </a:endParaRPr>
              </a:p>
              <a:p>
                <a:pPr marL="171450" lvl="1" indent="-171450" defTabSz="711200">
                  <a:lnSpc>
                    <a:spcPct val="90000"/>
                  </a:lnSpc>
                  <a:spcBef>
                    <a:spcPct val="0"/>
                  </a:spcBef>
                  <a:spcAft>
                    <a:spcPct val="15000"/>
                  </a:spcAft>
                  <a:buFont typeface="Arial" pitchFamily="34" charset="0"/>
                  <a:buChar char="•"/>
                </a:pPr>
                <a:r>
                  <a:rPr lang="zh-TW" altLang="en-US" sz="1600" dirty="0" smtClean="0">
                    <a:latin typeface="+mn-ea"/>
                  </a:rPr>
                  <a:t>歷史未必重現：景氣</a:t>
                </a:r>
                <a:r>
                  <a:rPr lang="zh-TW" altLang="en-US" sz="1600" dirty="0" smtClean="0">
                    <a:latin typeface="+mn-ea"/>
                    <a:sym typeface="Wingdings 2" pitchFamily="18" charset="2"/>
                  </a:rPr>
                  <a:t>、換手</a:t>
                </a:r>
                <a:endParaRPr lang="en-US" altLang="zh-TW" sz="1600" dirty="0" smtClean="0">
                  <a:latin typeface="+mn-ea"/>
                </a:endParaRPr>
              </a:p>
              <a:p>
                <a:pPr marL="171450" lvl="1" indent="-171450" defTabSz="711200">
                  <a:lnSpc>
                    <a:spcPct val="90000"/>
                  </a:lnSpc>
                  <a:spcBef>
                    <a:spcPct val="0"/>
                  </a:spcBef>
                  <a:spcAft>
                    <a:spcPct val="15000"/>
                  </a:spcAft>
                  <a:buFont typeface="Arial" pitchFamily="34" charset="0"/>
                  <a:buChar char="•"/>
                </a:pPr>
                <a:r>
                  <a:rPr lang="zh-TW" altLang="en-US" sz="1600" kern="1200" dirty="0" smtClean="0">
                    <a:latin typeface="+mn-ea"/>
                    <a:ea typeface="+mn-ea"/>
                    <a:sym typeface="Wingdings 2" pitchFamily="18" charset="2"/>
                  </a:rPr>
                  <a:t>期間涵蓋不足：</a:t>
                </a:r>
                <a:r>
                  <a:rPr lang="zh-TW" altLang="en-US" sz="1600" dirty="0" smtClean="0">
                    <a:latin typeface="+mn-ea"/>
                  </a:rPr>
                  <a:t>空窗期、</a:t>
                </a:r>
                <a:r>
                  <a:rPr lang="zh-TW" altLang="en-US" sz="1600" dirty="0" smtClean="0">
                    <a:latin typeface="+mn-ea"/>
                    <a:sym typeface="Wingdings 2" pitchFamily="18" charset="2"/>
                  </a:rPr>
                  <a:t>長營運週期</a:t>
                </a:r>
                <a:endParaRPr lang="zh-TW" altLang="en-US" sz="1600" kern="1200" dirty="0" smtClean="0">
                  <a:latin typeface="+mn-ea"/>
                  <a:ea typeface="+mn-ea"/>
                </a:endParaRPr>
              </a:p>
              <a:p>
                <a:pPr marL="171450" lvl="1" indent="-171450" defTabSz="711200">
                  <a:lnSpc>
                    <a:spcPct val="90000"/>
                  </a:lnSpc>
                  <a:spcBef>
                    <a:spcPct val="0"/>
                  </a:spcBef>
                  <a:spcAft>
                    <a:spcPct val="15000"/>
                  </a:spcAft>
                  <a:buFont typeface="Arial" pitchFamily="34" charset="0"/>
                  <a:buChar char="•"/>
                </a:pPr>
                <a:r>
                  <a:rPr lang="zh-TW" altLang="en-US" sz="1600" kern="1200" dirty="0" smtClean="0">
                    <a:latin typeface="+mn-ea"/>
                    <a:ea typeface="+mn-ea"/>
                    <a:sym typeface="Wingdings 2" pitchFamily="18" charset="2"/>
                  </a:rPr>
                  <a:t>個體涵蓋不足：</a:t>
                </a:r>
                <a:r>
                  <a:rPr lang="en-US" altLang="zh-TW" sz="1600" dirty="0" smtClean="0">
                    <a:latin typeface="+mn-ea"/>
                    <a:sym typeface="Wingdings 2" pitchFamily="18" charset="2"/>
                  </a:rPr>
                  <a:t>RPT</a:t>
                </a:r>
              </a:p>
              <a:p>
                <a:pPr marL="171450" lvl="1" indent="-171450" defTabSz="711200">
                  <a:lnSpc>
                    <a:spcPct val="90000"/>
                  </a:lnSpc>
                  <a:spcBef>
                    <a:spcPct val="0"/>
                  </a:spcBef>
                  <a:spcAft>
                    <a:spcPct val="15000"/>
                  </a:spcAft>
                  <a:buFont typeface="Arial" pitchFamily="34" charset="0"/>
                  <a:buChar char="•"/>
                </a:pPr>
                <a:r>
                  <a:rPr lang="zh-TW" altLang="en-US" sz="1600" dirty="0" smtClean="0">
                    <a:latin typeface="+mn-ea"/>
                    <a:sym typeface="Wingdings 2" pitchFamily="18" charset="2"/>
                  </a:rPr>
                  <a:t>點估計</a:t>
                </a:r>
                <a:endParaRPr lang="en-US" altLang="zh-TW" sz="1600" dirty="0" smtClean="0">
                  <a:latin typeface="+mn-ea"/>
                  <a:sym typeface="Wingdings 2" pitchFamily="18" charset="2"/>
                </a:endParaRPr>
              </a:p>
              <a:p>
                <a:pPr marL="171450" lvl="1" indent="-171450" defTabSz="711200">
                  <a:lnSpc>
                    <a:spcPct val="90000"/>
                  </a:lnSpc>
                  <a:spcBef>
                    <a:spcPct val="0"/>
                  </a:spcBef>
                  <a:spcAft>
                    <a:spcPct val="15000"/>
                  </a:spcAft>
                </a:pPr>
                <a:r>
                  <a:rPr lang="zh-TW" altLang="en-US" sz="1600" dirty="0" smtClean="0">
                    <a:solidFill>
                      <a:srgbClr val="0000FF"/>
                    </a:solidFill>
                    <a:latin typeface="+mn-ea"/>
                    <a:sym typeface="Wingdings 2" pitchFamily="18" charset="2"/>
                  </a:rPr>
                  <a:t>經營層續意誤導：</a:t>
                </a:r>
                <a:endParaRPr lang="en-US" altLang="zh-TW" sz="1600" dirty="0" smtClean="0">
                  <a:solidFill>
                    <a:srgbClr val="0000FF"/>
                  </a:solidFill>
                  <a:latin typeface="+mn-ea"/>
                  <a:sym typeface="Wingdings 2" pitchFamily="18" charset="2"/>
                </a:endParaRPr>
              </a:p>
              <a:p>
                <a:pPr marL="171450" lvl="1" indent="-171450" defTabSz="711200">
                  <a:lnSpc>
                    <a:spcPct val="90000"/>
                  </a:lnSpc>
                  <a:spcBef>
                    <a:spcPct val="0"/>
                  </a:spcBef>
                  <a:spcAft>
                    <a:spcPct val="15000"/>
                  </a:spcAft>
                  <a:buFont typeface="Arial" pitchFamily="34" charset="0"/>
                  <a:buChar char="•"/>
                </a:pPr>
                <a:r>
                  <a:rPr lang="zh-TW" altLang="en-US" sz="1600" dirty="0" smtClean="0">
                    <a:latin typeface="+mn-ea"/>
                    <a:sym typeface="Wingdings 2" pitchFamily="18" charset="2"/>
                  </a:rPr>
                  <a:t>虛列資產 、虛增營收獲利</a:t>
                </a:r>
                <a:endParaRPr lang="zh-TW" altLang="en-US" sz="1600" dirty="0" smtClean="0">
                  <a:latin typeface="+mn-ea"/>
                </a:endParaRPr>
              </a:p>
              <a:p>
                <a:pPr marL="171450" lvl="1" indent="-171450" defTabSz="711200">
                  <a:lnSpc>
                    <a:spcPct val="90000"/>
                  </a:lnSpc>
                  <a:spcBef>
                    <a:spcPct val="0"/>
                  </a:spcBef>
                  <a:spcAft>
                    <a:spcPct val="15000"/>
                  </a:spcAft>
                </a:pPr>
                <a:endParaRPr lang="en-US" altLang="zh-TW" sz="1600" dirty="0" smtClean="0">
                  <a:latin typeface="+mn-ea"/>
                  <a:sym typeface="Wingdings 2" pitchFamily="18" charset="2"/>
                </a:endParaRPr>
              </a:p>
              <a:p>
                <a:pPr marL="171450" lvl="1" indent="-171450" defTabSz="711200">
                  <a:lnSpc>
                    <a:spcPct val="90000"/>
                  </a:lnSpc>
                  <a:spcBef>
                    <a:spcPct val="0"/>
                  </a:spcBef>
                  <a:spcAft>
                    <a:spcPct val="15000"/>
                  </a:spcAft>
                </a:pPr>
                <a:endParaRPr lang="zh-TW" altLang="en-US" sz="1600" kern="1200" dirty="0" smtClean="0">
                  <a:latin typeface="+mn-ea"/>
                  <a:ea typeface="+mn-ea"/>
                </a:endParaRPr>
              </a:p>
            </p:txBody>
          </p:sp>
        </p:grpSp>
        <p:grpSp>
          <p:nvGrpSpPr>
            <p:cNvPr id="8" name="群組 7"/>
            <p:cNvGrpSpPr/>
            <p:nvPr/>
          </p:nvGrpSpPr>
          <p:grpSpPr>
            <a:xfrm>
              <a:off x="1104814" y="1700808"/>
              <a:ext cx="5393399" cy="360040"/>
              <a:chOff x="385242" y="4317"/>
              <a:chExt cx="5393399" cy="360040"/>
            </a:xfrm>
          </p:grpSpPr>
          <p:sp>
            <p:nvSpPr>
              <p:cNvPr id="27" name="圓角矩形 26"/>
              <p:cNvSpPr/>
              <p:nvPr/>
            </p:nvSpPr>
            <p:spPr>
              <a:xfrm>
                <a:off x="385242" y="4317"/>
                <a:ext cx="5393399" cy="295200"/>
              </a:xfrm>
              <a:prstGeom prst="round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8" name="圓角矩形 6"/>
              <p:cNvSpPr/>
              <p:nvPr/>
            </p:nvSpPr>
            <p:spPr>
              <a:xfrm>
                <a:off x="399652" y="18727"/>
                <a:ext cx="5364579" cy="3456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858" tIns="0" rIns="203858" bIns="0" numCol="1" spcCol="1270" anchor="ctr" anchorCtr="0">
                <a:noAutofit/>
              </a:bodyPr>
              <a:lstStyle/>
              <a:p>
                <a:pPr lvl="0" defTabSz="711200">
                  <a:lnSpc>
                    <a:spcPct val="90000"/>
                  </a:lnSpc>
                  <a:spcBef>
                    <a:spcPct val="0"/>
                  </a:spcBef>
                  <a:spcAft>
                    <a:spcPct val="35000"/>
                  </a:spcAft>
                </a:pPr>
                <a:r>
                  <a:rPr lang="zh-TW" altLang="en-US" sz="1600" kern="1200" dirty="0" smtClean="0">
                    <a:latin typeface="+mn-ea"/>
                    <a:ea typeface="+mn-ea"/>
                    <a:sym typeface="Symbol" pitchFamily="18" charset="2"/>
                  </a:rPr>
                  <a:t>一、</a:t>
                </a:r>
                <a:r>
                  <a:rPr lang="zh-TW" altLang="en-US" sz="1600" dirty="0" smtClean="0">
                    <a:latin typeface="+mn-ea"/>
                  </a:rPr>
                  <a:t>會計分析：舞弊</a:t>
                </a:r>
                <a:r>
                  <a:rPr lang="en-US" altLang="zh-TW" sz="1600" dirty="0" smtClean="0">
                    <a:latin typeface="+mn-ea"/>
                  </a:rPr>
                  <a:t>+</a:t>
                </a:r>
                <a:r>
                  <a:rPr lang="zh-TW" altLang="en-US" sz="1600" dirty="0" smtClean="0">
                    <a:latin typeface="+mn-ea"/>
                  </a:rPr>
                  <a:t>盈餘管理</a:t>
                </a:r>
                <a:endParaRPr lang="zh-TW" altLang="en-US" sz="1600" kern="1200" dirty="0">
                  <a:latin typeface="+mn-ea"/>
                  <a:ea typeface="+mn-ea"/>
                </a:endParaRPr>
              </a:p>
            </p:txBody>
          </p:sp>
        </p:grpSp>
        <p:grpSp>
          <p:nvGrpSpPr>
            <p:cNvPr id="9" name="群組 10"/>
            <p:cNvGrpSpPr/>
            <p:nvPr/>
          </p:nvGrpSpPr>
          <p:grpSpPr>
            <a:xfrm>
              <a:off x="719572" y="4077072"/>
              <a:ext cx="7023962" cy="720080"/>
              <a:chOff x="0" y="2134537"/>
              <a:chExt cx="7704856" cy="720080"/>
            </a:xfrm>
          </p:grpSpPr>
          <p:sp>
            <p:nvSpPr>
              <p:cNvPr id="21" name="矩形 20"/>
              <p:cNvSpPr/>
              <p:nvPr/>
            </p:nvSpPr>
            <p:spPr>
              <a:xfrm>
                <a:off x="0" y="2134537"/>
                <a:ext cx="7704856" cy="533016"/>
              </a:xfrm>
              <a:prstGeom prst="rect">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2" name="矩形 21"/>
              <p:cNvSpPr/>
              <p:nvPr/>
            </p:nvSpPr>
            <p:spPr>
              <a:xfrm>
                <a:off x="0" y="2208867"/>
                <a:ext cx="7704856" cy="6457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97982" tIns="208280" rIns="597982" bIns="113792" numCol="1" spcCol="1270" anchor="t" anchorCtr="0">
                <a:noAutofit/>
              </a:bodyPr>
              <a:lstStyle/>
              <a:p>
                <a:pPr marL="171450" lvl="1" indent="-171450" defTabSz="711200">
                  <a:lnSpc>
                    <a:spcPct val="90000"/>
                  </a:lnSpc>
                  <a:spcBef>
                    <a:spcPct val="0"/>
                  </a:spcBef>
                  <a:spcAft>
                    <a:spcPct val="15000"/>
                  </a:spcAft>
                </a:pPr>
                <a:r>
                  <a:rPr lang="zh-TW" altLang="en-US" sz="1600" kern="1200" dirty="0" smtClean="0">
                    <a:latin typeface="+mn-ea"/>
                    <a:ea typeface="+mn-ea"/>
                    <a:sym typeface="Wingdings 2" pitchFamily="18" charset="2"/>
                  </a:rPr>
                  <a:t></a:t>
                </a:r>
                <a:r>
                  <a:rPr lang="zh-TW" altLang="en-US" sz="1600" kern="1200" dirty="0" smtClean="0">
                    <a:latin typeface="+mn-ea"/>
                    <a:ea typeface="+mn-ea"/>
                  </a:rPr>
                  <a:t>方向性           	</a:t>
                </a:r>
                <a:r>
                  <a:rPr lang="zh-TW" altLang="en-US" sz="1600" dirty="0" smtClean="0">
                    <a:latin typeface="+mn-ea"/>
                    <a:sym typeface="Wingdings 2" pitchFamily="18" charset="2"/>
                  </a:rPr>
                  <a:t> 波動</a:t>
                </a:r>
                <a:r>
                  <a:rPr lang="zh-TW" altLang="en-US" sz="1600" dirty="0" smtClean="0">
                    <a:latin typeface="+mn-ea"/>
                  </a:rPr>
                  <a:t>性</a:t>
                </a:r>
                <a:r>
                  <a:rPr lang="en-US" altLang="zh-TW" sz="1600" dirty="0" smtClean="0">
                    <a:latin typeface="+mn-ea"/>
                  </a:rPr>
                  <a:t>	</a:t>
                </a:r>
                <a:r>
                  <a:rPr lang="zh-TW" altLang="en-US" sz="1600" dirty="0" smtClean="0">
                    <a:latin typeface="+mn-ea"/>
                  </a:rPr>
                  <a:t> </a:t>
                </a:r>
                <a:r>
                  <a:rPr lang="zh-TW" altLang="en-US" sz="1600" kern="1200" dirty="0" smtClean="0">
                    <a:latin typeface="+mn-ea"/>
                    <a:ea typeface="+mn-ea"/>
                    <a:sym typeface="Wingdings 2" pitchFamily="18" charset="2"/>
                  </a:rPr>
                  <a:t></a:t>
                </a:r>
                <a:r>
                  <a:rPr lang="zh-TW" altLang="en-US" sz="1600" kern="1200" dirty="0" smtClean="0">
                    <a:latin typeface="+mn-ea"/>
                    <a:ea typeface="+mn-ea"/>
                  </a:rPr>
                  <a:t>產業地位</a:t>
                </a:r>
                <a:endParaRPr lang="zh-TW" altLang="en-US" sz="1600" kern="1200" dirty="0">
                  <a:latin typeface="+mn-ea"/>
                  <a:ea typeface="+mn-ea"/>
                </a:endParaRPr>
              </a:p>
            </p:txBody>
          </p:sp>
        </p:grpSp>
        <p:grpSp>
          <p:nvGrpSpPr>
            <p:cNvPr id="10" name="群組 11"/>
            <p:cNvGrpSpPr/>
            <p:nvPr/>
          </p:nvGrpSpPr>
          <p:grpSpPr>
            <a:xfrm>
              <a:off x="1104814" y="3861046"/>
              <a:ext cx="5393399" cy="360040"/>
              <a:chOff x="385242" y="2061265"/>
              <a:chExt cx="5393399" cy="295200"/>
            </a:xfrm>
          </p:grpSpPr>
          <p:sp>
            <p:nvSpPr>
              <p:cNvPr id="19" name="圓角矩形 18"/>
              <p:cNvSpPr/>
              <p:nvPr/>
            </p:nvSpPr>
            <p:spPr>
              <a:xfrm>
                <a:off x="385242" y="2061265"/>
                <a:ext cx="5393399" cy="295200"/>
              </a:xfrm>
              <a:prstGeom prst="round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0" name="圓角矩形 14"/>
              <p:cNvSpPr/>
              <p:nvPr/>
            </p:nvSpPr>
            <p:spPr>
              <a:xfrm>
                <a:off x="399652" y="2109664"/>
                <a:ext cx="5364579" cy="2179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858" tIns="0" rIns="203858" bIns="0" numCol="1" spcCol="1270" anchor="ctr" anchorCtr="0">
                <a:noAutofit/>
              </a:bodyPr>
              <a:lstStyle/>
              <a:p>
                <a:pPr lvl="0" algn="l" defTabSz="711200">
                  <a:lnSpc>
                    <a:spcPct val="90000"/>
                  </a:lnSpc>
                  <a:spcBef>
                    <a:spcPct val="0"/>
                  </a:spcBef>
                  <a:spcAft>
                    <a:spcPct val="35000"/>
                  </a:spcAft>
                </a:pPr>
                <a:r>
                  <a:rPr lang="zh-TW" altLang="en-US" sz="1600" kern="1200" dirty="0" smtClean="0">
                    <a:latin typeface="+mn-ea"/>
                    <a:ea typeface="+mn-ea"/>
                  </a:rPr>
                  <a:t>二、產業分析</a:t>
                </a:r>
                <a:endParaRPr lang="zh-TW" altLang="en-US" sz="1600" kern="1200" dirty="0">
                  <a:latin typeface="+mn-ea"/>
                  <a:ea typeface="+mn-ea"/>
                </a:endParaRPr>
              </a:p>
            </p:txBody>
          </p:sp>
        </p:grpSp>
        <p:grpSp>
          <p:nvGrpSpPr>
            <p:cNvPr id="11" name="群組 12"/>
            <p:cNvGrpSpPr/>
            <p:nvPr/>
          </p:nvGrpSpPr>
          <p:grpSpPr>
            <a:xfrm>
              <a:off x="719572" y="5002483"/>
              <a:ext cx="7023962" cy="1234829"/>
              <a:chOff x="0" y="3195378"/>
              <a:chExt cx="7704856" cy="1814342"/>
            </a:xfrm>
          </p:grpSpPr>
          <p:sp>
            <p:nvSpPr>
              <p:cNvPr id="17" name="矩形 16"/>
              <p:cNvSpPr/>
              <p:nvPr/>
            </p:nvSpPr>
            <p:spPr>
              <a:xfrm>
                <a:off x="0" y="3245720"/>
                <a:ext cx="7704856" cy="1764000"/>
              </a:xfrm>
              <a:prstGeom prst="rect">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8" name="矩形 17"/>
              <p:cNvSpPr/>
              <p:nvPr/>
            </p:nvSpPr>
            <p:spPr>
              <a:xfrm>
                <a:off x="0" y="3195378"/>
                <a:ext cx="7704856" cy="153008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97982" tIns="208280" rIns="597982" bIns="113792" numCol="1" spcCol="1270" anchor="t" anchorCtr="0">
                <a:noAutofit/>
              </a:bodyPr>
              <a:lstStyle/>
              <a:p>
                <a:pPr marL="171450" lvl="1" indent="-171450" algn="l" defTabSz="711200">
                  <a:lnSpc>
                    <a:spcPct val="90000"/>
                  </a:lnSpc>
                  <a:spcBef>
                    <a:spcPct val="0"/>
                  </a:spcBef>
                  <a:spcAft>
                    <a:spcPct val="15000"/>
                  </a:spcAft>
                  <a:buChar char="••"/>
                </a:pPr>
                <a:r>
                  <a:rPr lang="zh-TW" altLang="en-US" sz="1600" kern="1200" dirty="0" smtClean="0">
                    <a:latin typeface="+mn-ea"/>
                    <a:ea typeface="+mn-ea"/>
                  </a:rPr>
                  <a:t>管理階層的經營邏輯怪異，高舉債發現金股利、買庫藏股</a:t>
                </a:r>
                <a:endParaRPr lang="zh-TW" altLang="en-US" sz="1600" kern="1200" dirty="0">
                  <a:latin typeface="+mn-ea"/>
                  <a:ea typeface="+mn-ea"/>
                </a:endParaRPr>
              </a:p>
              <a:p>
                <a:pPr marL="171450" lvl="1" indent="-171450" algn="l" defTabSz="711200">
                  <a:lnSpc>
                    <a:spcPct val="90000"/>
                  </a:lnSpc>
                  <a:spcBef>
                    <a:spcPct val="0"/>
                  </a:spcBef>
                  <a:spcAft>
                    <a:spcPct val="15000"/>
                  </a:spcAft>
                  <a:buChar char="••"/>
                </a:pPr>
                <a:r>
                  <a:rPr lang="zh-TW" altLang="en-US" sz="1600" kern="1200" dirty="0" smtClean="0">
                    <a:latin typeface="+mn-ea"/>
                    <a:ea typeface="+mn-ea"/>
                  </a:rPr>
                  <a:t>投資無效益，或</a:t>
                </a:r>
                <a:r>
                  <a:rPr lang="en-US" altLang="zh-TW" sz="1600" i="1" kern="1200" dirty="0" smtClean="0">
                    <a:latin typeface="+mn-ea"/>
                    <a:ea typeface="+mn-ea"/>
                  </a:rPr>
                  <a:t>EVA</a:t>
                </a:r>
                <a:r>
                  <a:rPr lang="zh-TW" altLang="en-US" sz="1600" kern="1200" dirty="0" smtClean="0">
                    <a:latin typeface="+mn-ea"/>
                    <a:ea typeface="+mn-ea"/>
                  </a:rPr>
                  <a:t>一直為負數，但還持續大擴張</a:t>
                </a:r>
              </a:p>
              <a:p>
                <a:pPr marL="171450" lvl="1" indent="-171450" algn="l" defTabSz="711200">
                  <a:lnSpc>
                    <a:spcPct val="90000"/>
                  </a:lnSpc>
                  <a:spcBef>
                    <a:spcPct val="0"/>
                  </a:spcBef>
                  <a:spcAft>
                    <a:spcPct val="15000"/>
                  </a:spcAft>
                  <a:buChar char="••"/>
                </a:pPr>
                <a:r>
                  <a:rPr lang="zh-TW" altLang="en-US" sz="1600" kern="1200" dirty="0" smtClean="0">
                    <a:latin typeface="+mn-ea"/>
                    <a:ea typeface="+mn-ea"/>
                  </a:rPr>
                  <a:t>從事過多非本業活動、或涉不名譽事項</a:t>
                </a:r>
              </a:p>
              <a:p>
                <a:pPr marL="171450" lvl="1" indent="-171450" algn="l" defTabSz="711200">
                  <a:lnSpc>
                    <a:spcPct val="90000"/>
                  </a:lnSpc>
                  <a:spcBef>
                    <a:spcPct val="0"/>
                  </a:spcBef>
                  <a:spcAft>
                    <a:spcPct val="15000"/>
                  </a:spcAft>
                  <a:buChar char="••"/>
                </a:pPr>
                <a:r>
                  <a:rPr lang="zh-TW" altLang="en-US" sz="1600" kern="1200" dirty="0" smtClean="0">
                    <a:latin typeface="+mn-ea"/>
                    <a:ea typeface="+mn-ea"/>
                    <a:sym typeface="Wingdings 2" pitchFamily="18" charset="2"/>
                  </a:rPr>
                  <a:t>經營層不穩：頻換董事長、總經理、財務經理</a:t>
                </a:r>
                <a:r>
                  <a:rPr lang="en-US" altLang="zh-TW" sz="1600" kern="1200" dirty="0" smtClean="0">
                    <a:latin typeface="+mn-ea"/>
                    <a:ea typeface="+mn-ea"/>
                    <a:sym typeface="Wingdings 2" pitchFamily="18" charset="2"/>
                  </a:rPr>
                  <a:t>(</a:t>
                </a:r>
                <a:r>
                  <a:rPr lang="zh-TW" altLang="en-US" sz="1600" kern="1200" dirty="0" smtClean="0">
                    <a:latin typeface="+mn-ea"/>
                    <a:ea typeface="+mn-ea"/>
                    <a:sym typeface="Wingdings 2" pitchFamily="18" charset="2"/>
                  </a:rPr>
                  <a:t>任期不及</a:t>
                </a:r>
                <a:r>
                  <a:rPr lang="en-US" altLang="zh-TW" sz="1600" kern="1200" dirty="0" smtClean="0">
                    <a:latin typeface="+mn-ea"/>
                    <a:ea typeface="+mn-ea"/>
                    <a:sym typeface="Wingdings 2" pitchFamily="18" charset="2"/>
                  </a:rPr>
                  <a:t>2</a:t>
                </a:r>
                <a:r>
                  <a:rPr lang="zh-TW" altLang="en-US" sz="1600" kern="1200" dirty="0" smtClean="0">
                    <a:latin typeface="+mn-ea"/>
                    <a:ea typeface="+mn-ea"/>
                    <a:sym typeface="Wingdings 2" pitchFamily="18" charset="2"/>
                  </a:rPr>
                  <a:t>年者</a:t>
                </a:r>
                <a:r>
                  <a:rPr lang="en-US" altLang="zh-TW" sz="1600" kern="1200" dirty="0" smtClean="0">
                    <a:latin typeface="+mn-ea"/>
                    <a:ea typeface="+mn-ea"/>
                    <a:sym typeface="Wingdings 2" pitchFamily="18" charset="2"/>
                  </a:rPr>
                  <a:t>)</a:t>
                </a:r>
                <a:endParaRPr lang="zh-TW" altLang="en-US" sz="1600" kern="1200" dirty="0">
                  <a:latin typeface="+mn-ea"/>
                  <a:ea typeface="+mn-ea"/>
                </a:endParaRPr>
              </a:p>
            </p:txBody>
          </p:sp>
        </p:grpSp>
        <p:grpSp>
          <p:nvGrpSpPr>
            <p:cNvPr id="12" name="群組 13"/>
            <p:cNvGrpSpPr/>
            <p:nvPr/>
          </p:nvGrpSpPr>
          <p:grpSpPr>
            <a:xfrm>
              <a:off x="1104814" y="4605108"/>
              <a:ext cx="5393399" cy="480076"/>
              <a:chOff x="385242" y="2908617"/>
              <a:chExt cx="5393399" cy="295200"/>
            </a:xfrm>
          </p:grpSpPr>
          <p:sp>
            <p:nvSpPr>
              <p:cNvPr id="15" name="圓角矩形 14"/>
              <p:cNvSpPr/>
              <p:nvPr/>
            </p:nvSpPr>
            <p:spPr>
              <a:xfrm>
                <a:off x="385242" y="2908617"/>
                <a:ext cx="5393399" cy="295200"/>
              </a:xfrm>
              <a:prstGeom prst="round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圓角矩形 18"/>
              <p:cNvSpPr/>
              <p:nvPr/>
            </p:nvSpPr>
            <p:spPr>
              <a:xfrm>
                <a:off x="399652" y="2923027"/>
                <a:ext cx="5364579" cy="2663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858" tIns="0" rIns="203858" bIns="0" numCol="1" spcCol="1270" anchor="ctr" anchorCtr="0">
                <a:noAutofit/>
              </a:bodyPr>
              <a:lstStyle/>
              <a:p>
                <a:pPr lvl="0" algn="l" defTabSz="711200">
                  <a:lnSpc>
                    <a:spcPct val="90000"/>
                  </a:lnSpc>
                  <a:spcBef>
                    <a:spcPct val="0"/>
                  </a:spcBef>
                  <a:spcAft>
                    <a:spcPct val="35000"/>
                  </a:spcAft>
                </a:pPr>
                <a:r>
                  <a:rPr lang="zh-TW" altLang="en-US" sz="1600" dirty="0" smtClean="0">
                    <a:latin typeface="+mn-ea"/>
                  </a:rPr>
                  <a:t>三</a:t>
                </a:r>
                <a:r>
                  <a:rPr lang="zh-TW" altLang="en-US" sz="1600" kern="1200" dirty="0" smtClean="0">
                    <a:latin typeface="+mn-ea"/>
                    <a:ea typeface="+mn-ea"/>
                  </a:rPr>
                  <a:t>、經營者的風險偏好</a:t>
                </a:r>
                <a:r>
                  <a:rPr lang="en-US" altLang="zh-TW" sz="1600" kern="1200" dirty="0" smtClean="0">
                    <a:latin typeface="+mn-ea"/>
                    <a:ea typeface="+mn-ea"/>
                  </a:rPr>
                  <a:t>/</a:t>
                </a:r>
                <a:r>
                  <a:rPr lang="zh-TW" altLang="en-US" sz="1600" kern="1200" dirty="0" smtClean="0">
                    <a:latin typeface="+mn-ea"/>
                    <a:ea typeface="+mn-ea"/>
                  </a:rPr>
                  <a:t>策略怪異</a:t>
                </a:r>
                <a:endParaRPr lang="zh-TW" altLang="en-US" sz="1600" kern="1200" dirty="0">
                  <a:latin typeface="+mn-ea"/>
                  <a:ea typeface="+mn-ea"/>
                </a:endParaRPr>
              </a:p>
            </p:txBody>
          </p:sp>
        </p:grpSp>
        <p:sp>
          <p:nvSpPr>
            <p:cNvPr id="32" name="弧形箭號 (上彎) 31"/>
            <p:cNvSpPr/>
            <p:nvPr/>
          </p:nvSpPr>
          <p:spPr>
            <a:xfrm rot="16200000">
              <a:off x="6768244" y="3681028"/>
              <a:ext cx="2952328" cy="86409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33" name="弧形箭號 (左彎) 32"/>
            <p:cNvSpPr/>
            <p:nvPr/>
          </p:nvSpPr>
          <p:spPr>
            <a:xfrm>
              <a:off x="7812360" y="4365104"/>
              <a:ext cx="360040" cy="93610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35" name="弧形箭號 (上彎) 34"/>
            <p:cNvSpPr/>
            <p:nvPr/>
          </p:nvSpPr>
          <p:spPr>
            <a:xfrm rot="16200000">
              <a:off x="7556140" y="3685220"/>
              <a:ext cx="872480" cy="36004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grpSp>
    </p:spTree>
    <p:extLst>
      <p:ext uri="{BB962C8B-B14F-4D97-AF65-F5344CB8AC3E}">
        <p14:creationId xmlns:p14="http://schemas.microsoft.com/office/powerpoint/2010/main" val="28136296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124745"/>
            <a:ext cx="8229600" cy="468052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a:lstStyle/>
          <a:p>
            <a:endParaRPr lang="zh-TW" altLang="en-US" dirty="0"/>
          </a:p>
        </p:txBody>
      </p:sp>
      <p:sp>
        <p:nvSpPr>
          <p:cNvPr id="4" name="頁尾版面配置區 3"/>
          <p:cNvSpPr>
            <a:spLocks noGrp="1"/>
          </p:cNvSpPr>
          <p:nvPr>
            <p:ph type="ftr" sz="quarter" idx="11"/>
          </p:nvPr>
        </p:nvSpPr>
        <p:spPr/>
        <p:txBody>
          <a:bodyPr/>
          <a:lstStyle/>
          <a:p>
            <a:pPr algn="l"/>
            <a:r>
              <a:rPr lang="en-US" altLang="zh-TW" dirty="0" smtClean="0"/>
              <a:t>TCRI</a:t>
            </a:r>
            <a:r>
              <a:rPr lang="zh-TW" altLang="en-US" dirty="0" smtClean="0"/>
              <a:t>方法論</a:t>
            </a:r>
            <a:endParaRPr lang="zh-TW" altLang="zh-TW" dirty="0" smtClean="0"/>
          </a:p>
        </p:txBody>
      </p:sp>
      <p:sp>
        <p:nvSpPr>
          <p:cNvPr id="5" name="投影片編號版面配置區 4"/>
          <p:cNvSpPr>
            <a:spLocks noGrp="1"/>
          </p:cNvSpPr>
          <p:nvPr>
            <p:ph type="sldNum" sz="quarter" idx="12"/>
          </p:nvPr>
        </p:nvSpPr>
        <p:spPr/>
        <p:txBody>
          <a:bodyPr/>
          <a:lstStyle/>
          <a:p>
            <a:fld id="{BEC71E89-DB97-4238-A838-D14EE2B303CA}" type="slidenum">
              <a:rPr lang="zh-TW" altLang="en-US" smtClean="0"/>
              <a:pPr/>
              <a:t>14</a:t>
            </a:fld>
            <a:endParaRPr lang="zh-TW" altLang="en-US" dirty="0"/>
          </a:p>
        </p:txBody>
      </p:sp>
      <p:sp>
        <p:nvSpPr>
          <p:cNvPr id="6" name="標題 5"/>
          <p:cNvSpPr>
            <a:spLocks noGrp="1"/>
          </p:cNvSpPr>
          <p:nvPr>
            <p:ph type="title"/>
          </p:nvPr>
        </p:nvSpPr>
        <p:spPr/>
        <p:txBody>
          <a:bodyPr/>
          <a:lstStyle/>
          <a:p>
            <a:r>
              <a:rPr lang="en-US" altLang="zh-TW" i="1" dirty="0" smtClean="0"/>
              <a:t>TCRI</a:t>
            </a:r>
            <a:r>
              <a:rPr lang="zh-TW" altLang="en-US" i="1" dirty="0" smtClean="0"/>
              <a:t> </a:t>
            </a:r>
            <a:r>
              <a:rPr lang="zh-TW" altLang="en-US" dirty="0" smtClean="0">
                <a:latin typeface="+mn-ea"/>
              </a:rPr>
              <a:t>執行流程圖</a:t>
            </a:r>
            <a:endParaRPr lang="zh-TW" altLang="en-US" dirty="0"/>
          </a:p>
        </p:txBody>
      </p:sp>
      <p:sp>
        <p:nvSpPr>
          <p:cNvPr id="8" name="文字方塊 7"/>
          <p:cNvSpPr txBox="1"/>
          <p:nvPr/>
        </p:nvSpPr>
        <p:spPr>
          <a:xfrm>
            <a:off x="3707904" y="5373216"/>
            <a:ext cx="1656184" cy="369332"/>
          </a:xfrm>
          <a:prstGeom prst="rect">
            <a:avLst/>
          </a:prstGeom>
          <a:noFill/>
        </p:spPr>
        <p:txBody>
          <a:bodyPr wrap="square" rtlCol="0">
            <a:spAutoFit/>
          </a:bodyPr>
          <a:lstStyle/>
          <a:p>
            <a:r>
              <a:rPr lang="en-US" altLang="zh-TW" b="1" dirty="0" smtClean="0">
                <a:latin typeface="+mn-ea"/>
              </a:rPr>
              <a:t>Feedback</a:t>
            </a:r>
            <a:endParaRPr lang="zh-TW" altLang="en-US" b="1" dirty="0">
              <a:latin typeface="+mn-ea"/>
            </a:endParaRPr>
          </a:p>
        </p:txBody>
      </p:sp>
      <p:grpSp>
        <p:nvGrpSpPr>
          <p:cNvPr id="49" name="群組 48"/>
          <p:cNvGrpSpPr/>
          <p:nvPr/>
        </p:nvGrpSpPr>
        <p:grpSpPr>
          <a:xfrm>
            <a:off x="1626022" y="4934818"/>
            <a:ext cx="5724636" cy="12700"/>
            <a:chOff x="1626022" y="4934818"/>
            <a:chExt cx="5724636" cy="12700"/>
          </a:xfrm>
        </p:grpSpPr>
        <p:cxnSp>
          <p:nvCxnSpPr>
            <p:cNvPr id="9" name="肘形接點 8"/>
            <p:cNvCxnSpPr>
              <a:stCxn id="20" idx="2"/>
              <a:endCxn id="33" idx="2"/>
            </p:cNvCxnSpPr>
            <p:nvPr/>
          </p:nvCxnSpPr>
          <p:spPr>
            <a:xfrm rot="5400000">
              <a:off x="4481990" y="2078850"/>
              <a:ext cx="12700" cy="5724636"/>
            </a:xfrm>
            <a:prstGeom prst="bentConnector3">
              <a:avLst>
                <a:gd name="adj1" fmla="val 3055820"/>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0" name="肘形接點 9"/>
            <p:cNvCxnSpPr>
              <a:stCxn id="20" idx="2"/>
              <a:endCxn id="53" idx="2"/>
            </p:cNvCxnSpPr>
            <p:nvPr/>
          </p:nvCxnSpPr>
          <p:spPr>
            <a:xfrm rot="5400000">
              <a:off x="5904148" y="3501008"/>
              <a:ext cx="12700" cy="2880320"/>
            </a:xfrm>
            <a:prstGeom prst="bentConnector3">
              <a:avLst>
                <a:gd name="adj1" fmla="val 2989568"/>
              </a:avLst>
            </a:prstGeom>
            <a:ln>
              <a:tailEnd type="arrow"/>
            </a:ln>
            <a:effectLst/>
          </p:spPr>
          <p:style>
            <a:lnRef idx="2">
              <a:schemeClr val="accent1"/>
            </a:lnRef>
            <a:fillRef idx="0">
              <a:schemeClr val="accent1"/>
            </a:fillRef>
            <a:effectRef idx="1">
              <a:schemeClr val="accent1"/>
            </a:effectRef>
            <a:fontRef idx="minor">
              <a:schemeClr val="tx1"/>
            </a:fontRef>
          </p:style>
        </p:cxnSp>
      </p:grpSp>
      <p:grpSp>
        <p:nvGrpSpPr>
          <p:cNvPr id="11" name="群組 10"/>
          <p:cNvGrpSpPr/>
          <p:nvPr/>
        </p:nvGrpSpPr>
        <p:grpSpPr>
          <a:xfrm>
            <a:off x="683568" y="1268760"/>
            <a:ext cx="7488832" cy="3672408"/>
            <a:chOff x="683568" y="1268760"/>
            <a:chExt cx="7488832" cy="3672408"/>
          </a:xfrm>
        </p:grpSpPr>
        <p:grpSp>
          <p:nvGrpSpPr>
            <p:cNvPr id="12" name="群組 69"/>
            <p:cNvGrpSpPr/>
            <p:nvPr/>
          </p:nvGrpSpPr>
          <p:grpSpPr>
            <a:xfrm>
              <a:off x="2699792" y="1268760"/>
              <a:ext cx="3528392" cy="3672408"/>
              <a:chOff x="2699792" y="1268760"/>
              <a:chExt cx="3528392" cy="3672408"/>
            </a:xfrm>
          </p:grpSpPr>
          <p:grpSp>
            <p:nvGrpSpPr>
              <p:cNvPr id="41" name="群組 66"/>
              <p:cNvGrpSpPr/>
              <p:nvPr/>
            </p:nvGrpSpPr>
            <p:grpSpPr>
              <a:xfrm>
                <a:off x="2699792" y="1628800"/>
                <a:ext cx="3528392" cy="3312368"/>
                <a:chOff x="2699792" y="1628800"/>
                <a:chExt cx="3528392" cy="3312368"/>
              </a:xfrm>
            </p:grpSpPr>
            <p:sp>
              <p:nvSpPr>
                <p:cNvPr id="61" name="圓角矩形 60"/>
                <p:cNvSpPr/>
                <p:nvPr/>
              </p:nvSpPr>
              <p:spPr>
                <a:xfrm>
                  <a:off x="2771800" y="1772816"/>
                  <a:ext cx="1512168" cy="576064"/>
                </a:xfrm>
                <a:prstGeom prst="roundRect">
                  <a:avLst/>
                </a:prstGeom>
                <a:solidFill>
                  <a:schemeClr val="tx2">
                    <a:lumMod val="75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1600" dirty="0" smtClean="0">
                      <a:solidFill>
                        <a:schemeClr val="bg1"/>
                      </a:solidFill>
                      <a:latin typeface="+mn-ea"/>
                    </a:rPr>
                    <a:t>資料庫製作</a:t>
                  </a:r>
                </a:p>
              </p:txBody>
            </p:sp>
            <p:sp>
              <p:nvSpPr>
                <p:cNvPr id="59" name="圓角矩形 58"/>
                <p:cNvSpPr/>
                <p:nvPr/>
              </p:nvSpPr>
              <p:spPr>
                <a:xfrm>
                  <a:off x="2771800" y="2852936"/>
                  <a:ext cx="1512168" cy="576064"/>
                </a:xfrm>
                <a:prstGeom prst="roundRect">
                  <a:avLst/>
                </a:prstGeom>
                <a:solidFill>
                  <a:schemeClr val="tx2">
                    <a:lumMod val="75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1600" dirty="0" smtClean="0">
                      <a:solidFill>
                        <a:schemeClr val="bg1"/>
                      </a:solidFill>
                      <a:latin typeface="+mn-ea"/>
                    </a:rPr>
                    <a:t>資料庫衍生</a:t>
                  </a:r>
                </a:p>
              </p:txBody>
            </p:sp>
            <p:sp>
              <p:nvSpPr>
                <p:cNvPr id="45" name="文字方塊 24"/>
                <p:cNvSpPr txBox="1"/>
                <p:nvPr/>
              </p:nvSpPr>
              <p:spPr>
                <a:xfrm>
                  <a:off x="4572000" y="1772816"/>
                  <a:ext cx="1512168" cy="830997"/>
                </a:xfrm>
                <a:prstGeom prst="rect">
                  <a:avLst/>
                </a:prstGeom>
                <a:solidFill>
                  <a:schemeClr val="tx2">
                    <a:lumMod val="75000"/>
                  </a:schemeClr>
                </a:solidFill>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zh-TW" altLang="en-US" sz="1600" dirty="0" smtClean="0">
                      <a:solidFill>
                        <a:schemeClr val="bg1"/>
                      </a:solidFill>
                      <a:latin typeface="+mn-ea"/>
                    </a:rPr>
                    <a:t>研究人員分析</a:t>
                  </a:r>
                  <a:r>
                    <a:rPr lang="en-US" altLang="zh-TW" sz="1600" dirty="0" smtClean="0">
                      <a:solidFill>
                        <a:schemeClr val="bg1"/>
                      </a:solidFill>
                      <a:latin typeface="+mn-ea"/>
                    </a:rPr>
                    <a:t>III.TCRI </a:t>
                  </a:r>
                </a:p>
                <a:p>
                  <a:pPr algn="ctr"/>
                  <a:r>
                    <a:rPr lang="zh-TW" altLang="en-US" sz="1600" dirty="0" smtClean="0">
                      <a:solidFill>
                        <a:schemeClr val="bg1"/>
                      </a:solidFill>
                      <a:latin typeface="+mn-ea"/>
                    </a:rPr>
                    <a:t>評等說明</a:t>
                  </a:r>
                  <a:r>
                    <a:rPr lang="en-US" altLang="zh-TW" sz="1600" dirty="0" smtClean="0">
                      <a:solidFill>
                        <a:schemeClr val="bg1"/>
                      </a:solidFill>
                      <a:latin typeface="+mn-ea"/>
                    </a:rPr>
                    <a:t>DB</a:t>
                  </a:r>
                  <a:endParaRPr lang="zh-TW" altLang="en-US" sz="1600" dirty="0">
                    <a:solidFill>
                      <a:schemeClr val="bg1"/>
                    </a:solidFill>
                    <a:latin typeface="+mn-ea"/>
                  </a:endParaRPr>
                </a:p>
              </p:txBody>
            </p:sp>
            <p:sp>
              <p:nvSpPr>
                <p:cNvPr id="46" name="文字方塊 45"/>
                <p:cNvSpPr txBox="1"/>
                <p:nvPr/>
              </p:nvSpPr>
              <p:spPr>
                <a:xfrm>
                  <a:off x="2843808" y="3933056"/>
                  <a:ext cx="1512168" cy="830997"/>
                </a:xfrm>
                <a:prstGeom prst="rect">
                  <a:avLst/>
                </a:prstGeom>
                <a:solidFill>
                  <a:schemeClr val="tx2">
                    <a:lumMod val="75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zh-TW" altLang="en-US" sz="1600" dirty="0" smtClean="0">
                      <a:solidFill>
                        <a:schemeClr val="bg1"/>
                      </a:solidFill>
                      <a:latin typeface="+mn-ea"/>
                    </a:rPr>
                    <a:t>綜合評分</a:t>
                  </a:r>
                  <a:endParaRPr lang="en-US" altLang="zh-TW" sz="1600" dirty="0" smtClean="0">
                    <a:solidFill>
                      <a:schemeClr val="bg1"/>
                    </a:solidFill>
                    <a:latin typeface="+mn-ea"/>
                  </a:endParaRPr>
                </a:p>
                <a:p>
                  <a:pPr algn="ctr"/>
                  <a:r>
                    <a:rPr lang="en-US" altLang="zh-TW" sz="1600" dirty="0" smtClean="0">
                      <a:solidFill>
                        <a:schemeClr val="bg1"/>
                      </a:solidFill>
                      <a:latin typeface="+mn-ea"/>
                    </a:rPr>
                    <a:t>I.</a:t>
                  </a:r>
                  <a:r>
                    <a:rPr lang="zh-TW" altLang="en-US" sz="1600" dirty="0" smtClean="0">
                      <a:solidFill>
                        <a:schemeClr val="bg1"/>
                      </a:solidFill>
                      <a:latin typeface="+mn-ea"/>
                    </a:rPr>
                    <a:t>基本等級</a:t>
                  </a:r>
                  <a:endParaRPr lang="en-US" altLang="zh-TW" sz="1600" dirty="0" smtClean="0">
                    <a:solidFill>
                      <a:schemeClr val="bg1"/>
                    </a:solidFill>
                    <a:latin typeface="+mn-ea"/>
                  </a:endParaRPr>
                </a:p>
                <a:p>
                  <a:pPr algn="ctr"/>
                  <a:r>
                    <a:rPr lang="en-US" altLang="zh-TW" sz="1600" dirty="0" smtClean="0">
                      <a:solidFill>
                        <a:schemeClr val="bg1"/>
                      </a:solidFill>
                      <a:latin typeface="+mn-ea"/>
                    </a:rPr>
                    <a:t>II.</a:t>
                  </a:r>
                  <a:r>
                    <a:rPr lang="zh-TW" altLang="en-US" sz="1600" dirty="0" smtClean="0">
                      <a:solidFill>
                        <a:schemeClr val="bg1"/>
                      </a:solidFill>
                      <a:latin typeface="+mn-ea"/>
                    </a:rPr>
                    <a:t>門檻等級</a:t>
                  </a:r>
                  <a:endParaRPr lang="zh-TW" altLang="en-US" sz="1600" dirty="0">
                    <a:solidFill>
                      <a:schemeClr val="bg1"/>
                    </a:solidFill>
                    <a:latin typeface="+mn-ea"/>
                  </a:endParaRPr>
                </a:p>
              </p:txBody>
            </p:sp>
            <p:sp>
              <p:nvSpPr>
                <p:cNvPr id="47" name="向下箭號 46"/>
                <p:cNvSpPr/>
                <p:nvPr/>
              </p:nvSpPr>
              <p:spPr>
                <a:xfrm>
                  <a:off x="3419872" y="2492896"/>
                  <a:ext cx="216024" cy="216024"/>
                </a:xfrm>
                <a:prstGeom prst="downArrow">
                  <a:avLst/>
                </a:prstGeom>
                <a:solidFill>
                  <a:schemeClr val="accent1">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latin typeface="+mn-ea"/>
                  </a:endParaRPr>
                </a:p>
              </p:txBody>
            </p:sp>
            <p:sp>
              <p:nvSpPr>
                <p:cNvPr id="48" name="向下箭號 47"/>
                <p:cNvSpPr/>
                <p:nvPr/>
              </p:nvSpPr>
              <p:spPr>
                <a:xfrm>
                  <a:off x="3419872" y="3645024"/>
                  <a:ext cx="216024" cy="216024"/>
                </a:xfrm>
                <a:prstGeom prst="downArrow">
                  <a:avLst/>
                </a:prstGeom>
                <a:solidFill>
                  <a:schemeClr val="accent1">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latin typeface="+mn-ea"/>
                  </a:endParaRPr>
                </a:p>
              </p:txBody>
            </p:sp>
            <p:sp>
              <p:nvSpPr>
                <p:cNvPr id="57" name="圓角矩形 56"/>
                <p:cNvSpPr/>
                <p:nvPr/>
              </p:nvSpPr>
              <p:spPr>
                <a:xfrm>
                  <a:off x="4572000" y="2996952"/>
                  <a:ext cx="1512168" cy="576064"/>
                </a:xfrm>
                <a:prstGeom prst="roundRect">
                  <a:avLst/>
                </a:prstGeom>
                <a:solidFill>
                  <a:schemeClr val="tx2">
                    <a:lumMod val="75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1600" dirty="0" smtClean="0">
                      <a:solidFill>
                        <a:schemeClr val="bg1"/>
                      </a:solidFill>
                      <a:latin typeface="+mn-ea"/>
                    </a:rPr>
                    <a:t>小組討論</a:t>
                  </a:r>
                  <a:endParaRPr lang="zh-TW" altLang="en-US" sz="1600" dirty="0">
                    <a:solidFill>
                      <a:schemeClr val="bg1"/>
                    </a:solidFill>
                    <a:latin typeface="+mn-ea"/>
                  </a:endParaRPr>
                </a:p>
              </p:txBody>
            </p:sp>
            <p:sp>
              <p:nvSpPr>
                <p:cNvPr id="55" name="圓角矩形 54"/>
                <p:cNvSpPr/>
                <p:nvPr/>
              </p:nvSpPr>
              <p:spPr>
                <a:xfrm>
                  <a:off x="4572000" y="3933056"/>
                  <a:ext cx="1512168" cy="576064"/>
                </a:xfrm>
                <a:prstGeom prst="roundRect">
                  <a:avLst/>
                </a:prstGeom>
                <a:solidFill>
                  <a:schemeClr val="tx2">
                    <a:lumMod val="75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1600" dirty="0" smtClean="0">
                      <a:solidFill>
                        <a:schemeClr val="bg1"/>
                      </a:solidFill>
                      <a:latin typeface="+mn-ea"/>
                    </a:rPr>
                    <a:t>跨小組討論</a:t>
                  </a:r>
                  <a:endParaRPr lang="zh-TW" altLang="en-US" sz="1600" dirty="0">
                    <a:solidFill>
                      <a:schemeClr val="bg1"/>
                    </a:solidFill>
                    <a:latin typeface="+mn-ea"/>
                  </a:endParaRPr>
                </a:p>
              </p:txBody>
            </p:sp>
            <p:sp>
              <p:nvSpPr>
                <p:cNvPr id="51" name="向下箭號 38"/>
                <p:cNvSpPr/>
                <p:nvPr/>
              </p:nvSpPr>
              <p:spPr>
                <a:xfrm>
                  <a:off x="5220072" y="2708920"/>
                  <a:ext cx="216024" cy="216024"/>
                </a:xfrm>
                <a:prstGeom prst="downArrow">
                  <a:avLst/>
                </a:prstGeom>
                <a:solidFill>
                  <a:schemeClr val="accent1">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latin typeface="+mn-ea"/>
                  </a:endParaRPr>
                </a:p>
              </p:txBody>
            </p:sp>
            <p:sp>
              <p:nvSpPr>
                <p:cNvPr id="52" name="向下箭號 51"/>
                <p:cNvSpPr/>
                <p:nvPr/>
              </p:nvSpPr>
              <p:spPr>
                <a:xfrm>
                  <a:off x="5220072" y="3645024"/>
                  <a:ext cx="216024" cy="216024"/>
                </a:xfrm>
                <a:prstGeom prst="downArrow">
                  <a:avLst/>
                </a:prstGeom>
                <a:solidFill>
                  <a:schemeClr val="accent1">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latin typeface="+mn-ea"/>
                  </a:endParaRPr>
                </a:p>
              </p:txBody>
            </p:sp>
            <p:sp>
              <p:nvSpPr>
                <p:cNvPr id="53" name="圓角矩形 52"/>
                <p:cNvSpPr/>
                <p:nvPr/>
              </p:nvSpPr>
              <p:spPr>
                <a:xfrm>
                  <a:off x="2699792" y="1628800"/>
                  <a:ext cx="3528392" cy="3312368"/>
                </a:xfrm>
                <a:prstGeom prst="roundRect">
                  <a:avLst>
                    <a:gd name="adj" fmla="val 4161"/>
                  </a:avLst>
                </a:prstGeom>
                <a:noFill/>
                <a:ln w="19050">
                  <a:solidFill>
                    <a:schemeClr val="accent1">
                      <a:lumMod val="75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latin typeface="+mn-ea"/>
                  </a:endParaRPr>
                </a:p>
              </p:txBody>
            </p:sp>
            <p:cxnSp>
              <p:nvCxnSpPr>
                <p:cNvPr id="54" name="肘形接點 53"/>
                <p:cNvCxnSpPr>
                  <a:stCxn id="46" idx="3"/>
                </p:cNvCxnSpPr>
                <p:nvPr/>
              </p:nvCxnSpPr>
              <p:spPr>
                <a:xfrm flipV="1">
                  <a:off x="4355976" y="2188315"/>
                  <a:ext cx="216024" cy="2160240"/>
                </a:xfrm>
                <a:prstGeom prst="bentConnector3">
                  <a:avLst>
                    <a:gd name="adj1" fmla="val 50000"/>
                  </a:avLst>
                </a:prstGeom>
                <a:ln w="19050">
                  <a:solidFill>
                    <a:schemeClr val="accent1">
                      <a:lumMod val="75000"/>
                    </a:schemeClr>
                  </a:solidFill>
                  <a:tailEnd type="arrow"/>
                </a:ln>
              </p:spPr>
              <p:style>
                <a:lnRef idx="1">
                  <a:schemeClr val="accent6"/>
                </a:lnRef>
                <a:fillRef idx="0">
                  <a:schemeClr val="accent6"/>
                </a:fillRef>
                <a:effectRef idx="0">
                  <a:schemeClr val="accent6"/>
                </a:effectRef>
                <a:fontRef idx="minor">
                  <a:schemeClr val="tx1"/>
                </a:fontRef>
              </p:style>
            </p:cxnSp>
          </p:grpSp>
          <p:sp>
            <p:nvSpPr>
              <p:cNvPr id="42" name="文字方塊 41"/>
              <p:cNvSpPr txBox="1"/>
              <p:nvPr/>
            </p:nvSpPr>
            <p:spPr>
              <a:xfrm>
                <a:off x="3923928" y="1268760"/>
                <a:ext cx="1296144" cy="369332"/>
              </a:xfrm>
              <a:prstGeom prst="rect">
                <a:avLst/>
              </a:prstGeom>
              <a:noFill/>
            </p:spPr>
            <p:txBody>
              <a:bodyPr wrap="square" rtlCol="0">
                <a:spAutoFit/>
              </a:bodyPr>
              <a:lstStyle/>
              <a:p>
                <a:r>
                  <a:rPr lang="zh-TW" altLang="en-US" dirty="0" smtClean="0">
                    <a:latin typeface="+mn-ea"/>
                  </a:rPr>
                  <a:t>日常執行</a:t>
                </a:r>
                <a:endParaRPr lang="zh-TW" altLang="en-US" dirty="0">
                  <a:latin typeface="+mn-ea"/>
                </a:endParaRPr>
              </a:p>
            </p:txBody>
          </p:sp>
        </p:grpSp>
        <p:sp>
          <p:nvSpPr>
            <p:cNvPr id="13" name="向右箭號 12"/>
            <p:cNvSpPr/>
            <p:nvPr/>
          </p:nvSpPr>
          <p:spPr>
            <a:xfrm>
              <a:off x="6228184" y="3140968"/>
              <a:ext cx="288032" cy="288032"/>
            </a:xfrm>
            <a:prstGeom prst="rightArrow">
              <a:avLst/>
            </a:prstGeom>
            <a:solidFill>
              <a:schemeClr val="accent1">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latin typeface="+mn-ea"/>
              </a:endParaRPr>
            </a:p>
          </p:txBody>
        </p:sp>
        <p:grpSp>
          <p:nvGrpSpPr>
            <p:cNvPr id="14" name="群組 68"/>
            <p:cNvGrpSpPr/>
            <p:nvPr/>
          </p:nvGrpSpPr>
          <p:grpSpPr>
            <a:xfrm>
              <a:off x="683568" y="1268760"/>
              <a:ext cx="1872208" cy="3672408"/>
              <a:chOff x="683568" y="1268760"/>
              <a:chExt cx="1872208" cy="3672408"/>
            </a:xfrm>
          </p:grpSpPr>
          <p:sp>
            <p:nvSpPr>
              <p:cNvPr id="39" name="圓角矩形 6"/>
              <p:cNvSpPr/>
              <p:nvPr/>
            </p:nvSpPr>
            <p:spPr>
              <a:xfrm>
                <a:off x="827584" y="1700808"/>
                <a:ext cx="1512168" cy="728791"/>
              </a:xfrm>
              <a:prstGeom prst="roundRect">
                <a:avLst/>
              </a:prstGeom>
              <a:solidFill>
                <a:schemeClr val="tx2">
                  <a:lumMod val="75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1600" dirty="0" smtClean="0">
                    <a:solidFill>
                      <a:schemeClr val="bg1"/>
                    </a:solidFill>
                    <a:latin typeface="+mn-ea"/>
                  </a:rPr>
                  <a:t>挑出</a:t>
                </a:r>
                <a:endParaRPr lang="en-US" altLang="zh-TW" sz="1600" dirty="0" smtClean="0">
                  <a:solidFill>
                    <a:schemeClr val="bg1"/>
                  </a:solidFill>
                  <a:latin typeface="+mn-ea"/>
                </a:endParaRPr>
              </a:p>
              <a:p>
                <a:pPr algn="ctr"/>
                <a:r>
                  <a:rPr lang="zh-TW" altLang="en-US" sz="1600" dirty="0" smtClean="0">
                    <a:solidFill>
                      <a:schemeClr val="bg1"/>
                    </a:solidFill>
                    <a:latin typeface="+mn-ea"/>
                  </a:rPr>
                  <a:t>財務指標</a:t>
                </a:r>
                <a:endParaRPr lang="zh-TW" altLang="en-US" sz="1600" dirty="0">
                  <a:solidFill>
                    <a:schemeClr val="bg1"/>
                  </a:solidFill>
                  <a:latin typeface="+mn-ea"/>
                </a:endParaRPr>
              </a:p>
            </p:txBody>
          </p:sp>
          <p:sp>
            <p:nvSpPr>
              <p:cNvPr id="37" name="圓角矩形 11"/>
              <p:cNvSpPr/>
              <p:nvPr/>
            </p:nvSpPr>
            <p:spPr>
              <a:xfrm>
                <a:off x="827584" y="2916233"/>
                <a:ext cx="1512168" cy="576064"/>
              </a:xfrm>
              <a:prstGeom prst="roundRect">
                <a:avLst/>
              </a:prstGeom>
              <a:solidFill>
                <a:schemeClr val="tx2">
                  <a:lumMod val="75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zh-TW" altLang="en-US" sz="1600" dirty="0" smtClean="0">
                    <a:solidFill>
                      <a:schemeClr val="bg1"/>
                    </a:solidFill>
                    <a:latin typeface="+mn-ea"/>
                  </a:rPr>
                  <a:t>標準化</a:t>
                </a:r>
                <a:endParaRPr lang="en-US" altLang="zh-TW" sz="1600" dirty="0" smtClean="0">
                  <a:solidFill>
                    <a:schemeClr val="bg1"/>
                  </a:solidFill>
                  <a:latin typeface="+mn-ea"/>
                </a:endParaRPr>
              </a:p>
              <a:p>
                <a:pPr algn="ctr"/>
                <a:r>
                  <a:rPr lang="zh-TW" altLang="en-US" sz="1600" dirty="0" smtClean="0">
                    <a:solidFill>
                      <a:schemeClr val="bg1"/>
                    </a:solidFill>
                    <a:latin typeface="+mn-ea"/>
                  </a:rPr>
                  <a:t>項目評分決定</a:t>
                </a:r>
                <a:endParaRPr lang="zh-TW" altLang="en-US" sz="1600" dirty="0">
                  <a:solidFill>
                    <a:schemeClr val="bg1"/>
                  </a:solidFill>
                  <a:latin typeface="+mn-ea"/>
                </a:endParaRPr>
              </a:p>
            </p:txBody>
          </p:sp>
          <p:sp>
            <p:nvSpPr>
              <p:cNvPr id="35" name="圓角矩形 34"/>
              <p:cNvSpPr/>
              <p:nvPr/>
            </p:nvSpPr>
            <p:spPr>
              <a:xfrm>
                <a:off x="827584" y="3996353"/>
                <a:ext cx="1512168" cy="576064"/>
              </a:xfrm>
              <a:prstGeom prst="roundRect">
                <a:avLst/>
              </a:prstGeom>
              <a:solidFill>
                <a:schemeClr val="tx2">
                  <a:lumMod val="75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zh-TW" altLang="en-US" sz="1600" dirty="0" smtClean="0">
                    <a:solidFill>
                      <a:schemeClr val="bg1"/>
                    </a:solidFill>
                    <a:latin typeface="+mn-ea"/>
                  </a:rPr>
                  <a:t>加權計分</a:t>
                </a:r>
                <a:endParaRPr lang="en-US" altLang="zh-TW" sz="1600" dirty="0" smtClean="0">
                  <a:solidFill>
                    <a:schemeClr val="bg1"/>
                  </a:solidFill>
                  <a:latin typeface="+mn-ea"/>
                </a:endParaRPr>
              </a:p>
              <a:p>
                <a:pPr algn="ctr"/>
                <a:r>
                  <a:rPr lang="zh-TW" altLang="en-US" sz="1600" dirty="0" smtClean="0">
                    <a:solidFill>
                      <a:schemeClr val="bg1"/>
                    </a:solidFill>
                    <a:latin typeface="+mn-ea"/>
                  </a:rPr>
                  <a:t>項目權數決定</a:t>
                </a:r>
                <a:endParaRPr lang="zh-TW" altLang="en-US" dirty="0">
                  <a:solidFill>
                    <a:schemeClr val="bg1"/>
                  </a:solidFill>
                  <a:latin typeface="+mn-ea"/>
                </a:endParaRPr>
              </a:p>
            </p:txBody>
          </p:sp>
          <p:sp>
            <p:nvSpPr>
              <p:cNvPr id="31" name="向下箭號 30"/>
              <p:cNvSpPr/>
              <p:nvPr/>
            </p:nvSpPr>
            <p:spPr>
              <a:xfrm>
                <a:off x="1475656" y="2564904"/>
                <a:ext cx="216024" cy="216024"/>
              </a:xfrm>
              <a:prstGeom prst="downArrow">
                <a:avLst/>
              </a:prstGeom>
              <a:solidFill>
                <a:schemeClr val="accent1">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latin typeface="+mn-ea"/>
                </a:endParaRPr>
              </a:p>
            </p:txBody>
          </p:sp>
          <p:sp>
            <p:nvSpPr>
              <p:cNvPr id="32" name="向下箭號 31"/>
              <p:cNvSpPr/>
              <p:nvPr/>
            </p:nvSpPr>
            <p:spPr>
              <a:xfrm>
                <a:off x="1475656" y="3645024"/>
                <a:ext cx="216024" cy="216024"/>
              </a:xfrm>
              <a:prstGeom prst="downArrow">
                <a:avLst/>
              </a:prstGeom>
              <a:solidFill>
                <a:schemeClr val="accent1">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latin typeface="+mn-ea"/>
                </a:endParaRPr>
              </a:p>
            </p:txBody>
          </p:sp>
          <p:sp>
            <p:nvSpPr>
              <p:cNvPr id="33" name="圓角矩形 32"/>
              <p:cNvSpPr/>
              <p:nvPr/>
            </p:nvSpPr>
            <p:spPr>
              <a:xfrm>
                <a:off x="683568" y="1628800"/>
                <a:ext cx="1872208" cy="3312368"/>
              </a:xfrm>
              <a:prstGeom prst="roundRect">
                <a:avLst>
                  <a:gd name="adj" fmla="val 6408"/>
                </a:avLst>
              </a:prstGeom>
              <a:noFill/>
              <a:ln w="19050">
                <a:solidFill>
                  <a:schemeClr val="accent1">
                    <a:lumMod val="75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latin typeface="+mn-ea"/>
                </a:endParaRPr>
              </a:p>
            </p:txBody>
          </p:sp>
          <p:sp>
            <p:nvSpPr>
              <p:cNvPr id="34" name="文字方塊 33"/>
              <p:cNvSpPr txBox="1"/>
              <p:nvPr/>
            </p:nvSpPr>
            <p:spPr>
              <a:xfrm>
                <a:off x="827584" y="1268760"/>
                <a:ext cx="1656184" cy="369332"/>
              </a:xfrm>
              <a:prstGeom prst="rect">
                <a:avLst/>
              </a:prstGeom>
              <a:noFill/>
            </p:spPr>
            <p:txBody>
              <a:bodyPr wrap="square" rtlCol="0">
                <a:spAutoFit/>
              </a:bodyPr>
              <a:lstStyle/>
              <a:p>
                <a:r>
                  <a:rPr lang="zh-TW" altLang="en-US" dirty="0" smtClean="0">
                    <a:latin typeface="+mn-ea"/>
                  </a:rPr>
                  <a:t>數量模式設定</a:t>
                </a:r>
                <a:endParaRPr lang="zh-TW" altLang="en-US" dirty="0">
                  <a:latin typeface="+mn-ea"/>
                </a:endParaRPr>
              </a:p>
            </p:txBody>
          </p:sp>
        </p:grpSp>
        <p:grpSp>
          <p:nvGrpSpPr>
            <p:cNvPr id="15" name="群組 64"/>
            <p:cNvGrpSpPr/>
            <p:nvPr/>
          </p:nvGrpSpPr>
          <p:grpSpPr>
            <a:xfrm>
              <a:off x="6516216" y="1268760"/>
              <a:ext cx="1656184" cy="3672408"/>
              <a:chOff x="6516216" y="1268760"/>
              <a:chExt cx="1656184" cy="3672408"/>
            </a:xfrm>
          </p:grpSpPr>
          <p:sp>
            <p:nvSpPr>
              <p:cNvPr id="26" name="圓角矩形 25"/>
              <p:cNvSpPr/>
              <p:nvPr/>
            </p:nvSpPr>
            <p:spPr>
              <a:xfrm>
                <a:off x="6588224" y="1772816"/>
                <a:ext cx="1512168" cy="576064"/>
              </a:xfrm>
              <a:prstGeom prst="roundRect">
                <a:avLst/>
              </a:prstGeom>
              <a:solidFill>
                <a:schemeClr val="tx2">
                  <a:lumMod val="75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1600" dirty="0" smtClean="0">
                    <a:solidFill>
                      <a:schemeClr val="bg1"/>
                    </a:solidFill>
                    <a:latin typeface="+mn-ea"/>
                  </a:rPr>
                  <a:t>事件印證</a:t>
                </a:r>
              </a:p>
            </p:txBody>
          </p:sp>
          <p:sp>
            <p:nvSpPr>
              <p:cNvPr id="24" name="圓角矩形 23"/>
              <p:cNvSpPr/>
              <p:nvPr/>
            </p:nvSpPr>
            <p:spPr>
              <a:xfrm>
                <a:off x="6588224" y="3933056"/>
                <a:ext cx="1512168" cy="576064"/>
              </a:xfrm>
              <a:prstGeom prst="roundRect">
                <a:avLst/>
              </a:prstGeom>
              <a:solidFill>
                <a:schemeClr val="tx2">
                  <a:lumMod val="75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1600" dirty="0" smtClean="0">
                    <a:solidFill>
                      <a:schemeClr val="bg1"/>
                    </a:solidFill>
                    <a:latin typeface="+mn-ea"/>
                  </a:rPr>
                  <a:t>修正</a:t>
                </a:r>
              </a:p>
            </p:txBody>
          </p:sp>
          <p:sp>
            <p:nvSpPr>
              <p:cNvPr id="19" name="文字方塊 18"/>
              <p:cNvSpPr txBox="1"/>
              <p:nvPr/>
            </p:nvSpPr>
            <p:spPr>
              <a:xfrm>
                <a:off x="6660232" y="2924944"/>
                <a:ext cx="1512168" cy="584775"/>
              </a:xfrm>
              <a:prstGeom prst="rect">
                <a:avLst/>
              </a:prstGeom>
              <a:noFill/>
            </p:spPr>
            <p:txBody>
              <a:bodyPr wrap="square" rtlCol="0">
                <a:spAutoFit/>
              </a:bodyPr>
              <a:lstStyle/>
              <a:p>
                <a:r>
                  <a:rPr lang="zh-TW" altLang="en-US" sz="1600" dirty="0" smtClean="0">
                    <a:latin typeface="+mn-ea"/>
                  </a:rPr>
                  <a:t>出事 </a:t>
                </a:r>
                <a:r>
                  <a:rPr lang="en-US" altLang="zh-TW" sz="1600" dirty="0" err="1" smtClean="0">
                    <a:latin typeface="+mn-ea"/>
                  </a:rPr>
                  <a:t>vs</a:t>
                </a:r>
                <a:r>
                  <a:rPr lang="en-US" altLang="zh-TW" sz="1600" dirty="0" smtClean="0">
                    <a:latin typeface="+mn-ea"/>
                  </a:rPr>
                  <a:t> TCRI</a:t>
                </a:r>
              </a:p>
              <a:p>
                <a:r>
                  <a:rPr lang="zh-TW" altLang="en-US" sz="1600" dirty="0" smtClean="0">
                    <a:latin typeface="+mn-ea"/>
                  </a:rPr>
                  <a:t>預期 </a:t>
                </a:r>
                <a:r>
                  <a:rPr lang="en-US" altLang="zh-TW" sz="1600" dirty="0" err="1" smtClean="0">
                    <a:latin typeface="+mn-ea"/>
                  </a:rPr>
                  <a:t>vs</a:t>
                </a:r>
                <a:r>
                  <a:rPr lang="en-US" altLang="zh-TW" sz="1600" dirty="0" smtClean="0">
                    <a:latin typeface="+mn-ea"/>
                  </a:rPr>
                  <a:t> </a:t>
                </a:r>
                <a:r>
                  <a:rPr lang="zh-TW" altLang="en-US" sz="1600" dirty="0" smtClean="0">
                    <a:latin typeface="+mn-ea"/>
                  </a:rPr>
                  <a:t>變動</a:t>
                </a:r>
                <a:endParaRPr lang="zh-TW" altLang="en-US" sz="1600" dirty="0">
                  <a:latin typeface="+mn-ea"/>
                </a:endParaRPr>
              </a:p>
            </p:txBody>
          </p:sp>
          <p:sp>
            <p:nvSpPr>
              <p:cNvPr id="20" name="圓角矩形 19"/>
              <p:cNvSpPr/>
              <p:nvPr/>
            </p:nvSpPr>
            <p:spPr>
              <a:xfrm>
                <a:off x="6516216" y="1628800"/>
                <a:ext cx="1656184" cy="3312368"/>
              </a:xfrm>
              <a:prstGeom prst="roundRect">
                <a:avLst>
                  <a:gd name="adj" fmla="val 6408"/>
                </a:avLst>
              </a:prstGeom>
              <a:noFill/>
              <a:ln w="19050">
                <a:solidFill>
                  <a:schemeClr val="accent1">
                    <a:lumMod val="75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latin typeface="+mn-ea"/>
                </a:endParaRPr>
              </a:p>
            </p:txBody>
          </p:sp>
          <p:sp>
            <p:nvSpPr>
              <p:cNvPr id="21" name="向下箭號 20"/>
              <p:cNvSpPr/>
              <p:nvPr/>
            </p:nvSpPr>
            <p:spPr>
              <a:xfrm>
                <a:off x="7236296" y="2708920"/>
                <a:ext cx="216024" cy="216024"/>
              </a:xfrm>
              <a:prstGeom prst="downArrow">
                <a:avLst/>
              </a:prstGeom>
              <a:solidFill>
                <a:schemeClr val="accent1">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latin typeface="+mn-ea"/>
                </a:endParaRPr>
              </a:p>
            </p:txBody>
          </p:sp>
          <p:sp>
            <p:nvSpPr>
              <p:cNvPr id="22" name="向下箭號 21"/>
              <p:cNvSpPr/>
              <p:nvPr/>
            </p:nvSpPr>
            <p:spPr>
              <a:xfrm>
                <a:off x="7236296" y="3645024"/>
                <a:ext cx="216024" cy="216024"/>
              </a:xfrm>
              <a:prstGeom prst="downArrow">
                <a:avLst/>
              </a:prstGeom>
              <a:solidFill>
                <a:schemeClr val="accent1">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latin typeface="+mn-ea"/>
                </a:endParaRPr>
              </a:p>
            </p:txBody>
          </p:sp>
          <p:sp>
            <p:nvSpPr>
              <p:cNvPr id="23" name="文字方塊 22"/>
              <p:cNvSpPr txBox="1"/>
              <p:nvPr/>
            </p:nvSpPr>
            <p:spPr>
              <a:xfrm>
                <a:off x="6732240" y="1268760"/>
                <a:ext cx="1296144" cy="369332"/>
              </a:xfrm>
              <a:prstGeom prst="rect">
                <a:avLst/>
              </a:prstGeom>
              <a:noFill/>
            </p:spPr>
            <p:txBody>
              <a:bodyPr wrap="square" rtlCol="0">
                <a:spAutoFit/>
              </a:bodyPr>
              <a:lstStyle/>
              <a:p>
                <a:r>
                  <a:rPr lang="zh-TW" altLang="en-US" dirty="0" smtClean="0">
                    <a:latin typeface="+mn-ea"/>
                  </a:rPr>
                  <a:t>事後驗證</a:t>
                </a:r>
                <a:endParaRPr lang="zh-TW" altLang="en-US" dirty="0">
                  <a:latin typeface="+mn-ea"/>
                </a:endParaRPr>
              </a:p>
            </p:txBody>
          </p:sp>
        </p:grpSp>
        <p:sp>
          <p:nvSpPr>
            <p:cNvPr id="16" name="向右箭號 15"/>
            <p:cNvSpPr/>
            <p:nvPr/>
          </p:nvSpPr>
          <p:spPr>
            <a:xfrm>
              <a:off x="2483768" y="4149080"/>
              <a:ext cx="288032" cy="288032"/>
            </a:xfrm>
            <a:prstGeom prst="rightArrow">
              <a:avLst/>
            </a:prstGeom>
            <a:solidFill>
              <a:schemeClr val="accent1">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latin typeface="+mn-ea"/>
              </a:endParaRPr>
            </a:p>
          </p:txBody>
        </p:sp>
      </p:grpSp>
      <p:sp>
        <p:nvSpPr>
          <p:cNvPr id="50" name="橢圓 49"/>
          <p:cNvSpPr/>
          <p:nvPr/>
        </p:nvSpPr>
        <p:spPr>
          <a:xfrm>
            <a:off x="4499992" y="2708920"/>
            <a:ext cx="1656184" cy="216024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0760024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linds(horizontal)">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a:p>
        </p:txBody>
      </p:sp>
      <p:sp>
        <p:nvSpPr>
          <p:cNvPr id="4" name="頁尾版面配置區 3"/>
          <p:cNvSpPr>
            <a:spLocks noGrp="1"/>
          </p:cNvSpPr>
          <p:nvPr>
            <p:ph type="ftr" sz="quarter" idx="11"/>
          </p:nvPr>
        </p:nvSpPr>
        <p:spPr/>
        <p:txBody>
          <a:bodyPr/>
          <a:lstStyle/>
          <a:p>
            <a:pPr algn="l"/>
            <a:r>
              <a:rPr lang="en-US" altLang="zh-TW" smtClean="0"/>
              <a:t>TCRI</a:t>
            </a:r>
            <a:r>
              <a:rPr lang="zh-TW" altLang="en-US" smtClean="0"/>
              <a:t>方法論</a:t>
            </a:r>
            <a:endParaRPr lang="zh-TW" altLang="zh-TW" dirty="0" smtClean="0"/>
          </a:p>
        </p:txBody>
      </p:sp>
      <p:sp>
        <p:nvSpPr>
          <p:cNvPr id="5" name="投影片編號版面配置區 4"/>
          <p:cNvSpPr>
            <a:spLocks noGrp="1"/>
          </p:cNvSpPr>
          <p:nvPr>
            <p:ph type="sldNum" sz="quarter" idx="12"/>
          </p:nvPr>
        </p:nvSpPr>
        <p:spPr/>
        <p:txBody>
          <a:bodyPr/>
          <a:lstStyle/>
          <a:p>
            <a:fld id="{BEC71E89-DB97-4238-A838-D14EE2B303CA}" type="slidenum">
              <a:rPr lang="zh-TW" altLang="en-US" smtClean="0"/>
              <a:pPr/>
              <a:t>15</a:t>
            </a:fld>
            <a:endParaRPr lang="zh-TW" altLang="en-US" dirty="0"/>
          </a:p>
        </p:txBody>
      </p:sp>
      <p:sp>
        <p:nvSpPr>
          <p:cNvPr id="6" name="標題 5"/>
          <p:cNvSpPr>
            <a:spLocks noGrp="1"/>
          </p:cNvSpPr>
          <p:nvPr>
            <p:ph type="title"/>
          </p:nvPr>
        </p:nvSpPr>
        <p:spPr/>
        <p:txBody>
          <a:bodyPr>
            <a:normAutofit/>
          </a:bodyPr>
          <a:lstStyle/>
          <a:p>
            <a:r>
              <a:rPr lang="en-US" altLang="zh-TW" i="1" dirty="0" smtClean="0"/>
              <a:t>TCRI</a:t>
            </a:r>
            <a:r>
              <a:rPr lang="zh-TW" altLang="en-US" i="1" dirty="0" smtClean="0"/>
              <a:t> </a:t>
            </a:r>
            <a:r>
              <a:rPr lang="zh-TW" altLang="en-US" dirty="0" smtClean="0"/>
              <a:t>等級分佈</a:t>
            </a:r>
            <a:r>
              <a:rPr lang="en-US" altLang="zh-TW" dirty="0" smtClean="0"/>
              <a:t>—</a:t>
            </a:r>
            <a:r>
              <a:rPr lang="zh-TW" altLang="en-US" dirty="0" smtClean="0"/>
              <a:t>上市櫃</a:t>
            </a:r>
            <a:r>
              <a:rPr lang="en-US" altLang="zh-TW" dirty="0" smtClean="0"/>
              <a:t>(</a:t>
            </a:r>
            <a:r>
              <a:rPr lang="zh-TW" altLang="en-US" dirty="0" smtClean="0"/>
              <a:t>含興櫃</a:t>
            </a:r>
            <a:r>
              <a:rPr lang="en-US" altLang="zh-TW" dirty="0" smtClean="0"/>
              <a:t>)</a:t>
            </a:r>
            <a:r>
              <a:rPr lang="zh-TW" altLang="en-US" dirty="0" smtClean="0"/>
              <a:t> </a:t>
            </a:r>
            <a:r>
              <a:rPr lang="en-US" altLang="zh-TW" sz="2200" dirty="0" smtClean="0"/>
              <a:t>(2018/9)</a:t>
            </a:r>
            <a:endParaRPr lang="zh-TW" altLang="en-US" dirty="0"/>
          </a:p>
        </p:txBody>
      </p:sp>
      <p:pic>
        <p:nvPicPr>
          <p:cNvPr id="111618" name="Picture 2"/>
          <p:cNvPicPr>
            <a:picLocks noChangeAspect="1" noChangeArrowheads="1"/>
          </p:cNvPicPr>
          <p:nvPr/>
        </p:nvPicPr>
        <p:blipFill>
          <a:blip r:embed="rId2" cstate="print"/>
          <a:srcRect/>
          <a:stretch>
            <a:fillRect/>
          </a:stretch>
        </p:blipFill>
        <p:spPr bwMode="auto">
          <a:xfrm>
            <a:off x="467544" y="1196752"/>
            <a:ext cx="8136904" cy="4823710"/>
          </a:xfrm>
          <a:prstGeom prst="rect">
            <a:avLst/>
          </a:prstGeom>
          <a:noFill/>
          <a:ln w="9525">
            <a:noFill/>
            <a:miter lim="800000"/>
            <a:headEnd/>
            <a:tailEnd/>
          </a:ln>
        </p:spPr>
      </p:pic>
    </p:spTree>
    <p:extLst>
      <p:ext uri="{BB962C8B-B14F-4D97-AF65-F5344CB8AC3E}">
        <p14:creationId xmlns:p14="http://schemas.microsoft.com/office/powerpoint/2010/main" val="34367769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44967" y="1103971"/>
            <a:ext cx="8586438" cy="3468029"/>
          </a:xfrm>
        </p:spPr>
        <p:txBody>
          <a:bodyPr>
            <a:normAutofit fontScale="90000"/>
          </a:bodyPr>
          <a:lstStyle/>
          <a:p>
            <a:pPr algn="ctr"/>
            <a:r>
              <a:rPr lang="en-US" altLang="zh-TW" sz="6000" dirty="0" smtClean="0"/>
              <a:t>TEJ </a:t>
            </a:r>
            <a:br>
              <a:rPr lang="en-US" altLang="zh-TW" sz="6000" dirty="0" smtClean="0"/>
            </a:br>
            <a:r>
              <a:rPr lang="zh-TW" altLang="en-US" sz="6000" dirty="0" smtClean="0"/>
              <a:t>台灣公司治理</a:t>
            </a:r>
            <a:r>
              <a:rPr lang="en-US" altLang="zh-TW" sz="6000" dirty="0" smtClean="0"/>
              <a:t/>
            </a:r>
            <a:br>
              <a:rPr lang="en-US" altLang="zh-TW" sz="6000" dirty="0" smtClean="0"/>
            </a:br>
            <a:r>
              <a:rPr lang="zh-TW" altLang="en-US" sz="6000" dirty="0" smtClean="0"/>
              <a:t>暨企業社會責任</a:t>
            </a:r>
            <a:r>
              <a:rPr lang="en-US" altLang="zh-TW" sz="6000" dirty="0" smtClean="0"/>
              <a:t/>
            </a:r>
            <a:br>
              <a:rPr lang="en-US" altLang="zh-TW" sz="6000" dirty="0" smtClean="0"/>
            </a:br>
            <a:r>
              <a:rPr lang="zh-TW" altLang="en-US" sz="6000" dirty="0" smtClean="0"/>
              <a:t>資料庫</a:t>
            </a:r>
            <a:endParaRPr lang="zh-TW" altLang="en-US" sz="6000" dirty="0"/>
          </a:p>
        </p:txBody>
      </p:sp>
    </p:spTree>
    <p:extLst>
      <p:ext uri="{BB962C8B-B14F-4D97-AF65-F5344CB8AC3E}">
        <p14:creationId xmlns:p14="http://schemas.microsoft.com/office/powerpoint/2010/main" val="43714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1" y="0"/>
            <a:ext cx="9144000" cy="6858000"/>
          </a:xfrm>
          <a:prstGeom prst="rect">
            <a:avLst/>
          </a:prstGeom>
        </p:spPr>
      </p:pic>
      <p:sp>
        <p:nvSpPr>
          <p:cNvPr id="3" name="矩形 2"/>
          <p:cNvSpPr/>
          <p:nvPr/>
        </p:nvSpPr>
        <p:spPr>
          <a:xfrm>
            <a:off x="1" y="3408218"/>
            <a:ext cx="2208809" cy="13775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1596992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anose="020B0604030504040204" pitchFamily="34" charset="-120"/>
                <a:ea typeface="微軟正黑體" panose="020B0604030504040204" pitchFamily="34" charset="-120"/>
              </a:rPr>
              <a:t>本日大</a:t>
            </a:r>
            <a:r>
              <a:rPr lang="zh-TW" altLang="en-US" dirty="0">
                <a:latin typeface="微軟正黑體" panose="020B0604030504040204" pitchFamily="34" charset="-120"/>
                <a:ea typeface="微軟正黑體" panose="020B0604030504040204" pitchFamily="34" charset="-120"/>
              </a:rPr>
              <a:t>綱</a:t>
            </a:r>
          </a:p>
        </p:txBody>
      </p:sp>
      <p:sp>
        <p:nvSpPr>
          <p:cNvPr id="4" name="內容版面配置區 3"/>
          <p:cNvSpPr>
            <a:spLocks noGrp="1"/>
          </p:cNvSpPr>
          <p:nvPr>
            <p:ph idx="1"/>
          </p:nvPr>
        </p:nvSpPr>
        <p:spPr/>
        <p:txBody>
          <a:bodyPr/>
          <a:lstStyle/>
          <a:p>
            <a:r>
              <a:rPr lang="en-US" altLang="zh-TW" dirty="0" smtClean="0">
                <a:latin typeface="微軟正黑體" panose="020B0604030504040204" pitchFamily="34" charset="-120"/>
                <a:ea typeface="微軟正黑體" panose="020B0604030504040204" pitchFamily="34" charset="-120"/>
              </a:rPr>
              <a:t>TEJ </a:t>
            </a:r>
            <a:r>
              <a:rPr lang="zh-TW" altLang="en-US" dirty="0" smtClean="0">
                <a:latin typeface="微軟正黑體" panose="020B0604030504040204" pitchFamily="34" charset="-120"/>
                <a:ea typeface="微軟正黑體" panose="020B0604030504040204" pitchFamily="34" charset="-120"/>
              </a:rPr>
              <a:t>公司治理模組架構</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公司治理</a:t>
            </a:r>
            <a:endParaRPr lang="en-US" altLang="zh-TW" dirty="0" smtClean="0">
              <a:latin typeface="微軟正黑體" panose="020B0604030504040204" pitchFamily="34" charset="-120"/>
              <a:ea typeface="微軟正黑體" panose="020B0604030504040204" pitchFamily="34" charset="-120"/>
            </a:endParaRPr>
          </a:p>
          <a:p>
            <a:pPr lvl="1"/>
            <a:r>
              <a:rPr lang="zh-TW" altLang="en-US" dirty="0" smtClean="0">
                <a:latin typeface="微軟正黑體" panose="020B0604030504040204" pitchFamily="34" charset="-120"/>
                <a:ea typeface="微軟正黑體" panose="020B0604030504040204" pitchFamily="34" charset="-120"/>
              </a:rPr>
              <a:t>概念與重要名詞</a:t>
            </a:r>
            <a:endParaRPr lang="en-US" altLang="zh-TW" dirty="0" smtClean="0">
              <a:latin typeface="微軟正黑體" panose="020B0604030504040204" pitchFamily="34" charset="-120"/>
              <a:ea typeface="微軟正黑體" panose="020B0604030504040204" pitchFamily="34" charset="-120"/>
            </a:endParaRPr>
          </a:p>
          <a:p>
            <a:pPr lvl="1"/>
            <a:r>
              <a:rPr lang="zh-TW" altLang="en-US" dirty="0" smtClean="0">
                <a:latin typeface="微軟正黑體" panose="020B0604030504040204" pitchFamily="34" charset="-120"/>
                <a:ea typeface="微軟正黑體" panose="020B0604030504040204" pitchFamily="34" charset="-120"/>
              </a:rPr>
              <a:t>資料庫內容</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企業社會責任</a:t>
            </a:r>
            <a:endParaRPr lang="en-US" altLang="zh-TW" dirty="0" smtClean="0">
              <a:latin typeface="微軟正黑體" panose="020B0604030504040204" pitchFamily="34" charset="-120"/>
              <a:ea typeface="微軟正黑體" panose="020B0604030504040204" pitchFamily="34" charset="-120"/>
            </a:endParaRPr>
          </a:p>
          <a:p>
            <a:pPr lvl="1"/>
            <a:r>
              <a:rPr lang="zh-TW" altLang="en-US" dirty="0" smtClean="0">
                <a:latin typeface="微軟正黑體" panose="020B0604030504040204" pitchFamily="34" charset="-120"/>
                <a:ea typeface="微軟正黑體" panose="020B0604030504040204" pitchFamily="34" charset="-120"/>
              </a:rPr>
              <a:t>概念與內容</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157608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1"/>
          <p:cNvSpPr>
            <a:spLocks noGrp="1"/>
          </p:cNvSpPr>
          <p:nvPr>
            <p:ph type="title"/>
          </p:nvPr>
        </p:nvSpPr>
        <p:spPr/>
        <p:txBody>
          <a:bodyPr/>
          <a:lstStyle/>
          <a:p>
            <a:r>
              <a:rPr lang="en-US" altLang="zh-TW" dirty="0" smtClean="0">
                <a:solidFill>
                  <a:srgbClr val="7B9899"/>
                </a:solidFill>
                <a:latin typeface="微軟正黑體" panose="020B0604030504040204" pitchFamily="34" charset="-120"/>
                <a:ea typeface="微軟正黑體" panose="020B0604030504040204" pitchFamily="34" charset="-120"/>
              </a:rPr>
              <a:t>TEJ</a:t>
            </a:r>
            <a:r>
              <a:rPr lang="zh-TW" altLang="en-US" dirty="0" smtClean="0">
                <a:solidFill>
                  <a:srgbClr val="7B9899"/>
                </a:solidFill>
                <a:latin typeface="微軟正黑體" panose="020B0604030504040204" pitchFamily="34" charset="-120"/>
                <a:ea typeface="微軟正黑體" panose="020B0604030504040204" pitchFamily="34" charset="-120"/>
              </a:rPr>
              <a:t> 台灣公司治理架構概觀</a:t>
            </a:r>
          </a:p>
        </p:txBody>
      </p:sp>
      <p:sp>
        <p:nvSpPr>
          <p:cNvPr id="21507" name="日期版面配置區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pPr>
            <a:fld id="{6F4CF58A-FBD3-4AC3-9FDD-16051F94B5C9}" type="datetime1">
              <a:rPr lang="zh-TW" altLang="en-US">
                <a:solidFill>
                  <a:srgbClr val="FFFFFF"/>
                </a:solidFill>
              </a:rPr>
              <a:pPr fontAlgn="base">
                <a:spcBef>
                  <a:spcPct val="0"/>
                </a:spcBef>
                <a:spcAft>
                  <a:spcPct val="0"/>
                </a:spcAft>
              </a:pPr>
              <a:t>2019/5/2</a:t>
            </a:fld>
            <a:endParaRPr lang="zh-TW" altLang="en-US">
              <a:solidFill>
                <a:srgbClr val="FFFFFF"/>
              </a:solidFill>
            </a:endParaRPr>
          </a:p>
        </p:txBody>
      </p:sp>
      <p:graphicFrame>
        <p:nvGraphicFramePr>
          <p:cNvPr id="5" name="內容版面配置區 4"/>
          <p:cNvGraphicFramePr>
            <a:graphicFrameLocks noGrp="1"/>
          </p:cNvGraphicFramePr>
          <p:nvPr>
            <p:ph sz="quarter" idx="1"/>
            <p:extLst>
              <p:ext uri="{D42A27DB-BD31-4B8C-83A1-F6EECF244321}">
                <p14:modId xmlns:p14="http://schemas.microsoft.com/office/powerpoint/2010/main" val="4046627897"/>
              </p:ext>
            </p:extLst>
          </p:nvPr>
        </p:nvGraphicFramePr>
        <p:xfrm>
          <a:off x="301624" y="1527174"/>
          <a:ext cx="8518847" cy="47821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3" name="直線單箭頭接點 12"/>
          <p:cNvCxnSpPr/>
          <p:nvPr/>
        </p:nvCxnSpPr>
        <p:spPr>
          <a:xfrm flipV="1">
            <a:off x="7516813" y="2708920"/>
            <a:ext cx="0" cy="72008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2" name="文字方塊 1"/>
          <p:cNvSpPr txBox="1"/>
          <p:nvPr/>
        </p:nvSpPr>
        <p:spPr>
          <a:xfrm>
            <a:off x="3516923" y="4730262"/>
            <a:ext cx="2057400" cy="369332"/>
          </a:xfrm>
          <a:prstGeom prst="rect">
            <a:avLst/>
          </a:prstGeom>
          <a:noFill/>
        </p:spPr>
        <p:txBody>
          <a:bodyPr wrap="square" rtlCol="0">
            <a:spAutoFit/>
          </a:bodyPr>
          <a:lstStyle/>
          <a:p>
            <a:r>
              <a:rPr lang="zh-TW" altLang="en-US" dirty="0" smtClean="0"/>
              <a:t>東吳大學尚未訂購</a:t>
            </a:r>
            <a:endParaRPr lang="zh-TW" altLang="en-US" dirty="0"/>
          </a:p>
        </p:txBody>
      </p:sp>
    </p:spTree>
    <p:extLst>
      <p:ext uri="{BB962C8B-B14F-4D97-AF65-F5344CB8AC3E}">
        <p14:creationId xmlns:p14="http://schemas.microsoft.com/office/powerpoint/2010/main" val="19699350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467544" y="1196753"/>
            <a:ext cx="7990656" cy="1440160"/>
          </a:xfrm>
        </p:spPr>
        <p:txBody>
          <a:bodyPr>
            <a:normAutofit fontScale="90000"/>
          </a:bodyPr>
          <a:lstStyle/>
          <a:p>
            <a:pPr algn="ctr"/>
            <a:r>
              <a:rPr lang="en-US" altLang="zh-TW" dirty="0" smtClean="0">
                <a:latin typeface="+mn-ea"/>
              </a:rPr>
              <a:t/>
            </a:r>
            <a:br>
              <a:rPr lang="en-US" altLang="zh-TW" dirty="0" smtClean="0">
                <a:latin typeface="+mn-ea"/>
              </a:rPr>
            </a:br>
            <a:r>
              <a:rPr lang="en-US" altLang="zh-TW" dirty="0" smtClean="0">
                <a:latin typeface="+mn-ea"/>
              </a:rPr>
              <a:t/>
            </a:r>
            <a:br>
              <a:rPr lang="en-US" altLang="zh-TW" dirty="0" smtClean="0">
                <a:latin typeface="+mn-ea"/>
              </a:rPr>
            </a:br>
            <a:r>
              <a:rPr lang="en-US" altLang="zh-TW" dirty="0" smtClean="0">
                <a:latin typeface="+mn-ea"/>
              </a:rPr>
              <a:t/>
            </a:r>
            <a:br>
              <a:rPr lang="en-US" altLang="zh-TW" dirty="0" smtClean="0">
                <a:latin typeface="+mn-ea"/>
              </a:rPr>
            </a:br>
            <a:r>
              <a:rPr lang="zh-TW" altLang="en-US" dirty="0" smtClean="0">
                <a:latin typeface="+mn-ea"/>
              </a:rPr>
              <a:t>台灣企業信用風險指標</a:t>
            </a:r>
            <a:r>
              <a:rPr lang="en-US" altLang="zh-TW" dirty="0" smtClean="0">
                <a:latin typeface="Times New Roman" pitchFamily="18" charset="0"/>
                <a:cs typeface="Times New Roman" pitchFamily="18" charset="0"/>
              </a:rPr>
              <a:t>(</a:t>
            </a:r>
            <a:r>
              <a:rPr lang="en-US" altLang="zh-TW" b="0" i="1" dirty="0" smtClean="0">
                <a:latin typeface="Times New Roman" pitchFamily="18" charset="0"/>
                <a:ea typeface="Verdana" pitchFamily="34" charset="0"/>
                <a:cs typeface="Times New Roman" pitchFamily="18" charset="0"/>
              </a:rPr>
              <a:t>TCRI</a:t>
            </a:r>
            <a:r>
              <a:rPr lang="en-US" altLang="zh-TW" i="1" dirty="0" smtClean="0">
                <a:latin typeface="Times New Roman" pitchFamily="18" charset="0"/>
                <a:ea typeface="Verdana" pitchFamily="34" charset="0"/>
                <a:cs typeface="Times New Roman" pitchFamily="18" charset="0"/>
              </a:rPr>
              <a:t> </a:t>
            </a:r>
            <a:r>
              <a:rPr lang="en-US" altLang="zh-TW" dirty="0" smtClean="0">
                <a:latin typeface="Times New Roman" pitchFamily="18" charset="0"/>
                <a:cs typeface="Times New Roman" pitchFamily="18" charset="0"/>
              </a:rPr>
              <a:t>)</a:t>
            </a:r>
            <a:r>
              <a:rPr lang="en-US" altLang="zh-TW" dirty="0" smtClean="0">
                <a:latin typeface="+mn-ea"/>
              </a:rPr>
              <a:t/>
            </a:r>
            <a:br>
              <a:rPr lang="en-US" altLang="zh-TW" dirty="0" smtClean="0">
                <a:latin typeface="+mn-ea"/>
              </a:rPr>
            </a:br>
            <a:r>
              <a:rPr lang="zh-TW" altLang="en-US" sz="3600" dirty="0" smtClean="0">
                <a:solidFill>
                  <a:schemeClr val="tx2">
                    <a:shade val="30000"/>
                    <a:satMod val="150000"/>
                  </a:schemeClr>
                </a:solidFill>
                <a:latin typeface="Book Antiqua" pitchFamily="18" charset="0"/>
                <a:ea typeface="標楷體" pitchFamily="65" charset="-120"/>
              </a:rPr>
              <a:t> </a:t>
            </a:r>
            <a:r>
              <a:rPr lang="en-US" altLang="zh-TW" sz="3600" b="0" dirty="0" smtClean="0">
                <a:solidFill>
                  <a:schemeClr val="tx2">
                    <a:shade val="30000"/>
                    <a:satMod val="150000"/>
                  </a:schemeClr>
                </a:solidFill>
                <a:latin typeface="Times New Roman" pitchFamily="18" charset="0"/>
                <a:ea typeface="Verdana" pitchFamily="34" charset="0"/>
                <a:cs typeface="Times New Roman" pitchFamily="18" charset="0"/>
              </a:rPr>
              <a:t>(</a:t>
            </a:r>
            <a:r>
              <a:rPr lang="en-US" altLang="zh-TW" sz="3600" b="0" i="1" u="sng" dirty="0" smtClean="0">
                <a:solidFill>
                  <a:schemeClr val="tx2">
                    <a:shade val="30000"/>
                    <a:satMod val="150000"/>
                  </a:schemeClr>
                </a:solidFill>
                <a:latin typeface="Times New Roman" pitchFamily="18" charset="0"/>
                <a:ea typeface="Verdana" pitchFamily="34" charset="0"/>
                <a:cs typeface="Times New Roman" pitchFamily="18" charset="0"/>
              </a:rPr>
              <a:t>T</a:t>
            </a:r>
            <a:r>
              <a:rPr lang="en-US" altLang="zh-TW" sz="3600" b="0" i="1" dirty="0" smtClean="0">
                <a:solidFill>
                  <a:schemeClr val="tx2">
                    <a:shade val="30000"/>
                    <a:satMod val="150000"/>
                  </a:schemeClr>
                </a:solidFill>
                <a:latin typeface="Times New Roman" pitchFamily="18" charset="0"/>
                <a:ea typeface="Verdana" pitchFamily="34" charset="0"/>
                <a:cs typeface="Times New Roman" pitchFamily="18" charset="0"/>
              </a:rPr>
              <a:t>aiwan </a:t>
            </a:r>
            <a:r>
              <a:rPr lang="en-US" altLang="zh-TW" sz="3600" b="0" i="1" u="sng" dirty="0" smtClean="0">
                <a:solidFill>
                  <a:schemeClr val="tx2">
                    <a:shade val="30000"/>
                    <a:satMod val="150000"/>
                  </a:schemeClr>
                </a:solidFill>
                <a:latin typeface="Times New Roman" pitchFamily="18" charset="0"/>
                <a:ea typeface="Verdana" pitchFamily="34" charset="0"/>
                <a:cs typeface="Times New Roman" pitchFamily="18" charset="0"/>
              </a:rPr>
              <a:t>C</a:t>
            </a:r>
            <a:r>
              <a:rPr lang="en-US" altLang="zh-TW" sz="3600" b="0" i="1" dirty="0" smtClean="0">
                <a:solidFill>
                  <a:schemeClr val="tx2">
                    <a:shade val="30000"/>
                    <a:satMod val="150000"/>
                  </a:schemeClr>
                </a:solidFill>
                <a:latin typeface="Times New Roman" pitchFamily="18" charset="0"/>
                <a:ea typeface="Verdana" pitchFamily="34" charset="0"/>
                <a:cs typeface="Times New Roman" pitchFamily="18" charset="0"/>
              </a:rPr>
              <a:t>orporate </a:t>
            </a:r>
            <a:r>
              <a:rPr lang="en-US" altLang="zh-TW" sz="3600" b="0" i="1" u="sng" dirty="0" smtClean="0">
                <a:solidFill>
                  <a:schemeClr val="tx2">
                    <a:shade val="30000"/>
                    <a:satMod val="150000"/>
                  </a:schemeClr>
                </a:solidFill>
                <a:latin typeface="Times New Roman" pitchFamily="18" charset="0"/>
                <a:ea typeface="Verdana" pitchFamily="34" charset="0"/>
                <a:cs typeface="Times New Roman" pitchFamily="18" charset="0"/>
              </a:rPr>
              <a:t>C</a:t>
            </a:r>
            <a:r>
              <a:rPr lang="en-US" altLang="zh-TW" sz="3600" b="0" i="1" dirty="0" smtClean="0">
                <a:solidFill>
                  <a:schemeClr val="tx2">
                    <a:shade val="30000"/>
                    <a:satMod val="150000"/>
                  </a:schemeClr>
                </a:solidFill>
                <a:latin typeface="Times New Roman" pitchFamily="18" charset="0"/>
                <a:ea typeface="Verdana" pitchFamily="34" charset="0"/>
                <a:cs typeface="Times New Roman" pitchFamily="18" charset="0"/>
              </a:rPr>
              <a:t>redit </a:t>
            </a:r>
            <a:r>
              <a:rPr lang="en-US" altLang="zh-TW" sz="3600" b="0" i="1" u="sng" dirty="0" smtClean="0">
                <a:solidFill>
                  <a:schemeClr val="tx2">
                    <a:shade val="30000"/>
                    <a:satMod val="150000"/>
                  </a:schemeClr>
                </a:solidFill>
                <a:latin typeface="Times New Roman" pitchFamily="18" charset="0"/>
                <a:ea typeface="Verdana" pitchFamily="34" charset="0"/>
                <a:cs typeface="Times New Roman" pitchFamily="18" charset="0"/>
              </a:rPr>
              <a:t>R</a:t>
            </a:r>
            <a:r>
              <a:rPr lang="en-US" altLang="zh-TW" sz="3600" b="0" i="1" dirty="0" smtClean="0">
                <a:solidFill>
                  <a:schemeClr val="tx2">
                    <a:shade val="30000"/>
                    <a:satMod val="150000"/>
                  </a:schemeClr>
                </a:solidFill>
                <a:latin typeface="Times New Roman" pitchFamily="18" charset="0"/>
                <a:ea typeface="Verdana" pitchFamily="34" charset="0"/>
                <a:cs typeface="Times New Roman" pitchFamily="18" charset="0"/>
              </a:rPr>
              <a:t>isk </a:t>
            </a:r>
            <a:r>
              <a:rPr lang="en-US" altLang="zh-TW" sz="3600" b="0" i="1" u="sng" dirty="0" smtClean="0">
                <a:solidFill>
                  <a:schemeClr val="tx2">
                    <a:shade val="30000"/>
                    <a:satMod val="150000"/>
                  </a:schemeClr>
                </a:solidFill>
                <a:latin typeface="Times New Roman" pitchFamily="18" charset="0"/>
                <a:ea typeface="Verdana" pitchFamily="34" charset="0"/>
                <a:cs typeface="Times New Roman" pitchFamily="18" charset="0"/>
              </a:rPr>
              <a:t>I</a:t>
            </a:r>
            <a:r>
              <a:rPr lang="en-US" altLang="zh-TW" sz="3600" b="0" i="1" dirty="0" smtClean="0">
                <a:solidFill>
                  <a:schemeClr val="tx2">
                    <a:shade val="30000"/>
                    <a:satMod val="150000"/>
                  </a:schemeClr>
                </a:solidFill>
                <a:latin typeface="Times New Roman" pitchFamily="18" charset="0"/>
                <a:ea typeface="Verdana" pitchFamily="34" charset="0"/>
                <a:cs typeface="Times New Roman" pitchFamily="18" charset="0"/>
              </a:rPr>
              <a:t>ndex</a:t>
            </a:r>
            <a:r>
              <a:rPr lang="en-US" altLang="zh-TW" sz="3600" b="0" dirty="0" smtClean="0">
                <a:solidFill>
                  <a:schemeClr val="tx2">
                    <a:shade val="30000"/>
                    <a:satMod val="150000"/>
                  </a:schemeClr>
                </a:solidFill>
                <a:latin typeface="Times New Roman" pitchFamily="18" charset="0"/>
                <a:ea typeface="Verdana" pitchFamily="34" charset="0"/>
                <a:cs typeface="Times New Roman" pitchFamily="18" charset="0"/>
              </a:rPr>
              <a:t>)</a:t>
            </a:r>
            <a:r>
              <a:rPr lang="en-US" altLang="zh-TW" sz="3600" b="0" dirty="0" smtClean="0">
                <a:latin typeface="Times New Roman" pitchFamily="18" charset="0"/>
                <a:ea typeface="Verdana" pitchFamily="34" charset="0"/>
                <a:cs typeface="Times New Roman" pitchFamily="18" charset="0"/>
              </a:rPr>
              <a:t> </a:t>
            </a:r>
            <a:endParaRPr lang="zh-TW" altLang="en-US" sz="3100" b="0" dirty="0">
              <a:latin typeface="Times New Roman" pitchFamily="18" charset="0"/>
              <a:cs typeface="Times New Roman" pitchFamily="18" charset="0"/>
            </a:endParaRPr>
          </a:p>
        </p:txBody>
      </p:sp>
      <p:sp>
        <p:nvSpPr>
          <p:cNvPr id="3" name="副標題 2"/>
          <p:cNvSpPr>
            <a:spLocks noGrp="1"/>
          </p:cNvSpPr>
          <p:nvPr>
            <p:ph type="subTitle" idx="1"/>
          </p:nvPr>
        </p:nvSpPr>
        <p:spPr>
          <a:xfrm>
            <a:off x="1547664" y="3356992"/>
            <a:ext cx="6910536" cy="1368152"/>
          </a:xfrm>
        </p:spPr>
        <p:txBody>
          <a:bodyPr>
            <a:normAutofit fontScale="70000" lnSpcReduction="20000"/>
          </a:bodyPr>
          <a:lstStyle/>
          <a:p>
            <a:pPr marL="609600" marR="0" lvl="0" indent="-609600" algn="l">
              <a:lnSpc>
                <a:spcPct val="120000"/>
              </a:lnSpc>
              <a:spcBef>
                <a:spcPts val="600"/>
              </a:spcBef>
              <a:buSzTx/>
              <a:tabLst>
                <a:tab pos="2755900" algn="l"/>
                <a:tab pos="3232150" algn="l"/>
                <a:tab pos="6956425" algn="r"/>
              </a:tabLst>
              <a:defRPr/>
            </a:pPr>
            <a:r>
              <a:rPr lang="en-US" altLang="zh-TW" i="1" dirty="0" smtClean="0">
                <a:solidFill>
                  <a:schemeClr val="tx1"/>
                </a:solidFill>
                <a:ea typeface="Verdana" pitchFamily="34" charset="0"/>
              </a:rPr>
              <a:t>1</a:t>
            </a:r>
            <a:r>
              <a:rPr lang="zh-TW" altLang="en-US" i="1" dirty="0" smtClean="0">
                <a:solidFill>
                  <a:schemeClr val="tx1"/>
                </a:solidFill>
                <a:ea typeface="Verdana" pitchFamily="34" charset="0"/>
              </a:rPr>
              <a:t>、</a:t>
            </a:r>
            <a:r>
              <a:rPr lang="zh-TW" altLang="en-US" dirty="0" smtClean="0">
                <a:solidFill>
                  <a:schemeClr val="tx1"/>
                </a:solidFill>
              </a:rPr>
              <a:t>信評本質</a:t>
            </a:r>
            <a:endParaRPr lang="en-US" altLang="zh-TW" dirty="0" smtClean="0">
              <a:solidFill>
                <a:schemeClr val="tx1"/>
              </a:solidFill>
            </a:endParaRPr>
          </a:p>
          <a:p>
            <a:pPr marL="609600" marR="0" lvl="0" indent="-609600" algn="l">
              <a:lnSpc>
                <a:spcPct val="120000"/>
              </a:lnSpc>
              <a:spcBef>
                <a:spcPts val="600"/>
              </a:spcBef>
              <a:buSzTx/>
              <a:tabLst>
                <a:tab pos="2755900" algn="l"/>
                <a:tab pos="3232150" algn="l"/>
                <a:tab pos="6956425" algn="r"/>
              </a:tabLst>
              <a:defRPr/>
            </a:pPr>
            <a:r>
              <a:rPr lang="en-US" altLang="zh-TW" i="1" dirty="0" smtClean="0">
                <a:solidFill>
                  <a:schemeClr val="tx1"/>
                </a:solidFill>
                <a:ea typeface="Verdana" pitchFamily="34" charset="0"/>
              </a:rPr>
              <a:t>2</a:t>
            </a:r>
            <a:r>
              <a:rPr lang="zh-TW" altLang="en-US" i="1" dirty="0" smtClean="0">
                <a:solidFill>
                  <a:schemeClr val="tx1"/>
                </a:solidFill>
                <a:ea typeface="Verdana" pitchFamily="34" charset="0"/>
              </a:rPr>
              <a:t>、</a:t>
            </a:r>
            <a:r>
              <a:rPr lang="en-US" altLang="zh-TW" i="1" dirty="0" smtClean="0">
                <a:solidFill>
                  <a:schemeClr val="tx1"/>
                </a:solidFill>
                <a:ea typeface="Verdana" pitchFamily="34" charset="0"/>
              </a:rPr>
              <a:t>TCRI </a:t>
            </a:r>
            <a:r>
              <a:rPr lang="zh-TW" altLang="en-US" dirty="0" smtClean="0">
                <a:solidFill>
                  <a:schemeClr val="tx1"/>
                </a:solidFill>
              </a:rPr>
              <a:t>之定位</a:t>
            </a:r>
            <a:endParaRPr lang="en-US" altLang="zh-TW" dirty="0" smtClean="0">
              <a:solidFill>
                <a:schemeClr val="tx1"/>
              </a:solidFill>
              <a:ea typeface="Verdana" pitchFamily="34" charset="0"/>
            </a:endParaRPr>
          </a:p>
          <a:p>
            <a:pPr marL="609600" marR="0" lvl="0" indent="-609600" algn="l">
              <a:lnSpc>
                <a:spcPct val="120000"/>
              </a:lnSpc>
              <a:spcBef>
                <a:spcPts val="600"/>
              </a:spcBef>
              <a:buSzTx/>
              <a:tabLst>
                <a:tab pos="2755900" algn="l"/>
                <a:tab pos="3232150" algn="l"/>
                <a:tab pos="6956425" algn="r"/>
              </a:tabLst>
              <a:defRPr/>
            </a:pPr>
            <a:r>
              <a:rPr lang="en-US" altLang="zh-TW" i="1" dirty="0" smtClean="0">
                <a:solidFill>
                  <a:schemeClr val="tx1"/>
                </a:solidFill>
                <a:ea typeface="Verdana" pitchFamily="34" charset="0"/>
              </a:rPr>
              <a:t>3</a:t>
            </a:r>
            <a:r>
              <a:rPr lang="zh-TW" altLang="en-US" i="1" dirty="0" smtClean="0">
                <a:solidFill>
                  <a:schemeClr val="tx1"/>
                </a:solidFill>
                <a:ea typeface="Verdana" pitchFamily="34" charset="0"/>
              </a:rPr>
              <a:t>、</a:t>
            </a:r>
            <a:r>
              <a:rPr lang="en-US" altLang="zh-TW" i="1" dirty="0" smtClean="0">
                <a:solidFill>
                  <a:schemeClr val="tx1"/>
                </a:solidFill>
                <a:ea typeface="Verdana" pitchFamily="34" charset="0"/>
              </a:rPr>
              <a:t>TCRI</a:t>
            </a:r>
            <a:r>
              <a:rPr lang="zh-TW" altLang="en-US" i="1" dirty="0" smtClean="0">
                <a:solidFill>
                  <a:schemeClr val="tx1"/>
                </a:solidFill>
                <a:ea typeface="Verdana" pitchFamily="34" charset="0"/>
              </a:rPr>
              <a:t> </a:t>
            </a:r>
            <a:r>
              <a:rPr lang="zh-TW" altLang="en-US" dirty="0" smtClean="0">
                <a:solidFill>
                  <a:schemeClr val="tx1"/>
                </a:solidFill>
              </a:rPr>
              <a:t>之方法及程序</a:t>
            </a:r>
            <a:endParaRPr lang="zh-TW" altLang="en-US" dirty="0">
              <a:solidFill>
                <a:schemeClr val="tx1"/>
              </a:solidFill>
            </a:endParaRPr>
          </a:p>
        </p:txBody>
      </p:sp>
      <p:sp>
        <p:nvSpPr>
          <p:cNvPr id="5" name="矩形 4"/>
          <p:cNvSpPr/>
          <p:nvPr/>
        </p:nvSpPr>
        <p:spPr>
          <a:xfrm>
            <a:off x="7020272" y="332656"/>
            <a:ext cx="1584176" cy="369332"/>
          </a:xfrm>
          <a:prstGeom prst="rect">
            <a:avLst/>
          </a:prstGeom>
        </p:spPr>
        <p:txBody>
          <a:bodyPr wrap="square">
            <a:spAutoFit/>
          </a:bodyPr>
          <a:lstStyle/>
          <a:p>
            <a:r>
              <a:rPr lang="zh-TW" altLang="en-US" dirty="0" smtClean="0">
                <a:latin typeface="+mj-ea"/>
              </a:rPr>
              <a:t>台灣信評實務</a:t>
            </a:r>
            <a:endParaRPr lang="zh-TW" altLang="en-US" dirty="0"/>
          </a:p>
        </p:txBody>
      </p:sp>
    </p:spTree>
    <p:extLst>
      <p:ext uri="{BB962C8B-B14F-4D97-AF65-F5344CB8AC3E}">
        <p14:creationId xmlns:p14="http://schemas.microsoft.com/office/powerpoint/2010/main" val="35354404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p:txBody>
          <a:bodyPr/>
          <a:lstStyle/>
          <a:p>
            <a:r>
              <a:rPr lang="en-US" altLang="zh-TW" dirty="0" smtClean="0">
                <a:solidFill>
                  <a:srgbClr val="7B9899"/>
                </a:solidFill>
                <a:latin typeface="微軟正黑體" panose="020B0604030504040204" pitchFamily="34" charset="-120"/>
                <a:ea typeface="微軟正黑體" panose="020B0604030504040204" pitchFamily="34" charset="-120"/>
              </a:rPr>
              <a:t>TEJ </a:t>
            </a:r>
            <a:r>
              <a:rPr lang="zh-TW" altLang="en-US" dirty="0" smtClean="0">
                <a:solidFill>
                  <a:srgbClr val="7B9899"/>
                </a:solidFill>
                <a:latin typeface="微軟正黑體" panose="020B0604030504040204" pitchFamily="34" charset="-120"/>
                <a:ea typeface="微軟正黑體" panose="020B0604030504040204" pitchFamily="34" charset="-120"/>
              </a:rPr>
              <a:t>台灣公司治理架構</a:t>
            </a:r>
            <a:r>
              <a:rPr lang="en-US" altLang="zh-TW" dirty="0" smtClean="0">
                <a:solidFill>
                  <a:srgbClr val="7B9899"/>
                </a:solidFill>
                <a:latin typeface="微軟正黑體" panose="020B0604030504040204" pitchFamily="34" charset="-120"/>
                <a:ea typeface="微軟正黑體" panose="020B0604030504040204" pitchFamily="34" charset="-120"/>
              </a:rPr>
              <a:t>-1</a:t>
            </a:r>
            <a:endParaRPr lang="zh-TW" altLang="en-US" dirty="0" smtClean="0">
              <a:solidFill>
                <a:srgbClr val="7B9899"/>
              </a:solidFill>
              <a:latin typeface="微軟正黑體" panose="020B0604030504040204" pitchFamily="34" charset="-120"/>
              <a:ea typeface="微軟正黑體" panose="020B0604030504040204" pitchFamily="34" charset="-120"/>
            </a:endParaRPr>
          </a:p>
        </p:txBody>
      </p:sp>
      <p:graphicFrame>
        <p:nvGraphicFramePr>
          <p:cNvPr id="11" name="內容版面配置區 10"/>
          <p:cNvGraphicFramePr>
            <a:graphicFrameLocks noGrp="1"/>
          </p:cNvGraphicFramePr>
          <p:nvPr>
            <p:ph sz="quarter" idx="1"/>
            <p:extLst>
              <p:ext uri="{D42A27DB-BD31-4B8C-83A1-F6EECF244321}">
                <p14:modId xmlns:p14="http://schemas.microsoft.com/office/powerpoint/2010/main" val="1907167628"/>
              </p:ext>
            </p:extLst>
          </p:nvPr>
        </p:nvGraphicFramePr>
        <p:xfrm>
          <a:off x="179388" y="1417638"/>
          <a:ext cx="8964611" cy="47294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4294967295"/>
          </p:nvPr>
        </p:nvSpPr>
        <p:spPr>
          <a:xfrm>
            <a:off x="179388" y="6381750"/>
            <a:ext cx="3044825" cy="293688"/>
          </a:xfrm>
          <a:prstGeom prst="rect">
            <a:avLst/>
          </a:prstGeom>
        </p:spPr>
        <p:txBody>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pPr algn="ctr"/>
            <a:fld id="{ACC3AD3C-8758-4656-9C1D-9798F32E7E60}" type="slidenum">
              <a:rPr kumimoji="0" lang="en-US" altLang="zh-TW" sz="1400">
                <a:solidFill>
                  <a:srgbClr val="FFFFFF"/>
                </a:solidFill>
              </a:rPr>
              <a:pPr algn="ctr"/>
              <a:t>20</a:t>
            </a:fld>
            <a:endParaRPr kumimoji="0" lang="en-US" altLang="zh-TW" sz="1400">
              <a:solidFill>
                <a:srgbClr val="FFFFFF"/>
              </a:solidFill>
            </a:endParaRPr>
          </a:p>
        </p:txBody>
      </p:sp>
    </p:spTree>
    <p:extLst>
      <p:ext uri="{BB962C8B-B14F-4D97-AF65-F5344CB8AC3E}">
        <p14:creationId xmlns:p14="http://schemas.microsoft.com/office/powerpoint/2010/main" val="114530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p:cNvSpPr>
            <a:spLocks noGrp="1"/>
          </p:cNvSpPr>
          <p:nvPr>
            <p:ph type="title"/>
          </p:nvPr>
        </p:nvSpPr>
        <p:spPr/>
        <p:txBody>
          <a:bodyPr/>
          <a:lstStyle/>
          <a:p>
            <a:r>
              <a:rPr lang="en-US" altLang="zh-TW" dirty="0" smtClean="0">
                <a:solidFill>
                  <a:srgbClr val="7B9899"/>
                </a:solidFill>
                <a:latin typeface="微軟正黑體" panose="020B0604030504040204" pitchFamily="34" charset="-120"/>
                <a:ea typeface="微軟正黑體" panose="020B0604030504040204" pitchFamily="34" charset="-120"/>
              </a:rPr>
              <a:t>TEJ </a:t>
            </a:r>
            <a:r>
              <a:rPr lang="zh-TW" altLang="en-US" dirty="0" smtClean="0">
                <a:solidFill>
                  <a:srgbClr val="7B9899"/>
                </a:solidFill>
                <a:latin typeface="微軟正黑體" panose="020B0604030504040204" pitchFamily="34" charset="-120"/>
                <a:ea typeface="微軟正黑體" panose="020B0604030504040204" pitchFamily="34" charset="-120"/>
              </a:rPr>
              <a:t>台灣公司治理架構</a:t>
            </a:r>
            <a:r>
              <a:rPr lang="en-US" altLang="zh-TW" dirty="0" smtClean="0">
                <a:solidFill>
                  <a:srgbClr val="7B9899"/>
                </a:solidFill>
                <a:latin typeface="微軟正黑體" panose="020B0604030504040204" pitchFamily="34" charset="-120"/>
                <a:ea typeface="微軟正黑體" panose="020B0604030504040204" pitchFamily="34" charset="-120"/>
              </a:rPr>
              <a:t>-2</a:t>
            </a:r>
            <a:endParaRPr lang="zh-TW" altLang="en-US" dirty="0" smtClean="0">
              <a:solidFill>
                <a:srgbClr val="7B9899"/>
              </a:solidFill>
              <a:latin typeface="微軟正黑體" panose="020B0604030504040204" pitchFamily="34" charset="-120"/>
              <a:ea typeface="微軟正黑體" panose="020B0604030504040204" pitchFamily="34" charset="-120"/>
            </a:endParaRPr>
          </a:p>
        </p:txBody>
      </p:sp>
      <p:graphicFrame>
        <p:nvGraphicFramePr>
          <p:cNvPr id="7" name="內容版面配置區 6"/>
          <p:cNvGraphicFramePr>
            <a:graphicFrameLocks noGrp="1"/>
          </p:cNvGraphicFramePr>
          <p:nvPr>
            <p:ph sz="quarter" idx="1"/>
            <p:extLst>
              <p:ext uri="{D42A27DB-BD31-4B8C-83A1-F6EECF244321}">
                <p14:modId xmlns:p14="http://schemas.microsoft.com/office/powerpoint/2010/main" val="1996709250"/>
              </p:ext>
            </p:extLst>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4294967295"/>
          </p:nvPr>
        </p:nvSpPr>
        <p:spPr>
          <a:xfrm>
            <a:off x="179388" y="6381750"/>
            <a:ext cx="3044825" cy="293688"/>
          </a:xfrm>
          <a:prstGeom prst="rect">
            <a:avLst/>
          </a:prstGeom>
        </p:spPr>
        <p:txBody>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pPr algn="ctr"/>
            <a:fld id="{B2084EBC-3024-4DD8-B537-8610BD4FAB6B}" type="slidenum">
              <a:rPr kumimoji="0" lang="en-US" altLang="zh-TW" sz="1400">
                <a:solidFill>
                  <a:srgbClr val="FFFFFF"/>
                </a:solidFill>
              </a:rPr>
              <a:pPr algn="ctr"/>
              <a:t>21</a:t>
            </a:fld>
            <a:endParaRPr kumimoji="0" lang="en-US" altLang="zh-TW" sz="1400">
              <a:solidFill>
                <a:srgbClr val="FFFFFF"/>
              </a:solidFill>
            </a:endParaRPr>
          </a:p>
        </p:txBody>
      </p:sp>
    </p:spTree>
    <p:extLst>
      <p:ext uri="{BB962C8B-B14F-4D97-AF65-F5344CB8AC3E}">
        <p14:creationId xmlns:p14="http://schemas.microsoft.com/office/powerpoint/2010/main" val="4306584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標題 1"/>
          <p:cNvSpPr>
            <a:spLocks noGrp="1"/>
          </p:cNvSpPr>
          <p:nvPr>
            <p:ph type="title"/>
          </p:nvPr>
        </p:nvSpPr>
        <p:spPr/>
        <p:txBody>
          <a:bodyPr/>
          <a:lstStyle/>
          <a:p>
            <a:r>
              <a:rPr lang="en-US" altLang="zh-TW" dirty="0" smtClean="0">
                <a:solidFill>
                  <a:srgbClr val="7B9899"/>
                </a:solidFill>
                <a:latin typeface="微軟正黑體" panose="020B0604030504040204" pitchFamily="34" charset="-120"/>
                <a:ea typeface="微軟正黑體" panose="020B0604030504040204" pitchFamily="34" charset="-120"/>
              </a:rPr>
              <a:t>TEJ</a:t>
            </a:r>
            <a:r>
              <a:rPr lang="zh-TW" altLang="en-US" dirty="0" smtClean="0">
                <a:solidFill>
                  <a:srgbClr val="7B9899"/>
                </a:solidFill>
                <a:latin typeface="微軟正黑體" panose="020B0604030504040204" pitchFamily="34" charset="-120"/>
                <a:ea typeface="微軟正黑體" panose="020B0604030504040204" pitchFamily="34" charset="-120"/>
              </a:rPr>
              <a:t>台灣公司治理重要名詞</a:t>
            </a:r>
          </a:p>
        </p:txBody>
      </p:sp>
      <p:sp>
        <p:nvSpPr>
          <p:cNvPr id="24579" name="日期版面配置區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pPr>
            <a:fld id="{B1AC3EFC-15FC-4F47-9E85-0DD288B92D00}" type="datetime1">
              <a:rPr lang="zh-TW" altLang="en-US">
                <a:solidFill>
                  <a:srgbClr val="FFFFFF"/>
                </a:solidFill>
              </a:rPr>
              <a:pPr fontAlgn="base">
                <a:spcBef>
                  <a:spcPct val="0"/>
                </a:spcBef>
                <a:spcAft>
                  <a:spcPct val="0"/>
                </a:spcAft>
              </a:pPr>
              <a:t>2019/5/2</a:t>
            </a:fld>
            <a:endParaRPr lang="zh-TW" altLang="en-US">
              <a:solidFill>
                <a:srgbClr val="FFFFFF"/>
              </a:solidFill>
            </a:endParaRPr>
          </a:p>
        </p:txBody>
      </p:sp>
      <p:sp>
        <p:nvSpPr>
          <p:cNvPr id="4" name="內容版面配置區 3"/>
          <p:cNvSpPr>
            <a:spLocks noGrp="1"/>
          </p:cNvSpPr>
          <p:nvPr>
            <p:ph sz="quarter" idx="1"/>
          </p:nvPr>
        </p:nvSpPr>
        <p:spPr>
          <a:xfrm>
            <a:off x="301625" y="1527175"/>
            <a:ext cx="8504238" cy="4572000"/>
          </a:xfrm>
        </p:spPr>
        <p:txBody>
          <a:bodyPr>
            <a:normAutofit/>
          </a:bodyPr>
          <a:lstStyle/>
          <a:p>
            <a:pPr marL="274320" indent="-274320" fontAlgn="auto">
              <a:spcAft>
                <a:spcPts val="0"/>
              </a:spcAft>
              <a:buFont typeface="Wingdings 2"/>
              <a:buChar char=""/>
              <a:defRPr/>
            </a:pPr>
            <a:r>
              <a:rPr lang="zh-TW" altLang="en-US" dirty="0" smtClean="0">
                <a:latin typeface="微軟正黑體" panose="020B0604030504040204" pitchFamily="34" charset="-120"/>
                <a:ea typeface="微軟正黑體" panose="020B0604030504040204" pitchFamily="34" charset="-120"/>
              </a:rPr>
              <a:t>最終控制者</a:t>
            </a:r>
            <a:endParaRPr lang="en-US" altLang="zh-TW" dirty="0" smtClean="0">
              <a:latin typeface="微軟正黑體" panose="020B0604030504040204" pitchFamily="34" charset="-120"/>
              <a:ea typeface="微軟正黑體" panose="020B0604030504040204" pitchFamily="34" charset="-120"/>
            </a:endParaRPr>
          </a:p>
          <a:p>
            <a:pPr marL="274320" indent="-274320" fontAlgn="auto">
              <a:spcAft>
                <a:spcPts val="0"/>
              </a:spcAft>
              <a:buFont typeface="Wingdings 2"/>
              <a:buChar char=""/>
              <a:defRPr/>
            </a:pPr>
            <a:r>
              <a:rPr lang="zh-TW" altLang="en-US" dirty="0" smtClean="0">
                <a:latin typeface="微軟正黑體" panose="020B0604030504040204" pitchFamily="34" charset="-120"/>
                <a:ea typeface="微軟正黑體" panose="020B0604030504040204" pitchFamily="34" charset="-120"/>
              </a:rPr>
              <a:t>控制型態</a:t>
            </a:r>
            <a:endParaRPr lang="en-US" altLang="zh-TW" dirty="0" smtClean="0">
              <a:latin typeface="微軟正黑體" panose="020B0604030504040204" pitchFamily="34" charset="-120"/>
              <a:ea typeface="微軟正黑體" panose="020B0604030504040204" pitchFamily="34" charset="-120"/>
            </a:endParaRPr>
          </a:p>
          <a:p>
            <a:pPr marL="274320" indent="-274320" fontAlgn="auto">
              <a:spcAft>
                <a:spcPts val="0"/>
              </a:spcAft>
              <a:buFont typeface="Wingdings 2"/>
              <a:buChar char=""/>
              <a:defRPr/>
            </a:pPr>
            <a:r>
              <a:rPr lang="zh-TW" altLang="en-US" dirty="0" smtClean="0">
                <a:latin typeface="微軟正黑體" panose="020B0604030504040204" pitchFamily="34" charset="-120"/>
                <a:ea typeface="微軟正黑體" panose="020B0604030504040204" pitchFamily="34" charset="-120"/>
              </a:rPr>
              <a:t>友好集團</a:t>
            </a:r>
            <a:endParaRPr lang="en-US" altLang="zh-TW" dirty="0" smtClean="0">
              <a:latin typeface="微軟正黑體" panose="020B0604030504040204" pitchFamily="34" charset="-120"/>
              <a:ea typeface="微軟正黑體" panose="020B0604030504040204" pitchFamily="34" charset="-120"/>
            </a:endParaRPr>
          </a:p>
          <a:p>
            <a:pPr marL="274320" indent="-274320" fontAlgn="auto">
              <a:spcAft>
                <a:spcPts val="0"/>
              </a:spcAft>
              <a:buFont typeface="Wingdings 2"/>
              <a:buChar char=""/>
              <a:defRPr/>
            </a:pPr>
            <a:r>
              <a:rPr lang="zh-TW" altLang="en-US" dirty="0" smtClean="0">
                <a:latin typeface="微軟正黑體" panose="020B0604030504040204" pitchFamily="34" charset="-120"/>
                <a:ea typeface="微軟正黑體" panose="020B0604030504040204" pitchFamily="34" charset="-120"/>
              </a:rPr>
              <a:t>直接持股與間接持股</a:t>
            </a:r>
            <a:endParaRPr lang="en-US" altLang="zh-TW" dirty="0" smtClean="0">
              <a:latin typeface="微軟正黑體" panose="020B0604030504040204" pitchFamily="34" charset="-120"/>
              <a:ea typeface="微軟正黑體" panose="020B0604030504040204" pitchFamily="34" charset="-120"/>
            </a:endParaRPr>
          </a:p>
          <a:p>
            <a:pPr marL="274320" indent="-274320" fontAlgn="auto">
              <a:spcAft>
                <a:spcPts val="0"/>
              </a:spcAft>
              <a:buFont typeface="Wingdings 2"/>
              <a:buChar char=""/>
              <a:defRPr/>
            </a:pPr>
            <a:r>
              <a:rPr lang="zh-TW" altLang="en-US" dirty="0" smtClean="0">
                <a:latin typeface="微軟正黑體" panose="020B0604030504040204" pitchFamily="34" charset="-120"/>
                <a:ea typeface="微軟正黑體" panose="020B0604030504040204" pitchFamily="34" charset="-120"/>
              </a:rPr>
              <a:t>股份控制權</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盈餘分配權</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席次控制權</a:t>
            </a:r>
            <a:endParaRPr lang="en-US" altLang="zh-TW" dirty="0" smtClean="0">
              <a:latin typeface="微軟正黑體" panose="020B0604030504040204" pitchFamily="34" charset="-120"/>
              <a:ea typeface="微軟正黑體" panose="020B0604030504040204" pitchFamily="34" charset="-120"/>
            </a:endParaRPr>
          </a:p>
          <a:p>
            <a:pPr marL="274320" indent="-274320" fontAlgn="auto">
              <a:spcAft>
                <a:spcPts val="0"/>
              </a:spcAft>
              <a:buFont typeface="Wingdings 2"/>
              <a:buChar char=""/>
              <a:defRPr/>
            </a:pPr>
            <a:endParaRPr lang="en-US" altLang="zh-TW" dirty="0" smtClean="0">
              <a:latin typeface="微軟正黑體" panose="020B0604030504040204" pitchFamily="34" charset="-120"/>
              <a:ea typeface="微軟正黑體" panose="020B0604030504040204" pitchFamily="34" charset="-120"/>
            </a:endParaRPr>
          </a:p>
          <a:p>
            <a:pPr marL="274320" indent="-274320" fontAlgn="auto">
              <a:spcAft>
                <a:spcPts val="0"/>
              </a:spcAft>
              <a:buFont typeface="Wingdings 2"/>
              <a:buChar char=""/>
              <a:defRPr/>
            </a:pPr>
            <a:endParaRPr lang="en-US" altLang="zh-TW"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450092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a:xfrm>
            <a:off x="457200" y="274638"/>
            <a:ext cx="8229600" cy="1066800"/>
          </a:xfrm>
        </p:spPr>
        <p:txBody>
          <a:bodyPr/>
          <a:lstStyle/>
          <a:p>
            <a:r>
              <a:rPr lang="zh-TW" altLang="en-US" dirty="0" smtClean="0">
                <a:solidFill>
                  <a:srgbClr val="7B9899"/>
                </a:solidFill>
                <a:latin typeface="微軟正黑體" panose="020B0604030504040204" pitchFamily="34" charset="-120"/>
                <a:ea typeface="微軟正黑體" panose="020B0604030504040204" pitchFamily="34" charset="-120"/>
              </a:rPr>
              <a:t>最終控制者與控制型態</a:t>
            </a:r>
          </a:p>
        </p:txBody>
      </p:sp>
      <p:sp>
        <p:nvSpPr>
          <p:cNvPr id="25603" name="Rectangle 1027"/>
          <p:cNvSpPr>
            <a:spLocks noGrp="1" noChangeArrowheads="1"/>
          </p:cNvSpPr>
          <p:nvPr>
            <p:ph sz="quarter" idx="1"/>
          </p:nvPr>
        </p:nvSpPr>
        <p:spPr>
          <a:xfrm>
            <a:off x="633413" y="1341438"/>
            <a:ext cx="8259762" cy="4908550"/>
          </a:xfrm>
        </p:spPr>
        <p:txBody>
          <a:bodyPr/>
          <a:lstStyle/>
          <a:p>
            <a:pPr>
              <a:spcBef>
                <a:spcPct val="40000"/>
              </a:spcBef>
            </a:pPr>
            <a:r>
              <a:rPr lang="zh-TW" altLang="en-US" sz="2300" dirty="0" smtClean="0">
                <a:latin typeface="微軟正黑體" panose="020B0604030504040204" pitchFamily="34" charset="-120"/>
                <a:ea typeface="微軟正黑體" panose="020B0604030504040204" pitchFamily="34" charset="-120"/>
              </a:rPr>
              <a:t>對公司</a:t>
            </a:r>
            <a:r>
              <a:rPr lang="zh-TW" altLang="en-US" sz="2300" u="sng" dirty="0" smtClean="0">
                <a:latin typeface="微軟正黑體" panose="020B0604030504040204" pitchFamily="34" charset="-120"/>
                <a:ea typeface="微軟正黑體" panose="020B0604030504040204" pitchFamily="34" charset="-120"/>
              </a:rPr>
              <a:t>經營管理</a:t>
            </a:r>
            <a:r>
              <a:rPr lang="zh-TW" altLang="en-US" sz="2300" dirty="0" smtClean="0">
                <a:latin typeface="微軟正黑體" panose="020B0604030504040204" pitchFamily="34" charset="-120"/>
                <a:ea typeface="微軟正黑體" panose="020B0604030504040204" pitchFamily="34" charset="-120"/>
              </a:rPr>
              <a:t>及</a:t>
            </a:r>
            <a:r>
              <a:rPr lang="zh-TW" altLang="en-US" sz="2300" u="sng" dirty="0" smtClean="0">
                <a:latin typeface="微軟正黑體" panose="020B0604030504040204" pitchFamily="34" charset="-120"/>
                <a:ea typeface="微軟正黑體" panose="020B0604030504040204" pitchFamily="34" charset="-120"/>
              </a:rPr>
              <a:t>資源分配決策</a:t>
            </a:r>
            <a:r>
              <a:rPr lang="zh-TW" altLang="en-US" sz="2300" dirty="0" smtClean="0">
                <a:latin typeface="微軟正黑體" panose="020B0604030504040204" pitchFamily="34" charset="-120"/>
                <a:ea typeface="微軟正黑體" panose="020B0604030504040204" pitchFamily="34" charset="-120"/>
              </a:rPr>
              <a:t>具有最後及最大影響力者</a:t>
            </a:r>
          </a:p>
          <a:p>
            <a:pPr lvl="1">
              <a:spcBef>
                <a:spcPct val="40000"/>
              </a:spcBef>
            </a:pPr>
            <a:r>
              <a:rPr lang="zh-TW" altLang="en-US" sz="2300" dirty="0" smtClean="0">
                <a:latin typeface="微軟正黑體" panose="020B0604030504040204" pitchFamily="34" charset="-120"/>
                <a:ea typeface="微軟正黑體" panose="020B0604030504040204" pitchFamily="34" charset="-120"/>
              </a:rPr>
              <a:t>大股東、董事長或總經理等及其家族或經營團隊</a:t>
            </a:r>
            <a:endParaRPr lang="en-US" altLang="zh-TW" sz="2300" dirty="0" smtClean="0">
              <a:latin typeface="微軟正黑體" panose="020B0604030504040204" pitchFamily="34" charset="-120"/>
              <a:ea typeface="微軟正黑體" panose="020B0604030504040204" pitchFamily="34" charset="-120"/>
            </a:endParaRPr>
          </a:p>
          <a:p>
            <a:pPr>
              <a:spcBef>
                <a:spcPct val="40000"/>
              </a:spcBef>
            </a:pPr>
            <a:r>
              <a:rPr lang="zh-TW" altLang="en-US" sz="2300" dirty="0" smtClean="0">
                <a:latin typeface="微軟正黑體" panose="020B0604030504040204" pitchFamily="34" charset="-120"/>
                <a:ea typeface="微軟正黑體" panose="020B0604030504040204" pitchFamily="34" charset="-120"/>
              </a:rPr>
              <a:t>主要控制型態</a:t>
            </a:r>
            <a:endParaRPr lang="en-US" altLang="zh-TW" sz="2300" dirty="0" smtClean="0">
              <a:latin typeface="微軟正黑體" panose="020B0604030504040204" pitchFamily="34" charset="-120"/>
              <a:ea typeface="微軟正黑體" panose="020B0604030504040204" pitchFamily="34" charset="-120"/>
            </a:endParaRPr>
          </a:p>
          <a:p>
            <a:pPr>
              <a:spcBef>
                <a:spcPct val="40000"/>
              </a:spcBef>
              <a:buFont typeface="Wingdings 2" panose="05020102010507070707" pitchFamily="18" charset="2"/>
              <a:buNone/>
            </a:pPr>
            <a:endParaRPr lang="en-US" altLang="zh-TW" sz="2300" dirty="0" smtClean="0">
              <a:latin typeface="微軟正黑體" panose="020B0604030504040204" pitchFamily="34" charset="-120"/>
              <a:ea typeface="微軟正黑體" panose="020B0604030504040204" pitchFamily="34" charset="-120"/>
            </a:endParaRPr>
          </a:p>
          <a:p>
            <a:pPr>
              <a:spcBef>
                <a:spcPct val="40000"/>
              </a:spcBef>
              <a:buFont typeface="Wingdings 2" panose="05020102010507070707" pitchFamily="18" charset="2"/>
              <a:buNone/>
            </a:pPr>
            <a:r>
              <a:rPr lang="en-US" altLang="zh-TW" sz="2300" dirty="0" smtClean="0">
                <a:latin typeface="微軟正黑體" panose="020B0604030504040204" pitchFamily="34" charset="-120"/>
                <a:ea typeface="微軟正黑體" panose="020B0604030504040204" pitchFamily="34" charset="-120"/>
              </a:rPr>
              <a:t>     </a:t>
            </a:r>
            <a:endParaRPr lang="zh-TW" altLang="en-US" sz="2300" dirty="0" smtClean="0">
              <a:latin typeface="微軟正黑體" panose="020B0604030504040204" pitchFamily="34" charset="-120"/>
              <a:ea typeface="微軟正黑體" panose="020B0604030504040204" pitchFamily="34" charset="-120"/>
            </a:endParaRPr>
          </a:p>
          <a:p>
            <a:pPr lvl="1">
              <a:spcBef>
                <a:spcPct val="40000"/>
              </a:spcBef>
              <a:buFont typeface="Wingdings" panose="05000000000000000000" pitchFamily="2" charset="2"/>
              <a:buNone/>
            </a:pPr>
            <a:endParaRPr lang="en-US" altLang="zh-TW" sz="2000" dirty="0" smtClean="0">
              <a:latin typeface="微軟正黑體" panose="020B0604030504040204" pitchFamily="34" charset="-120"/>
              <a:ea typeface="微軟正黑體" panose="020B0604030504040204" pitchFamily="34" charset="-120"/>
            </a:endParaRPr>
          </a:p>
          <a:p>
            <a:pPr lvl="1">
              <a:spcBef>
                <a:spcPct val="40000"/>
              </a:spcBef>
              <a:buFont typeface="Wingdings" panose="05000000000000000000" pitchFamily="2" charset="2"/>
              <a:buNone/>
            </a:pPr>
            <a:endParaRPr lang="en-US" altLang="zh-TW" sz="2000" dirty="0" smtClean="0">
              <a:latin typeface="微軟正黑體" panose="020B0604030504040204" pitchFamily="34" charset="-120"/>
              <a:ea typeface="微軟正黑體" panose="020B0604030504040204" pitchFamily="34" charset="-120"/>
            </a:endParaRPr>
          </a:p>
          <a:p>
            <a:pPr lvl="1">
              <a:spcBef>
                <a:spcPct val="40000"/>
              </a:spcBef>
              <a:buFont typeface="Wingdings" panose="05000000000000000000" pitchFamily="2" charset="2"/>
              <a:buNone/>
            </a:pPr>
            <a:endParaRPr lang="en-US" altLang="zh-TW" sz="2000" dirty="0" smtClean="0">
              <a:latin typeface="微軟正黑體" panose="020B0604030504040204" pitchFamily="34" charset="-120"/>
              <a:ea typeface="微軟正黑體" panose="020B0604030504040204" pitchFamily="34" charset="-120"/>
            </a:endParaRPr>
          </a:p>
          <a:p>
            <a:pPr lvl="1">
              <a:spcBef>
                <a:spcPct val="40000"/>
              </a:spcBef>
              <a:buFont typeface="Wingdings" panose="05000000000000000000" pitchFamily="2" charset="2"/>
              <a:buNone/>
            </a:pPr>
            <a:endParaRPr lang="zh-TW" altLang="en-US" sz="2000" dirty="0" smtClean="0">
              <a:latin typeface="微軟正黑體" panose="020B0604030504040204" pitchFamily="34" charset="-120"/>
              <a:ea typeface="微軟正黑體" panose="020B0604030504040204" pitchFamily="34" charset="-120"/>
            </a:endParaRPr>
          </a:p>
          <a:p>
            <a:pPr>
              <a:spcBef>
                <a:spcPct val="40000"/>
              </a:spcBef>
              <a:buFont typeface="Wingdings" panose="05000000000000000000" pitchFamily="2" charset="2"/>
              <a:buChar char="l"/>
            </a:pPr>
            <a:r>
              <a:rPr lang="zh-TW" altLang="en-US" sz="2300" dirty="0" smtClean="0">
                <a:latin typeface="微軟正黑體" panose="020B0604030504040204" pitchFamily="34" charset="-120"/>
                <a:ea typeface="微軟正黑體" panose="020B0604030504040204" pitchFamily="34" charset="-120"/>
                <a:hlinkClick r:id="" action="ppaction://noaction"/>
              </a:rPr>
              <a:t>控制型態之應用範例</a:t>
            </a:r>
            <a:endParaRPr lang="en-US" altLang="zh-TW" sz="2300" dirty="0" smtClean="0">
              <a:latin typeface="微軟正黑體" panose="020B0604030504040204" pitchFamily="34" charset="-120"/>
              <a:ea typeface="微軟正黑體" panose="020B0604030504040204" pitchFamily="34" charset="-120"/>
            </a:endParaRPr>
          </a:p>
        </p:txBody>
      </p:sp>
      <p:sp>
        <p:nvSpPr>
          <p:cNvPr id="5" name="投影片編號版面配置區 4"/>
          <p:cNvSpPr>
            <a:spLocks noGrp="1"/>
          </p:cNvSpPr>
          <p:nvPr>
            <p:ph type="sldNum" sz="quarter" idx="4294967295"/>
          </p:nvPr>
        </p:nvSpPr>
        <p:spPr>
          <a:xfrm>
            <a:off x="179388" y="6381750"/>
            <a:ext cx="3044825" cy="293688"/>
          </a:xfrm>
          <a:prstGeom prst="rect">
            <a:avLst/>
          </a:prstGeom>
        </p:spPr>
        <p:txBody>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pPr algn="ctr"/>
            <a:fld id="{23DE0869-6AD8-48E5-867C-FD97891CF909}" type="slidenum">
              <a:rPr kumimoji="0" lang="en-US" altLang="zh-TW" sz="1400">
                <a:solidFill>
                  <a:srgbClr val="FFFFFF"/>
                </a:solidFill>
              </a:rPr>
              <a:pPr algn="ctr"/>
              <a:t>23</a:t>
            </a:fld>
            <a:endParaRPr kumimoji="0" lang="en-US" altLang="zh-TW" sz="1400">
              <a:solidFill>
                <a:srgbClr val="FFFFFF"/>
              </a:solidFill>
            </a:endParaRPr>
          </a:p>
        </p:txBody>
      </p:sp>
      <p:graphicFrame>
        <p:nvGraphicFramePr>
          <p:cNvPr id="6" name="表格 5"/>
          <p:cNvGraphicFramePr>
            <a:graphicFrameLocks noGrp="1"/>
          </p:cNvGraphicFramePr>
          <p:nvPr>
            <p:extLst>
              <p:ext uri="{D42A27DB-BD31-4B8C-83A1-F6EECF244321}">
                <p14:modId xmlns:p14="http://schemas.microsoft.com/office/powerpoint/2010/main" val="1257875558"/>
              </p:ext>
            </p:extLst>
          </p:nvPr>
        </p:nvGraphicFramePr>
        <p:xfrm>
          <a:off x="982663" y="2781300"/>
          <a:ext cx="7910512" cy="2666440"/>
        </p:xfrm>
        <a:graphic>
          <a:graphicData uri="http://schemas.openxmlformats.org/drawingml/2006/table">
            <a:tbl>
              <a:tblPr firstRow="1" bandRow="1">
                <a:tableStyleId>{F5AB1C69-6EDB-4FF4-983F-18BD219EF322}</a:tableStyleId>
              </a:tblPr>
              <a:tblGrid>
                <a:gridCol w="2326621">
                  <a:extLst>
                    <a:ext uri="{9D8B030D-6E8A-4147-A177-3AD203B41FA5}">
                      <a16:colId xmlns="" xmlns:a16="http://schemas.microsoft.com/office/drawing/2014/main" val="20000"/>
                    </a:ext>
                  </a:extLst>
                </a:gridCol>
                <a:gridCol w="2292863">
                  <a:extLst>
                    <a:ext uri="{9D8B030D-6E8A-4147-A177-3AD203B41FA5}">
                      <a16:colId xmlns="" xmlns:a16="http://schemas.microsoft.com/office/drawing/2014/main" val="20001"/>
                    </a:ext>
                  </a:extLst>
                </a:gridCol>
                <a:gridCol w="3291028">
                  <a:extLst>
                    <a:ext uri="{9D8B030D-6E8A-4147-A177-3AD203B41FA5}">
                      <a16:colId xmlns="" xmlns:a16="http://schemas.microsoft.com/office/drawing/2014/main" val="20002"/>
                    </a:ext>
                  </a:extLst>
                </a:gridCol>
              </a:tblGrid>
              <a:tr h="914158">
                <a:tc>
                  <a:txBody>
                    <a:bodyPr/>
                    <a:lstStyle/>
                    <a:p>
                      <a:r>
                        <a:rPr lang="zh-TW" altLang="en-US" sz="1800" dirty="0" smtClean="0">
                          <a:latin typeface="微軟正黑體" panose="020B0604030504040204" pitchFamily="34" charset="-120"/>
                          <a:ea typeface="微軟正黑體" panose="020B0604030504040204" pitchFamily="34" charset="-120"/>
                        </a:rPr>
                        <a:t>最終控制者控制型態</a:t>
                      </a:r>
                      <a:endParaRPr lang="zh-TW" altLang="en-US" sz="1800" dirty="0">
                        <a:latin typeface="微軟正黑體" panose="020B0604030504040204" pitchFamily="34" charset="-120"/>
                        <a:ea typeface="微軟正黑體" panose="020B0604030504040204" pitchFamily="34" charset="-120"/>
                      </a:endParaRPr>
                    </a:p>
                  </a:txBody>
                  <a:tcPr marL="84414" marR="84414" marT="45708" marB="45708"/>
                </a:tc>
                <a:tc>
                  <a:txBody>
                    <a:bodyPr/>
                    <a:lstStyle/>
                    <a:p>
                      <a:r>
                        <a:rPr lang="zh-TW" altLang="en-US" sz="1800" dirty="0" smtClean="0">
                          <a:latin typeface="微軟正黑體" panose="020B0604030504040204" pitchFamily="34" charset="-120"/>
                          <a:ea typeface="微軟正黑體" panose="020B0604030504040204" pitchFamily="34" charset="-120"/>
                        </a:rPr>
                        <a:t>最終控制者控制型態</a:t>
                      </a:r>
                      <a:endParaRPr lang="en-US" altLang="zh-TW" sz="1800" dirty="0" smtClean="0">
                        <a:latin typeface="微軟正黑體" panose="020B0604030504040204" pitchFamily="34" charset="-120"/>
                        <a:ea typeface="微軟正黑體" panose="020B0604030504040204" pitchFamily="34" charset="-120"/>
                      </a:endParaRPr>
                    </a:p>
                    <a:p>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代號</a:t>
                      </a:r>
                      <a:r>
                        <a:rPr lang="en-US" altLang="zh-TW" sz="1800" dirty="0" smtClean="0">
                          <a:latin typeface="微軟正黑體" panose="020B0604030504040204" pitchFamily="34" charset="-120"/>
                          <a:ea typeface="微軟正黑體" panose="020B0604030504040204" pitchFamily="34" charset="-120"/>
                        </a:rPr>
                        <a:t>)</a:t>
                      </a:r>
                      <a:endParaRPr lang="zh-TW" altLang="en-US" sz="1800" dirty="0">
                        <a:latin typeface="微軟正黑體" panose="020B0604030504040204" pitchFamily="34" charset="-120"/>
                        <a:ea typeface="微軟正黑體" panose="020B0604030504040204" pitchFamily="34" charset="-120"/>
                      </a:endParaRPr>
                    </a:p>
                  </a:txBody>
                  <a:tcPr marL="84414" marR="84414" marT="45708" marB="45708"/>
                </a:tc>
                <a:tc>
                  <a:txBody>
                    <a:bodyPr/>
                    <a:lstStyle/>
                    <a:p>
                      <a:r>
                        <a:rPr lang="zh-TW" altLang="en-US" sz="1800" dirty="0" smtClean="0">
                          <a:latin typeface="微軟正黑體" panose="020B0604030504040204" pitchFamily="34" charset="-120"/>
                          <a:ea typeface="微軟正黑體" panose="020B0604030504040204" pitchFamily="34" charset="-120"/>
                        </a:rPr>
                        <a:t>範例</a:t>
                      </a:r>
                      <a:endParaRPr lang="zh-TW" altLang="en-US" sz="1800" dirty="0">
                        <a:latin typeface="微軟正黑體" panose="020B0604030504040204" pitchFamily="34" charset="-120"/>
                        <a:ea typeface="微軟正黑體" panose="020B0604030504040204" pitchFamily="34" charset="-120"/>
                      </a:endParaRPr>
                    </a:p>
                  </a:txBody>
                  <a:tcPr marL="84414" marR="84414" marT="45708" marB="45708"/>
                </a:tc>
                <a:extLst>
                  <a:ext uri="{0D108BD9-81ED-4DB2-BD59-A6C34878D82A}">
                    <a16:rowId xmlns="" xmlns:a16="http://schemas.microsoft.com/office/drawing/2014/main" val="10000"/>
                  </a:ext>
                </a:extLst>
              </a:tr>
              <a:tr h="370742">
                <a:tc>
                  <a:txBody>
                    <a:bodyPr/>
                    <a:lstStyle/>
                    <a:p>
                      <a:r>
                        <a:rPr lang="zh-TW" altLang="en-US" sz="1800" dirty="0" smtClean="0">
                          <a:latin typeface="微軟正黑體" panose="020B0604030504040204" pitchFamily="34" charset="-120"/>
                          <a:ea typeface="微軟正黑體" panose="020B0604030504040204" pitchFamily="34" charset="-120"/>
                        </a:rPr>
                        <a:t>公股主導</a:t>
                      </a:r>
                      <a:endParaRPr lang="zh-TW" altLang="en-US" sz="1800" dirty="0">
                        <a:latin typeface="微軟正黑體" panose="020B0604030504040204" pitchFamily="34" charset="-120"/>
                        <a:ea typeface="微軟正黑體" panose="020B0604030504040204" pitchFamily="34" charset="-120"/>
                      </a:endParaRPr>
                    </a:p>
                  </a:txBody>
                  <a:tcPr marL="84414" marR="84414" marT="45708" marB="45708"/>
                </a:tc>
                <a:tc>
                  <a:txBody>
                    <a:bodyPr/>
                    <a:lstStyle/>
                    <a:p>
                      <a:r>
                        <a:rPr lang="en-US" altLang="zh-TW" sz="1800" dirty="0" smtClean="0">
                          <a:latin typeface="微軟正黑體" panose="020B0604030504040204" pitchFamily="34" charset="-120"/>
                          <a:ea typeface="微軟正黑體" panose="020B0604030504040204" pitchFamily="34" charset="-120"/>
                        </a:rPr>
                        <a:t>G</a:t>
                      </a:r>
                      <a:endParaRPr lang="zh-TW" altLang="en-US" sz="1800" dirty="0">
                        <a:latin typeface="微軟正黑體" panose="020B0604030504040204" pitchFamily="34" charset="-120"/>
                        <a:ea typeface="微軟正黑體" panose="020B0604030504040204" pitchFamily="34" charset="-120"/>
                      </a:endParaRPr>
                    </a:p>
                  </a:txBody>
                  <a:tcPr marL="84414" marR="84414" marT="45708" marB="45708"/>
                </a:tc>
                <a:tc>
                  <a:txBody>
                    <a:bodyPr/>
                    <a:lstStyle/>
                    <a:p>
                      <a:r>
                        <a:rPr lang="zh-TW" altLang="en-US" sz="1800" dirty="0" smtClean="0">
                          <a:latin typeface="微軟正黑體" panose="020B0604030504040204" pitchFamily="34" charset="-120"/>
                          <a:ea typeface="微軟正黑體" panose="020B0604030504040204" pitchFamily="34" charset="-120"/>
                        </a:rPr>
                        <a:t>台灣金控</a:t>
                      </a:r>
                      <a:endParaRPr lang="zh-TW" altLang="en-US" sz="1800" dirty="0">
                        <a:latin typeface="微軟正黑體" panose="020B0604030504040204" pitchFamily="34" charset="-120"/>
                        <a:ea typeface="微軟正黑體" panose="020B0604030504040204" pitchFamily="34" charset="-120"/>
                      </a:endParaRPr>
                    </a:p>
                  </a:txBody>
                  <a:tcPr marL="84414" marR="84414" marT="45708" marB="45708"/>
                </a:tc>
                <a:extLst>
                  <a:ext uri="{0D108BD9-81ED-4DB2-BD59-A6C34878D82A}">
                    <a16:rowId xmlns="" xmlns:a16="http://schemas.microsoft.com/office/drawing/2014/main" val="10001"/>
                  </a:ext>
                </a:extLst>
              </a:tr>
              <a:tr h="370742">
                <a:tc>
                  <a:txBody>
                    <a:bodyPr/>
                    <a:lstStyle/>
                    <a:p>
                      <a:r>
                        <a:rPr lang="zh-TW" altLang="en-US" sz="1800" dirty="0" smtClean="0">
                          <a:latin typeface="微軟正黑體" panose="020B0604030504040204" pitchFamily="34" charset="-120"/>
                          <a:ea typeface="微軟正黑體" panose="020B0604030504040204" pitchFamily="34" charset="-120"/>
                        </a:rPr>
                        <a:t>家族控股型態</a:t>
                      </a:r>
                      <a:endParaRPr lang="zh-TW" altLang="en-US" sz="1800" dirty="0">
                        <a:latin typeface="微軟正黑體" panose="020B0604030504040204" pitchFamily="34" charset="-120"/>
                        <a:ea typeface="微軟正黑體" panose="020B0604030504040204" pitchFamily="34" charset="-120"/>
                      </a:endParaRPr>
                    </a:p>
                  </a:txBody>
                  <a:tcPr marL="84414" marR="84414" marT="45708" marB="45708"/>
                </a:tc>
                <a:tc>
                  <a:txBody>
                    <a:bodyPr/>
                    <a:lstStyle/>
                    <a:p>
                      <a:r>
                        <a:rPr lang="en-US" altLang="zh-TW" sz="1800" dirty="0" smtClean="0">
                          <a:latin typeface="微軟正黑體" panose="020B0604030504040204" pitchFamily="34" charset="-120"/>
                          <a:ea typeface="微軟正黑體" panose="020B0604030504040204" pitchFamily="34" charset="-120"/>
                        </a:rPr>
                        <a:t>F</a:t>
                      </a:r>
                      <a:endParaRPr lang="zh-TW" altLang="en-US" sz="1800" dirty="0">
                        <a:latin typeface="微軟正黑體" panose="020B0604030504040204" pitchFamily="34" charset="-120"/>
                        <a:ea typeface="微軟正黑體" panose="020B0604030504040204" pitchFamily="34" charset="-120"/>
                      </a:endParaRPr>
                    </a:p>
                  </a:txBody>
                  <a:tcPr marL="84414" marR="84414" marT="45708" marB="4570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微軟正黑體" panose="020B0604030504040204" pitchFamily="34" charset="-120"/>
                          <a:ea typeface="微軟正黑體" panose="020B0604030504040204" pitchFamily="34" charset="-120"/>
                        </a:rPr>
                        <a:t>台塑集團</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王氏家族</a:t>
                      </a:r>
                    </a:p>
                  </a:txBody>
                  <a:tcPr marL="84414" marR="84414" marT="45708" marB="45708"/>
                </a:tc>
                <a:extLst>
                  <a:ext uri="{0D108BD9-81ED-4DB2-BD59-A6C34878D82A}">
                    <a16:rowId xmlns="" xmlns:a16="http://schemas.microsoft.com/office/drawing/2014/main" val="10002"/>
                  </a:ext>
                </a:extLst>
              </a:tr>
              <a:tr h="370742">
                <a:tc>
                  <a:txBody>
                    <a:bodyPr/>
                    <a:lstStyle/>
                    <a:p>
                      <a:r>
                        <a:rPr lang="zh-TW" altLang="en-US" sz="1800" dirty="0" smtClean="0">
                          <a:latin typeface="微軟正黑體" panose="020B0604030504040204" pitchFamily="34" charset="-120"/>
                          <a:ea typeface="微軟正黑體" panose="020B0604030504040204" pitchFamily="34" charset="-120"/>
                        </a:rPr>
                        <a:t>共治型態</a:t>
                      </a:r>
                      <a:endParaRPr lang="zh-TW" altLang="en-US" sz="1800" dirty="0">
                        <a:latin typeface="微軟正黑體" panose="020B0604030504040204" pitchFamily="34" charset="-120"/>
                        <a:ea typeface="微軟正黑體" panose="020B0604030504040204" pitchFamily="34" charset="-120"/>
                      </a:endParaRPr>
                    </a:p>
                  </a:txBody>
                  <a:tcPr marL="84414" marR="84414" marT="45708" marB="45708"/>
                </a:tc>
                <a:tc>
                  <a:txBody>
                    <a:bodyPr/>
                    <a:lstStyle/>
                    <a:p>
                      <a:r>
                        <a:rPr lang="en-US" altLang="zh-TW" sz="1800" dirty="0" smtClean="0">
                          <a:latin typeface="微軟正黑體" panose="020B0604030504040204" pitchFamily="34" charset="-120"/>
                          <a:ea typeface="微軟正黑體" panose="020B0604030504040204" pitchFamily="34" charset="-120"/>
                        </a:rPr>
                        <a:t>A</a:t>
                      </a:r>
                      <a:endParaRPr lang="zh-TW" altLang="en-US" sz="1800" dirty="0">
                        <a:latin typeface="微軟正黑體" panose="020B0604030504040204" pitchFamily="34" charset="-120"/>
                        <a:ea typeface="微軟正黑體" panose="020B0604030504040204" pitchFamily="34" charset="-120"/>
                      </a:endParaRPr>
                    </a:p>
                  </a:txBody>
                  <a:tcPr marL="84414" marR="84414" marT="45708" marB="45708"/>
                </a:tc>
                <a:tc>
                  <a:txBody>
                    <a:bodyPr/>
                    <a:lstStyle/>
                    <a:p>
                      <a:r>
                        <a:rPr lang="zh-TW" altLang="en-US" sz="1800" dirty="0" smtClean="0">
                          <a:latin typeface="微軟正黑體" panose="020B0604030504040204" pitchFamily="34" charset="-120"/>
                          <a:ea typeface="微軟正黑體" panose="020B0604030504040204" pitchFamily="34" charset="-120"/>
                        </a:rPr>
                        <a:t>華南金控集團</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林明成家族與官股</a:t>
                      </a:r>
                      <a:endParaRPr lang="zh-TW" altLang="en-US" sz="1800" dirty="0">
                        <a:latin typeface="微軟正黑體" panose="020B0604030504040204" pitchFamily="34" charset="-120"/>
                        <a:ea typeface="微軟正黑體" panose="020B0604030504040204" pitchFamily="34" charset="-120"/>
                      </a:endParaRPr>
                    </a:p>
                  </a:txBody>
                  <a:tcPr marL="84414" marR="84414" marT="45708" marB="45708"/>
                </a:tc>
                <a:extLst>
                  <a:ext uri="{0D108BD9-81ED-4DB2-BD59-A6C34878D82A}">
                    <a16:rowId xmlns="" xmlns:a16="http://schemas.microsoft.com/office/drawing/2014/main" val="10003"/>
                  </a:ext>
                </a:extLst>
              </a:tr>
              <a:tr h="370742">
                <a:tc>
                  <a:txBody>
                    <a:bodyPr/>
                    <a:lstStyle/>
                    <a:p>
                      <a:r>
                        <a:rPr lang="zh-TW" altLang="en-US" sz="1800" dirty="0" smtClean="0">
                          <a:latin typeface="微軟正黑體" panose="020B0604030504040204" pitchFamily="34" charset="-120"/>
                          <a:ea typeface="微軟正黑體" panose="020B0604030504040204" pitchFamily="34" charset="-120"/>
                        </a:rPr>
                        <a:t>專業經理人控制型態</a:t>
                      </a:r>
                      <a:endParaRPr lang="zh-TW" altLang="en-US" sz="1800" dirty="0">
                        <a:latin typeface="微軟正黑體" panose="020B0604030504040204" pitchFamily="34" charset="-120"/>
                        <a:ea typeface="微軟正黑體" panose="020B0604030504040204" pitchFamily="34" charset="-120"/>
                      </a:endParaRPr>
                    </a:p>
                  </a:txBody>
                  <a:tcPr marL="84414" marR="84414" marT="45708" marB="45708"/>
                </a:tc>
                <a:tc>
                  <a:txBody>
                    <a:bodyPr/>
                    <a:lstStyle/>
                    <a:p>
                      <a:r>
                        <a:rPr lang="en-US" altLang="zh-TW" sz="1800" dirty="0" smtClean="0">
                          <a:latin typeface="微軟正黑體" panose="020B0604030504040204" pitchFamily="34" charset="-120"/>
                          <a:ea typeface="微軟正黑體" panose="020B0604030504040204" pitchFamily="34" charset="-120"/>
                        </a:rPr>
                        <a:t>M</a:t>
                      </a:r>
                      <a:endParaRPr lang="zh-TW" altLang="en-US" sz="1800" dirty="0">
                        <a:latin typeface="微軟正黑體" panose="020B0604030504040204" pitchFamily="34" charset="-120"/>
                        <a:ea typeface="微軟正黑體" panose="020B0604030504040204" pitchFamily="34" charset="-120"/>
                      </a:endParaRPr>
                    </a:p>
                  </a:txBody>
                  <a:tcPr marL="84414" marR="84414" marT="45708" marB="45708"/>
                </a:tc>
                <a:tc>
                  <a:txBody>
                    <a:bodyPr/>
                    <a:lstStyle/>
                    <a:p>
                      <a:r>
                        <a:rPr lang="zh-TW" altLang="en-US" sz="1800" dirty="0" smtClean="0">
                          <a:latin typeface="微軟正黑體" panose="020B0604030504040204" pitchFamily="34" charset="-120"/>
                          <a:ea typeface="微軟正黑體" panose="020B0604030504040204" pitchFamily="34" charset="-120"/>
                        </a:rPr>
                        <a:t>台積電</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張忠謀、</a:t>
                      </a:r>
                      <a:endParaRPr lang="zh-TW" altLang="en-US" sz="1800" dirty="0">
                        <a:latin typeface="微軟正黑體" panose="020B0604030504040204" pitchFamily="34" charset="-120"/>
                        <a:ea typeface="微軟正黑體" panose="020B0604030504040204" pitchFamily="34" charset="-120"/>
                      </a:endParaRPr>
                    </a:p>
                  </a:txBody>
                  <a:tcPr marL="84414" marR="84414" marT="45708" marB="45708"/>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4141061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標題 1"/>
          <p:cNvSpPr>
            <a:spLocks noGrp="1"/>
          </p:cNvSpPr>
          <p:nvPr>
            <p:ph type="title"/>
          </p:nvPr>
        </p:nvSpPr>
        <p:spPr/>
        <p:txBody>
          <a:bodyPr/>
          <a:lstStyle/>
          <a:p>
            <a:r>
              <a:rPr lang="zh-TW" altLang="en-US" dirty="0" smtClean="0">
                <a:solidFill>
                  <a:srgbClr val="7B9899"/>
                </a:solidFill>
                <a:latin typeface="微軟正黑體" panose="020B0604030504040204" pitchFamily="34" charset="-120"/>
                <a:ea typeface="微軟正黑體" panose="020B0604030504040204" pitchFamily="34" charset="-120"/>
              </a:rPr>
              <a:t>台灣集團</a:t>
            </a:r>
            <a:r>
              <a:rPr lang="en-US" altLang="zh-TW" dirty="0" smtClean="0">
                <a:solidFill>
                  <a:srgbClr val="7B9899"/>
                </a:solidFill>
                <a:latin typeface="微軟正黑體" panose="020B0604030504040204" pitchFamily="34" charset="-120"/>
                <a:ea typeface="微軟正黑體" panose="020B0604030504040204" pitchFamily="34" charset="-120"/>
              </a:rPr>
              <a:t>vs.</a:t>
            </a:r>
            <a:r>
              <a:rPr lang="zh-TW" altLang="en-US" dirty="0" smtClean="0">
                <a:solidFill>
                  <a:srgbClr val="7B9899"/>
                </a:solidFill>
                <a:latin typeface="微軟正黑體" panose="020B0604030504040204" pitchFamily="34" charset="-120"/>
                <a:ea typeface="微軟正黑體" panose="020B0604030504040204" pitchFamily="34" charset="-120"/>
              </a:rPr>
              <a:t>非集團企業市值表現</a:t>
            </a:r>
          </a:p>
        </p:txBody>
      </p:sp>
      <p:sp>
        <p:nvSpPr>
          <p:cNvPr id="4" name="投影片編號版面配置區 3"/>
          <p:cNvSpPr>
            <a:spLocks noGrp="1"/>
          </p:cNvSpPr>
          <p:nvPr>
            <p:ph type="sldNum" sz="quarter" idx="4294967295"/>
          </p:nvPr>
        </p:nvSpPr>
        <p:spPr>
          <a:xfrm>
            <a:off x="179388" y="6381750"/>
            <a:ext cx="3044825" cy="293688"/>
          </a:xfrm>
          <a:prstGeom prst="rect">
            <a:avLst/>
          </a:prstGeom>
        </p:spPr>
        <p:txBody>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pPr algn="ctr"/>
            <a:fld id="{0AE2979F-B2C4-4FB0-90D7-A821D6BF4BF6}" type="slidenum">
              <a:rPr kumimoji="0" lang="en-US" altLang="zh-TW" sz="1400">
                <a:solidFill>
                  <a:srgbClr val="FFFFFF"/>
                </a:solidFill>
              </a:rPr>
              <a:pPr algn="ctr"/>
              <a:t>24</a:t>
            </a:fld>
            <a:endParaRPr kumimoji="0" lang="en-US" altLang="zh-TW" sz="1400">
              <a:solidFill>
                <a:srgbClr val="FFFFFF"/>
              </a:solidFill>
            </a:endParaRPr>
          </a:p>
        </p:txBody>
      </p:sp>
      <p:graphicFrame>
        <p:nvGraphicFramePr>
          <p:cNvPr id="5" name="內容版面配置區 4"/>
          <p:cNvGraphicFramePr>
            <a:graphicFrameLocks noGrp="1"/>
          </p:cNvGraphicFramePr>
          <p:nvPr>
            <p:ph sz="quarter" idx="1"/>
          </p:nvPr>
        </p:nvGraphicFramePr>
        <p:xfrm>
          <a:off x="583865" y="1447800"/>
          <a:ext cx="8375084"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26629" name="文字方塊 5"/>
          <p:cNvSpPr txBox="1">
            <a:spLocks noChangeArrowheads="1"/>
          </p:cNvSpPr>
          <p:nvPr/>
        </p:nvSpPr>
        <p:spPr bwMode="auto">
          <a:xfrm>
            <a:off x="1116013" y="6092825"/>
            <a:ext cx="52498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r>
              <a:rPr kumimoji="0" lang="en-US" altLang="zh-TW" sz="1200"/>
              <a:t>Ref. TEJ </a:t>
            </a:r>
            <a:r>
              <a:rPr kumimoji="0" lang="zh-TW" altLang="en-US" sz="1200"/>
              <a:t>台灣公司治理資料庫、股價資料庫</a:t>
            </a:r>
          </a:p>
        </p:txBody>
      </p:sp>
    </p:spTree>
    <p:extLst>
      <p:ext uri="{BB962C8B-B14F-4D97-AF65-F5344CB8AC3E}">
        <p14:creationId xmlns:p14="http://schemas.microsoft.com/office/powerpoint/2010/main" val="306045082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1"/>
          <p:cNvSpPr>
            <a:spLocks noGrp="1"/>
          </p:cNvSpPr>
          <p:nvPr>
            <p:ph type="title"/>
          </p:nvPr>
        </p:nvSpPr>
        <p:spPr>
          <a:xfrm>
            <a:off x="179388" y="274638"/>
            <a:ext cx="8507412" cy="1143000"/>
          </a:xfrm>
        </p:spPr>
        <p:txBody>
          <a:bodyPr>
            <a:noAutofit/>
          </a:bodyPr>
          <a:lstStyle/>
          <a:p>
            <a:r>
              <a:rPr lang="zh-TW" altLang="en-US" sz="3600" dirty="0" smtClean="0">
                <a:solidFill>
                  <a:srgbClr val="7B9899"/>
                </a:solidFill>
                <a:latin typeface="微軟正黑體" panose="020B0604030504040204" pitchFamily="34" charset="-120"/>
                <a:ea typeface="微軟正黑體" panose="020B0604030504040204" pitchFamily="34" charset="-120"/>
              </a:rPr>
              <a:t>台灣家族集團</a:t>
            </a:r>
            <a:r>
              <a:rPr lang="en-US" altLang="zh-TW" sz="3600" dirty="0" smtClean="0">
                <a:solidFill>
                  <a:srgbClr val="7B9899"/>
                </a:solidFill>
                <a:latin typeface="微軟正黑體" panose="020B0604030504040204" pitchFamily="34" charset="-120"/>
                <a:ea typeface="微軟正黑體" panose="020B0604030504040204" pitchFamily="34" charset="-120"/>
              </a:rPr>
              <a:t>vs.</a:t>
            </a:r>
            <a:r>
              <a:rPr lang="zh-TW" altLang="en-US" sz="3600" dirty="0" smtClean="0">
                <a:solidFill>
                  <a:srgbClr val="7B9899"/>
                </a:solidFill>
                <a:latin typeface="微軟正黑體" panose="020B0604030504040204" pitchFamily="34" charset="-120"/>
                <a:ea typeface="微軟正黑體" panose="020B0604030504040204" pitchFamily="34" charset="-120"/>
              </a:rPr>
              <a:t>非家族集團企業市值表現</a:t>
            </a:r>
          </a:p>
        </p:txBody>
      </p:sp>
      <p:sp>
        <p:nvSpPr>
          <p:cNvPr id="4" name="投影片編號版面配置區 3"/>
          <p:cNvSpPr>
            <a:spLocks noGrp="1"/>
          </p:cNvSpPr>
          <p:nvPr>
            <p:ph type="sldNum" sz="quarter" idx="4294967295"/>
          </p:nvPr>
        </p:nvSpPr>
        <p:spPr>
          <a:xfrm>
            <a:off x="179388" y="6381750"/>
            <a:ext cx="3044825" cy="293688"/>
          </a:xfrm>
          <a:prstGeom prst="rect">
            <a:avLst/>
          </a:prstGeom>
        </p:spPr>
        <p:txBody>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pPr algn="ctr"/>
            <a:fld id="{B47C9EBD-9EEB-4F70-9AA3-5F85C28132B2}" type="slidenum">
              <a:rPr kumimoji="0" lang="en-US" altLang="zh-TW" sz="1400">
                <a:solidFill>
                  <a:srgbClr val="FFFFFF"/>
                </a:solidFill>
              </a:rPr>
              <a:pPr algn="ctr"/>
              <a:t>25</a:t>
            </a:fld>
            <a:endParaRPr kumimoji="0" lang="en-US" altLang="zh-TW" sz="1400">
              <a:solidFill>
                <a:srgbClr val="FFFFFF"/>
              </a:solidFill>
            </a:endParaRPr>
          </a:p>
        </p:txBody>
      </p:sp>
      <p:graphicFrame>
        <p:nvGraphicFramePr>
          <p:cNvPr id="5" name="內容版面配置區 4"/>
          <p:cNvGraphicFramePr>
            <a:graphicFrameLocks noGrp="1"/>
          </p:cNvGraphicFramePr>
          <p:nvPr>
            <p:ph sz="quarter" idx="1"/>
          </p:nvPr>
        </p:nvGraphicFramePr>
        <p:xfrm>
          <a:off x="384458" y="1447800"/>
          <a:ext cx="8508022"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27653" name="文字方塊 5"/>
          <p:cNvSpPr txBox="1">
            <a:spLocks noChangeArrowheads="1"/>
          </p:cNvSpPr>
          <p:nvPr/>
        </p:nvSpPr>
        <p:spPr bwMode="auto">
          <a:xfrm>
            <a:off x="1116013" y="6092825"/>
            <a:ext cx="52498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r>
              <a:rPr kumimoji="0" lang="en-US" altLang="zh-TW" sz="1200"/>
              <a:t>Ref. TEJ </a:t>
            </a:r>
            <a:r>
              <a:rPr kumimoji="0" lang="zh-TW" altLang="en-US" sz="1200"/>
              <a:t>台灣公司治理資料庫、股價資料庫</a:t>
            </a:r>
          </a:p>
        </p:txBody>
      </p:sp>
    </p:spTree>
    <p:extLst>
      <p:ext uri="{BB962C8B-B14F-4D97-AF65-F5344CB8AC3E}">
        <p14:creationId xmlns:p14="http://schemas.microsoft.com/office/powerpoint/2010/main" val="206002634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fontScale="90000"/>
          </a:bodyPr>
          <a:lstStyle/>
          <a:p>
            <a:r>
              <a:rPr lang="zh-TW" altLang="en-US" dirty="0" smtClean="0">
                <a:solidFill>
                  <a:srgbClr val="7B9899"/>
                </a:solidFill>
                <a:latin typeface="微軟正黑體" panose="020B0604030504040204" pitchFamily="34" charset="-120"/>
                <a:ea typeface="微軟正黑體" panose="020B0604030504040204" pitchFamily="34" charset="-120"/>
              </a:rPr>
              <a:t>台灣集團</a:t>
            </a:r>
            <a:r>
              <a:rPr lang="en-US" altLang="zh-TW" dirty="0" smtClean="0">
                <a:solidFill>
                  <a:srgbClr val="7B9899"/>
                </a:solidFill>
                <a:latin typeface="微軟正黑體" panose="020B0604030504040204" pitchFamily="34" charset="-120"/>
                <a:ea typeface="微軟正黑體" panose="020B0604030504040204" pitchFamily="34" charset="-120"/>
              </a:rPr>
              <a:t>VS.</a:t>
            </a:r>
            <a:r>
              <a:rPr lang="zh-TW" altLang="en-US" dirty="0" smtClean="0">
                <a:solidFill>
                  <a:srgbClr val="7B9899"/>
                </a:solidFill>
                <a:latin typeface="微軟正黑體" panose="020B0604030504040204" pitchFamily="34" charset="-120"/>
                <a:ea typeface="微軟正黑體" panose="020B0604030504040204" pitchFamily="34" charset="-120"/>
              </a:rPr>
              <a:t>非集團企業營收趨勢</a:t>
            </a:r>
          </a:p>
        </p:txBody>
      </p:sp>
      <p:sp>
        <p:nvSpPr>
          <p:cNvPr id="3" name="Content Placeholder 2"/>
          <p:cNvSpPr>
            <a:spLocks noGrp="1"/>
          </p:cNvSpPr>
          <p:nvPr>
            <p:ph idx="1"/>
          </p:nvPr>
        </p:nvSpPr>
        <p:spPr>
          <a:xfrm>
            <a:off x="301625" y="1527175"/>
            <a:ext cx="8504238" cy="4572000"/>
          </a:xfrm>
        </p:spPr>
        <p:txBody>
          <a:bodyPr>
            <a:normAutofit/>
          </a:bodyPr>
          <a:lstStyle/>
          <a:p>
            <a:pPr marL="274320" indent="-274320" fontAlgn="auto">
              <a:spcAft>
                <a:spcPts val="0"/>
              </a:spcAft>
              <a:buFont typeface="Wingdings 2"/>
              <a:buChar char=""/>
              <a:defRPr/>
            </a:pPr>
            <a:endParaRPr lang="zh-TW" altLang="en-US" dirty="0"/>
          </a:p>
        </p:txBody>
      </p:sp>
      <p:pic>
        <p:nvPicPr>
          <p:cNvPr id="286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313" y="1412875"/>
            <a:ext cx="6646862"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638" y="4005263"/>
            <a:ext cx="7710487"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文字方塊 7"/>
          <p:cNvSpPr txBox="1">
            <a:spLocks noChangeArrowheads="1"/>
          </p:cNvSpPr>
          <p:nvPr/>
        </p:nvSpPr>
        <p:spPr bwMode="auto">
          <a:xfrm>
            <a:off x="982663" y="6165850"/>
            <a:ext cx="6248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r>
              <a:rPr kumimoji="0" lang="en-US" altLang="zh-TW" sz="1200"/>
              <a:t>Ref: Family firms, control mechanisms and firm value of group-affiliated firms: a contingency model. Dr. </a:t>
            </a:r>
            <a:r>
              <a:rPr kumimoji="0" lang="en-US" altLang="zh-TW" sz="1200">
                <a:hlinkClick r:id="rId4" tooltip="Hao-Chun Chuang"/>
              </a:rPr>
              <a:t>Hao-Chun Chuang</a:t>
            </a:r>
            <a:r>
              <a:rPr kumimoji="0" lang="en-US" altLang="zh-TW" sz="1200"/>
              <a:t> ,  NCCU</a:t>
            </a:r>
            <a:endParaRPr kumimoji="0" lang="zh-TW" altLang="en-US" sz="1200"/>
          </a:p>
        </p:txBody>
      </p:sp>
    </p:spTree>
    <p:extLst>
      <p:ext uri="{BB962C8B-B14F-4D97-AF65-F5344CB8AC3E}">
        <p14:creationId xmlns:p14="http://schemas.microsoft.com/office/powerpoint/2010/main" val="112622865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zh-TW" altLang="en-US" smtClean="0">
                <a:solidFill>
                  <a:srgbClr val="7B9899"/>
                </a:solidFill>
                <a:latin typeface="微軟正黑體" panose="020B0604030504040204" pitchFamily="34" charset="-120"/>
                <a:ea typeface="微軟正黑體" panose="020B0604030504040204" pitchFamily="34" charset="-120"/>
              </a:rPr>
              <a:t>台灣家族</a:t>
            </a:r>
            <a:r>
              <a:rPr lang="en-US" altLang="zh-TW" smtClean="0">
                <a:solidFill>
                  <a:srgbClr val="7B9899"/>
                </a:solidFill>
                <a:latin typeface="微軟正黑體" panose="020B0604030504040204" pitchFamily="34" charset="-120"/>
                <a:ea typeface="微軟正黑體" panose="020B0604030504040204" pitchFamily="34" charset="-120"/>
              </a:rPr>
              <a:t>vs.</a:t>
            </a:r>
            <a:r>
              <a:rPr lang="zh-TW" altLang="en-US" smtClean="0">
                <a:solidFill>
                  <a:srgbClr val="7B9899"/>
                </a:solidFill>
                <a:latin typeface="微軟正黑體" panose="020B0604030504040204" pitchFamily="34" charset="-120"/>
                <a:ea typeface="微軟正黑體" panose="020B0604030504040204" pitchFamily="34" charset="-120"/>
              </a:rPr>
              <a:t>非家族企業營收趨勢 </a:t>
            </a:r>
          </a:p>
        </p:txBody>
      </p:sp>
      <p:sp>
        <p:nvSpPr>
          <p:cNvPr id="3" name="Content Placeholder 2"/>
          <p:cNvSpPr>
            <a:spLocks noGrp="1"/>
          </p:cNvSpPr>
          <p:nvPr>
            <p:ph idx="1"/>
          </p:nvPr>
        </p:nvSpPr>
        <p:spPr>
          <a:xfrm>
            <a:off x="301625" y="1527175"/>
            <a:ext cx="8504238" cy="4572000"/>
          </a:xfrm>
        </p:spPr>
        <p:txBody>
          <a:bodyPr>
            <a:normAutofit/>
          </a:bodyPr>
          <a:lstStyle/>
          <a:p>
            <a:pPr marL="274320" indent="-274320" fontAlgn="auto">
              <a:spcAft>
                <a:spcPts val="0"/>
              </a:spcAft>
              <a:buFont typeface="Wingdings 2"/>
              <a:buChar char=""/>
              <a:defRPr/>
            </a:pPr>
            <a:endParaRPr lang="zh-TW" altLang="en-US" dirty="0"/>
          </a:p>
        </p:txBody>
      </p:sp>
      <p:pic>
        <p:nvPicPr>
          <p:cNvPr id="297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313" y="1412875"/>
            <a:ext cx="7843837"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313" y="3644900"/>
            <a:ext cx="7910512" cy="24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文字方塊 8"/>
          <p:cNvSpPr txBox="1">
            <a:spLocks noChangeArrowheads="1"/>
          </p:cNvSpPr>
          <p:nvPr/>
        </p:nvSpPr>
        <p:spPr bwMode="auto">
          <a:xfrm>
            <a:off x="849313" y="6165850"/>
            <a:ext cx="6248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r>
              <a:rPr kumimoji="0" lang="en-US" altLang="zh-TW" sz="1200"/>
              <a:t>Ref: Family firms, control mechanisms and firm value of group-affiliated firms: a contingency model. Dr. </a:t>
            </a:r>
            <a:r>
              <a:rPr kumimoji="0" lang="en-US" altLang="zh-TW" sz="1200">
                <a:hlinkClick r:id="rId4" tooltip="Hao-Chun Chuang"/>
              </a:rPr>
              <a:t>Hao-Chun Chuang</a:t>
            </a:r>
            <a:r>
              <a:rPr kumimoji="0" lang="en-US" altLang="zh-TW" sz="1200"/>
              <a:t> ,  NCCU</a:t>
            </a:r>
            <a:endParaRPr kumimoji="0" lang="zh-TW" altLang="en-US" sz="1200"/>
          </a:p>
        </p:txBody>
      </p:sp>
    </p:spTree>
    <p:extLst>
      <p:ext uri="{BB962C8B-B14F-4D97-AF65-F5344CB8AC3E}">
        <p14:creationId xmlns:p14="http://schemas.microsoft.com/office/powerpoint/2010/main" val="229368112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zh-TW" altLang="en-US" dirty="0" smtClean="0">
                <a:solidFill>
                  <a:srgbClr val="7B9899"/>
                </a:solidFill>
                <a:latin typeface="微軟正黑體" panose="020B0604030504040204" pitchFamily="34" charset="-120"/>
                <a:ea typeface="微軟正黑體" panose="020B0604030504040204" pitchFamily="34" charset="-120"/>
              </a:rPr>
              <a:t>友好集團</a:t>
            </a:r>
          </a:p>
        </p:txBody>
      </p:sp>
      <p:sp>
        <p:nvSpPr>
          <p:cNvPr id="24580" name="Rectangle 3"/>
          <p:cNvSpPr>
            <a:spLocks noGrp="1" noChangeArrowheads="1"/>
          </p:cNvSpPr>
          <p:nvPr>
            <p:ph sz="quarter" idx="1"/>
          </p:nvPr>
        </p:nvSpPr>
        <p:spPr>
          <a:xfrm>
            <a:off x="633413" y="1268413"/>
            <a:ext cx="8345487" cy="4981575"/>
          </a:xfrm>
        </p:spPr>
        <p:txBody>
          <a:bodyPr>
            <a:normAutofit/>
          </a:bodyPr>
          <a:lstStyle/>
          <a:p>
            <a:pPr marL="274320" indent="-274320" fontAlgn="auto">
              <a:spcBef>
                <a:spcPct val="40000"/>
              </a:spcBef>
              <a:spcAft>
                <a:spcPts val="0"/>
              </a:spcAft>
              <a:buFont typeface="Wingdings 2"/>
              <a:buChar char=""/>
              <a:defRPr/>
            </a:pPr>
            <a:r>
              <a:rPr lang="zh-TW" altLang="en-US" sz="2400" dirty="0" smtClean="0">
                <a:latin typeface="微軟正黑體" panose="020B0604030504040204" pitchFamily="34" charset="-120"/>
                <a:ea typeface="微軟正黑體" panose="020B0604030504040204" pitchFamily="34" charset="-120"/>
              </a:rPr>
              <a:t>血親或姻親關係 </a:t>
            </a:r>
          </a:p>
          <a:p>
            <a:pPr marL="548640" lvl="1" indent="-274320" fontAlgn="auto">
              <a:spcBef>
                <a:spcPct val="40000"/>
              </a:spcBef>
              <a:spcAft>
                <a:spcPts val="0"/>
              </a:spcAft>
              <a:buFont typeface="Wingdings" panose="05000000000000000000" pitchFamily="2" charset="2"/>
              <a:buNone/>
              <a:defRPr/>
            </a:pPr>
            <a:r>
              <a:rPr lang="zh-TW" altLang="en-US" sz="2000" dirty="0" smtClean="0">
                <a:latin typeface="微軟正黑體" panose="020B0604030504040204" pitchFamily="34" charset="-120"/>
                <a:ea typeface="微軟正黑體" panose="020B0604030504040204" pitchFamily="34" charset="-120"/>
              </a:rPr>
              <a:t>鴻海集團及正崴集團，具有血親關係  </a:t>
            </a:r>
          </a:p>
          <a:p>
            <a:pPr marL="548640" lvl="1" indent="-274320" fontAlgn="auto">
              <a:spcBef>
                <a:spcPct val="40000"/>
              </a:spcBef>
              <a:spcAft>
                <a:spcPts val="0"/>
              </a:spcAft>
              <a:buFont typeface="Wingdings" panose="05000000000000000000" pitchFamily="2" charset="2"/>
              <a:buNone/>
              <a:defRPr/>
            </a:pPr>
            <a:r>
              <a:rPr lang="zh-TW" altLang="en-US" sz="2000" dirty="0" smtClean="0">
                <a:latin typeface="微軟正黑體" panose="020B0604030504040204" pitchFamily="34" charset="-120"/>
                <a:ea typeface="微軟正黑體" panose="020B0604030504040204" pitchFamily="34" charset="-120"/>
              </a:rPr>
              <a:t>太子汽車集團</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許勝發</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與新光集團</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吳東進</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，具有姻親關係。 </a:t>
            </a:r>
          </a:p>
          <a:p>
            <a:pPr marL="274320" indent="-274320" algn="just" fontAlgn="auto">
              <a:spcBef>
                <a:spcPct val="40000"/>
              </a:spcBef>
              <a:spcAft>
                <a:spcPts val="0"/>
              </a:spcAft>
              <a:buFont typeface="Wingdings 2"/>
              <a:buChar char=""/>
              <a:defRPr/>
            </a:pPr>
            <a:r>
              <a:rPr lang="zh-TW" altLang="en-US" sz="2400" dirty="0" smtClean="0">
                <a:latin typeface="微軟正黑體" panose="020B0604030504040204" pitchFamily="34" charset="-120"/>
                <a:ea typeface="微軟正黑體" panose="020B0604030504040204" pitchFamily="34" charset="-120"/>
              </a:rPr>
              <a:t>合夥關係</a:t>
            </a:r>
          </a:p>
          <a:p>
            <a:pPr marL="548640" lvl="1" indent="-274320" algn="just" fontAlgn="auto">
              <a:spcBef>
                <a:spcPct val="40000"/>
              </a:spcBef>
              <a:spcAft>
                <a:spcPts val="0"/>
              </a:spcAft>
              <a:buFont typeface="Wingdings" panose="05000000000000000000" pitchFamily="2" charset="2"/>
              <a:buNone/>
              <a:defRPr/>
            </a:pPr>
            <a:r>
              <a:rPr lang="zh-TW" altLang="en-US" sz="2000" dirty="0" smtClean="0">
                <a:latin typeface="微軟正黑體" panose="020B0604030504040204" pitchFamily="34" charset="-120"/>
                <a:ea typeface="微軟正黑體" panose="020B0604030504040204" pitchFamily="34" charset="-120"/>
              </a:rPr>
              <a:t>太電集團與華新麗華集團</a:t>
            </a:r>
          </a:p>
          <a:p>
            <a:pPr marL="274320" indent="-274320" fontAlgn="auto">
              <a:spcBef>
                <a:spcPct val="40000"/>
              </a:spcBef>
              <a:spcAft>
                <a:spcPts val="0"/>
              </a:spcAft>
              <a:buFont typeface="Wingdings 2"/>
              <a:buChar char=""/>
              <a:defRPr/>
            </a:pPr>
            <a:r>
              <a:rPr lang="zh-TW" altLang="en-US" sz="2400" dirty="0" smtClean="0">
                <a:latin typeface="微軟正黑體" panose="020B0604030504040204" pitchFamily="34" charset="-120"/>
                <a:ea typeface="微軟正黑體" panose="020B0604030504040204" pitchFamily="34" charset="-120"/>
              </a:rPr>
              <a:t>合併或分割 </a:t>
            </a:r>
          </a:p>
          <a:p>
            <a:pPr marL="548640" lvl="1" indent="-274320" fontAlgn="auto">
              <a:spcBef>
                <a:spcPct val="40000"/>
              </a:spcBef>
              <a:spcAft>
                <a:spcPts val="0"/>
              </a:spcAft>
              <a:buFont typeface="Wingdings" panose="05000000000000000000" pitchFamily="2" charset="2"/>
              <a:buNone/>
              <a:defRPr/>
            </a:pPr>
            <a:r>
              <a:rPr lang="zh-TW" altLang="en-US" sz="2000" dirty="0" smtClean="0">
                <a:latin typeface="微軟正黑體" panose="020B0604030504040204" pitchFamily="34" charset="-120"/>
                <a:ea typeface="微軟正黑體" panose="020B0604030504040204" pitchFamily="34" charset="-120"/>
              </a:rPr>
              <a:t>宏碁集團、明基集團及緯創集團</a:t>
            </a:r>
          </a:p>
          <a:p>
            <a:pPr marL="274320" indent="-274320" fontAlgn="auto">
              <a:spcBef>
                <a:spcPct val="40000"/>
              </a:spcBef>
              <a:spcAft>
                <a:spcPts val="0"/>
              </a:spcAft>
              <a:buFont typeface="Wingdings 2"/>
              <a:buChar char=""/>
              <a:defRPr/>
            </a:pPr>
            <a:r>
              <a:rPr lang="zh-TW" altLang="en-US" sz="2400" dirty="0" smtClean="0">
                <a:latin typeface="微軟正黑體" panose="020B0604030504040204" pitchFamily="34" charset="-120"/>
                <a:ea typeface="微軟正黑體" panose="020B0604030504040204" pitchFamily="34" charset="-120"/>
              </a:rPr>
              <a:t>公股 </a:t>
            </a:r>
          </a:p>
          <a:p>
            <a:pPr marL="548640" lvl="1" indent="-274320" fontAlgn="auto">
              <a:spcBef>
                <a:spcPct val="40000"/>
              </a:spcBef>
              <a:spcAft>
                <a:spcPts val="0"/>
              </a:spcAft>
              <a:buFont typeface="Wingdings" panose="05000000000000000000" pitchFamily="2" charset="2"/>
              <a:buNone/>
              <a:defRPr/>
            </a:pPr>
            <a:r>
              <a:rPr lang="zh-TW" altLang="en-US" sz="2000" dirty="0" smtClean="0">
                <a:latin typeface="微軟正黑體" panose="020B0604030504040204" pitchFamily="34" charset="-120"/>
                <a:ea typeface="微軟正黑體" panose="020B0604030504040204" pitchFamily="34" charset="-120"/>
              </a:rPr>
              <a:t>台新金入主彰銀 、富邦銀行併台北銀行 、華南金林明成家族與公股</a:t>
            </a:r>
          </a:p>
          <a:p>
            <a:pPr marL="274320" indent="-274320" fontAlgn="auto">
              <a:spcBef>
                <a:spcPct val="40000"/>
              </a:spcBef>
              <a:spcAft>
                <a:spcPts val="0"/>
              </a:spcAft>
              <a:buFont typeface="Wingdings" pitchFamily="2" charset="2"/>
              <a:buNone/>
              <a:defRPr/>
            </a:pPr>
            <a:r>
              <a:rPr lang="zh-TW" altLang="en-US" sz="2400" dirty="0" smtClean="0">
                <a:solidFill>
                  <a:srgbClr val="CC3300"/>
                </a:solidFill>
                <a:latin typeface="微軟正黑體" panose="020B0604030504040204" pitchFamily="34" charset="-120"/>
                <a:ea typeface="微軟正黑體" panose="020B0604030504040204" pitchFamily="34" charset="-120"/>
              </a:rPr>
              <a:t>**友好關係可能生變</a:t>
            </a:r>
            <a:r>
              <a:rPr lang="zh-TW" altLang="en-US" sz="2400" dirty="0" smtClean="0">
                <a:latin typeface="微軟正黑體" panose="020B0604030504040204" pitchFamily="34" charset="-120"/>
                <a:ea typeface="微軟正黑體" panose="020B0604030504040204" pitchFamily="34" charset="-120"/>
              </a:rPr>
              <a:t> </a:t>
            </a:r>
            <a:r>
              <a:rPr lang="en-US" altLang="zh-TW" sz="2400" dirty="0" smtClean="0">
                <a:latin typeface="微軟正黑體" panose="020B0604030504040204" pitchFamily="34" charset="-120"/>
                <a:ea typeface="微軟正黑體" panose="020B0604030504040204" pitchFamily="34" charset="-120"/>
              </a:rPr>
              <a:t>(2005/4</a:t>
            </a:r>
            <a:r>
              <a:rPr lang="zh-TW" altLang="en-US" sz="2400" dirty="0" smtClean="0">
                <a:latin typeface="微軟正黑體" panose="020B0604030504040204" pitchFamily="34" charset="-120"/>
                <a:ea typeface="微軟正黑體" panose="020B0604030504040204" pitchFamily="34" charset="-120"/>
              </a:rPr>
              <a:t>開發金辜家與公股關係生變</a:t>
            </a:r>
            <a:r>
              <a:rPr lang="en-US" altLang="zh-TW" sz="2400" dirty="0" smtClean="0">
                <a:latin typeface="微軟正黑體" panose="020B0604030504040204" pitchFamily="34" charset="-120"/>
                <a:ea typeface="微軟正黑體" panose="020B0604030504040204" pitchFamily="34" charset="-120"/>
              </a:rPr>
              <a:t>)</a:t>
            </a:r>
          </a:p>
          <a:p>
            <a:pPr marL="548640" lvl="1" indent="-274320" fontAlgn="auto">
              <a:spcBef>
                <a:spcPct val="40000"/>
              </a:spcBef>
              <a:spcAft>
                <a:spcPts val="0"/>
              </a:spcAft>
              <a:buFont typeface="Wingdings"/>
              <a:buChar char=""/>
              <a:defRPr/>
            </a:pPr>
            <a:endParaRPr lang="en-US" altLang="zh-TW" sz="2000" dirty="0" smtClean="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4294967295"/>
          </p:nvPr>
        </p:nvSpPr>
        <p:spPr>
          <a:xfrm>
            <a:off x="179388" y="6381750"/>
            <a:ext cx="3044825" cy="293688"/>
          </a:xfrm>
          <a:prstGeom prst="rect">
            <a:avLst/>
          </a:prstGeom>
        </p:spPr>
        <p:txBody>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pPr algn="ctr"/>
            <a:fld id="{818480B3-16A1-4CC7-B2E8-CB3C3E94885E}" type="slidenum">
              <a:rPr kumimoji="0" lang="en-US" altLang="zh-TW" sz="1400">
                <a:solidFill>
                  <a:srgbClr val="FFFFFF"/>
                </a:solidFill>
              </a:rPr>
              <a:pPr algn="ctr"/>
              <a:t>28</a:t>
            </a:fld>
            <a:endParaRPr kumimoji="0" lang="en-US" altLang="zh-TW" sz="1400">
              <a:solidFill>
                <a:srgbClr val="FFFFFF"/>
              </a:solidFill>
            </a:endParaRPr>
          </a:p>
        </p:txBody>
      </p:sp>
    </p:spTree>
    <p:extLst>
      <p:ext uri="{BB962C8B-B14F-4D97-AF65-F5344CB8AC3E}">
        <p14:creationId xmlns:p14="http://schemas.microsoft.com/office/powerpoint/2010/main" val="12030627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zh-TW" altLang="en-US" smtClean="0">
                <a:solidFill>
                  <a:srgbClr val="7B9899"/>
                </a:solidFill>
                <a:latin typeface="微軟正黑體" panose="020B0604030504040204" pitchFamily="34" charset="-120"/>
                <a:ea typeface="微軟正黑體" panose="020B0604030504040204" pitchFamily="34" charset="-120"/>
              </a:rPr>
              <a:t>持股與控制偏離</a:t>
            </a:r>
          </a:p>
        </p:txBody>
      </p:sp>
      <p:sp>
        <p:nvSpPr>
          <p:cNvPr id="25604" name="Rectangle 3"/>
          <p:cNvSpPr>
            <a:spLocks noGrp="1" noChangeArrowheads="1"/>
          </p:cNvSpPr>
          <p:nvPr>
            <p:ph sz="quarter" idx="1"/>
          </p:nvPr>
        </p:nvSpPr>
        <p:spPr>
          <a:xfrm>
            <a:off x="633413" y="1341438"/>
            <a:ext cx="7596187" cy="4908550"/>
          </a:xfrm>
        </p:spPr>
        <p:txBody>
          <a:bodyPr>
            <a:normAutofit/>
          </a:bodyPr>
          <a:lstStyle/>
          <a:p>
            <a:pPr marL="274320" indent="-274320" fontAlgn="auto">
              <a:spcBef>
                <a:spcPct val="40000"/>
              </a:spcBef>
              <a:spcAft>
                <a:spcPts val="0"/>
              </a:spcAft>
              <a:buFont typeface="Wingdings 2"/>
              <a:buChar char=""/>
              <a:defRPr/>
            </a:pPr>
            <a:r>
              <a:rPr lang="zh-TW" altLang="en-US" sz="2800" dirty="0" smtClean="0">
                <a:latin typeface="微軟正黑體" panose="020B0604030504040204" pitchFamily="34" charset="-120"/>
                <a:ea typeface="微軟正黑體" panose="020B0604030504040204" pitchFamily="34" charset="-120"/>
              </a:rPr>
              <a:t>一股一權概念</a:t>
            </a:r>
          </a:p>
          <a:p>
            <a:pPr marL="548640" lvl="1" indent="-274320" fontAlgn="auto">
              <a:spcBef>
                <a:spcPct val="40000"/>
              </a:spcBef>
              <a:spcAft>
                <a:spcPts val="0"/>
              </a:spcAft>
              <a:buFont typeface="Wingdings"/>
              <a:buChar char=""/>
              <a:defRPr/>
            </a:pPr>
            <a:r>
              <a:rPr lang="zh-TW" altLang="en-US" sz="2400" dirty="0" smtClean="0">
                <a:solidFill>
                  <a:srgbClr val="000000"/>
                </a:solidFill>
                <a:latin typeface="微軟正黑體" panose="020B0604030504040204" pitchFamily="34" charset="-120"/>
                <a:ea typeface="微軟正黑體" panose="020B0604030504040204" pitchFamily="34" charset="-120"/>
              </a:rPr>
              <a:t>出資多少</a:t>
            </a:r>
            <a:r>
              <a:rPr lang="en-US" altLang="zh-TW" sz="2400" dirty="0" smtClean="0">
                <a:solidFill>
                  <a:srgbClr val="000000"/>
                </a:solidFill>
                <a:latin typeface="微軟正黑體" panose="020B0604030504040204" pitchFamily="34" charset="-120"/>
                <a:ea typeface="微軟正黑體" panose="020B0604030504040204" pitchFamily="34" charset="-120"/>
              </a:rPr>
              <a:t>, </a:t>
            </a:r>
            <a:r>
              <a:rPr lang="zh-TW" altLang="en-US" sz="2400" dirty="0" smtClean="0">
                <a:solidFill>
                  <a:srgbClr val="000000"/>
                </a:solidFill>
                <a:latin typeface="微軟正黑體" panose="020B0604030504040204" pitchFamily="34" charset="-120"/>
                <a:ea typeface="微軟正黑體" panose="020B0604030504040204" pitchFamily="34" charset="-120"/>
              </a:rPr>
              <a:t>擁有多少權力</a:t>
            </a:r>
            <a:r>
              <a:rPr lang="en-US" altLang="zh-TW" sz="2400" dirty="0" smtClean="0">
                <a:solidFill>
                  <a:srgbClr val="000000"/>
                </a:solidFill>
                <a:latin typeface="微軟正黑體" panose="020B0604030504040204" pitchFamily="34" charset="-120"/>
                <a:ea typeface="微軟正黑體" panose="020B0604030504040204" pitchFamily="34" charset="-120"/>
              </a:rPr>
              <a:t>(</a:t>
            </a:r>
            <a:r>
              <a:rPr lang="zh-TW" altLang="en-US" sz="2400" dirty="0" smtClean="0">
                <a:solidFill>
                  <a:srgbClr val="000000"/>
                </a:solidFill>
                <a:latin typeface="微軟正黑體" panose="020B0604030504040204" pitchFamily="34" charset="-120"/>
                <a:ea typeface="微軟正黑體" panose="020B0604030504040204" pitchFamily="34" charset="-120"/>
              </a:rPr>
              <a:t>盈餘</a:t>
            </a:r>
            <a:r>
              <a:rPr lang="en-US" altLang="zh-TW" sz="2400" dirty="0" smtClean="0">
                <a:solidFill>
                  <a:srgbClr val="000000"/>
                </a:solidFill>
                <a:latin typeface="微軟正黑體" panose="020B0604030504040204" pitchFamily="34" charset="-120"/>
                <a:ea typeface="微軟正黑體" panose="020B0604030504040204" pitchFamily="34" charset="-120"/>
              </a:rPr>
              <a:t>,</a:t>
            </a:r>
            <a:r>
              <a:rPr lang="zh-TW" altLang="en-US" sz="2400" dirty="0" smtClean="0">
                <a:solidFill>
                  <a:srgbClr val="000000"/>
                </a:solidFill>
                <a:latin typeface="微軟正黑體" panose="020B0604030504040204" pitchFamily="34" charset="-120"/>
                <a:ea typeface="微軟正黑體" panose="020B0604030504040204" pitchFamily="34" charset="-120"/>
              </a:rPr>
              <a:t>股權</a:t>
            </a:r>
            <a:r>
              <a:rPr lang="en-US" altLang="zh-TW" sz="2400" dirty="0" smtClean="0">
                <a:solidFill>
                  <a:srgbClr val="000000"/>
                </a:solidFill>
                <a:latin typeface="微軟正黑體" panose="020B0604030504040204" pitchFamily="34" charset="-120"/>
                <a:ea typeface="微軟正黑體" panose="020B0604030504040204" pitchFamily="34" charset="-120"/>
              </a:rPr>
              <a:t>,</a:t>
            </a:r>
            <a:r>
              <a:rPr lang="zh-TW" altLang="en-US" sz="2400" dirty="0" smtClean="0">
                <a:solidFill>
                  <a:srgbClr val="000000"/>
                </a:solidFill>
                <a:latin typeface="微軟正黑體" panose="020B0604030504040204" pitchFamily="34" charset="-120"/>
                <a:ea typeface="微軟正黑體" panose="020B0604030504040204" pitchFamily="34" charset="-120"/>
              </a:rPr>
              <a:t>董監席次</a:t>
            </a:r>
            <a:r>
              <a:rPr lang="en-US" altLang="zh-TW" sz="2400" dirty="0" smtClean="0">
                <a:solidFill>
                  <a:srgbClr val="000000"/>
                </a:solidFill>
                <a:latin typeface="微軟正黑體" panose="020B0604030504040204" pitchFamily="34" charset="-120"/>
                <a:ea typeface="微軟正黑體" panose="020B0604030504040204" pitchFamily="34" charset="-120"/>
              </a:rPr>
              <a:t>)</a:t>
            </a:r>
          </a:p>
          <a:p>
            <a:pPr marL="822960" lvl="2" fontAlgn="auto">
              <a:spcBef>
                <a:spcPct val="40000"/>
              </a:spcBef>
              <a:spcAft>
                <a:spcPts val="0"/>
              </a:spcAft>
              <a:buClr>
                <a:schemeClr val="accent3"/>
              </a:buClr>
              <a:buFont typeface="Wingdings 2"/>
              <a:buChar char=""/>
              <a:defRPr/>
            </a:pPr>
            <a:r>
              <a:rPr lang="zh-TW" altLang="en-US" dirty="0" smtClean="0">
                <a:latin typeface="微軟正黑體" panose="020B0604030504040204" pitchFamily="34" charset="-120"/>
                <a:ea typeface="微軟正黑體" panose="020B0604030504040204" pitchFamily="34" charset="-120"/>
              </a:rPr>
              <a:t>直接持股</a:t>
            </a:r>
            <a:r>
              <a:rPr lang="en-US" altLang="zh-TW" dirty="0" smtClean="0">
                <a:latin typeface="微軟正黑體" panose="020B0604030504040204" pitchFamily="34" charset="-120"/>
                <a:ea typeface="微軟正黑體" panose="020B0604030504040204" pitchFamily="34" charset="-120"/>
              </a:rPr>
              <a:t>, </a:t>
            </a:r>
            <a:r>
              <a:rPr lang="zh-TW" altLang="en-US" dirty="0" smtClean="0">
                <a:latin typeface="微軟正黑體" panose="020B0604030504040204" pitchFamily="34" charset="-120"/>
                <a:ea typeface="微軟正黑體" panose="020B0604030504040204" pitchFamily="34" charset="-120"/>
              </a:rPr>
              <a:t>代表最終控制者之實際出資</a:t>
            </a:r>
          </a:p>
          <a:p>
            <a:pPr marL="822960" lvl="2" fontAlgn="auto">
              <a:spcBef>
                <a:spcPct val="40000"/>
              </a:spcBef>
              <a:spcAft>
                <a:spcPts val="0"/>
              </a:spcAft>
              <a:buClr>
                <a:schemeClr val="accent3"/>
              </a:buClr>
              <a:buFont typeface="Wingdings 2"/>
              <a:buChar char=""/>
              <a:defRPr/>
            </a:pPr>
            <a:r>
              <a:rPr lang="zh-TW" altLang="en-US" dirty="0" smtClean="0">
                <a:latin typeface="微軟正黑體" panose="020B0604030504040204" pitchFamily="34" charset="-120"/>
                <a:ea typeface="微軟正黑體" panose="020B0604030504040204" pitchFamily="34" charset="-120"/>
              </a:rPr>
              <a:t>間接持股</a:t>
            </a:r>
            <a:r>
              <a:rPr lang="en-US" altLang="zh-TW" dirty="0" smtClean="0">
                <a:latin typeface="微軟正黑體" panose="020B0604030504040204" pitchFamily="34" charset="-120"/>
                <a:ea typeface="微軟正黑體" panose="020B0604030504040204" pitchFamily="34" charset="-120"/>
              </a:rPr>
              <a:t>, </a:t>
            </a:r>
            <a:r>
              <a:rPr lang="zh-TW" altLang="en-US" dirty="0" smtClean="0">
                <a:latin typeface="微軟正黑體" panose="020B0604030504040204" pitchFamily="34" charset="-120"/>
                <a:ea typeface="微軟正黑體" panose="020B0604030504040204" pitchFamily="34" charset="-120"/>
              </a:rPr>
              <a:t>透過金字塔結構及交叉持股</a:t>
            </a:r>
            <a:r>
              <a:rPr lang="en-US" altLang="zh-TW" dirty="0" smtClean="0">
                <a:latin typeface="微軟正黑體" panose="020B0604030504040204" pitchFamily="34" charset="-120"/>
                <a:ea typeface="微軟正黑體" panose="020B0604030504040204" pitchFamily="34" charset="-120"/>
              </a:rPr>
              <a:t>, </a:t>
            </a:r>
            <a:r>
              <a:rPr lang="zh-TW" altLang="en-US" dirty="0" smtClean="0">
                <a:latin typeface="微軟正黑體" panose="020B0604030504040204" pitchFamily="34" charset="-120"/>
                <a:ea typeface="微軟正黑體" panose="020B0604030504040204" pitchFamily="34" charset="-120"/>
              </a:rPr>
              <a:t>所增加之股份控制權</a:t>
            </a:r>
          </a:p>
          <a:p>
            <a:pPr marL="822960" lvl="2" fontAlgn="auto">
              <a:spcBef>
                <a:spcPct val="40000"/>
              </a:spcBef>
              <a:spcAft>
                <a:spcPts val="0"/>
              </a:spcAft>
              <a:buClr>
                <a:schemeClr val="accent3"/>
              </a:buClr>
              <a:buFont typeface="Wingdings 2"/>
              <a:buChar char=""/>
              <a:defRPr/>
            </a:pPr>
            <a:endParaRPr lang="zh-TW" altLang="en-US" sz="1800" dirty="0" smtClean="0">
              <a:latin typeface="微軟正黑體" panose="020B0604030504040204" pitchFamily="34" charset="-120"/>
              <a:ea typeface="微軟正黑體" panose="020B0604030504040204" pitchFamily="34" charset="-120"/>
            </a:endParaRPr>
          </a:p>
          <a:p>
            <a:pPr marL="548640" lvl="1" indent="-274320" fontAlgn="auto">
              <a:spcBef>
                <a:spcPct val="40000"/>
              </a:spcBef>
              <a:spcAft>
                <a:spcPts val="0"/>
              </a:spcAft>
              <a:buFont typeface="Wingdings"/>
              <a:buChar char=""/>
              <a:defRPr/>
            </a:pPr>
            <a:r>
              <a:rPr lang="zh-TW" altLang="en-US" sz="2400" dirty="0" smtClean="0">
                <a:solidFill>
                  <a:srgbClr val="000000"/>
                </a:solidFill>
                <a:latin typeface="微軟正黑體" panose="020B0604030504040204" pitchFamily="34" charset="-120"/>
                <a:ea typeface="微軟正黑體" panose="020B0604030504040204" pitchFamily="34" charset="-120"/>
              </a:rPr>
              <a:t>若出資少</a:t>
            </a:r>
            <a:r>
              <a:rPr lang="en-US" altLang="zh-TW" sz="2400" dirty="0" smtClean="0">
                <a:solidFill>
                  <a:srgbClr val="000000"/>
                </a:solidFill>
                <a:latin typeface="微軟正黑體" panose="020B0604030504040204" pitchFamily="34" charset="-120"/>
                <a:ea typeface="微軟正黑體" panose="020B0604030504040204" pitchFamily="34" charset="-120"/>
              </a:rPr>
              <a:t>, </a:t>
            </a:r>
            <a:r>
              <a:rPr lang="zh-TW" altLang="en-US" sz="2400" dirty="0" smtClean="0">
                <a:solidFill>
                  <a:srgbClr val="000000"/>
                </a:solidFill>
                <a:latin typeface="微軟正黑體" panose="020B0604030504040204" pitchFamily="34" charset="-120"/>
                <a:ea typeface="微軟正黑體" panose="020B0604030504040204" pitchFamily="34" charset="-120"/>
              </a:rPr>
              <a:t>高控制</a:t>
            </a:r>
            <a:r>
              <a:rPr lang="en-US" altLang="zh-TW" sz="2400" dirty="0" smtClean="0">
                <a:solidFill>
                  <a:srgbClr val="000000"/>
                </a:solidFill>
                <a:latin typeface="微軟正黑體" panose="020B0604030504040204" pitchFamily="34" charset="-120"/>
                <a:ea typeface="微軟正黑體" panose="020B0604030504040204" pitchFamily="34" charset="-120"/>
              </a:rPr>
              <a:t>, </a:t>
            </a:r>
            <a:r>
              <a:rPr lang="zh-TW" altLang="en-US" sz="2400" dirty="0" smtClean="0">
                <a:solidFill>
                  <a:srgbClr val="000000"/>
                </a:solidFill>
                <a:latin typeface="微軟正黑體" panose="020B0604030504040204" pitchFamily="34" charset="-120"/>
                <a:ea typeface="微軟正黑體" panose="020B0604030504040204" pitchFamily="34" charset="-120"/>
              </a:rPr>
              <a:t>則偏離大</a:t>
            </a:r>
          </a:p>
          <a:p>
            <a:pPr marL="822960" lvl="2" fontAlgn="auto">
              <a:spcBef>
                <a:spcPct val="40000"/>
              </a:spcBef>
              <a:spcAft>
                <a:spcPts val="0"/>
              </a:spcAft>
              <a:buClr>
                <a:schemeClr val="accent3"/>
              </a:buClr>
              <a:buFont typeface="Wingdings 2"/>
              <a:buChar char=""/>
              <a:defRPr/>
            </a:pPr>
            <a:r>
              <a:rPr lang="zh-TW" altLang="en-US" dirty="0" smtClean="0">
                <a:latin typeface="微軟正黑體" panose="020B0604030504040204" pitchFamily="34" charset="-120"/>
                <a:ea typeface="微軟正黑體" panose="020B0604030504040204" pitchFamily="34" charset="-120"/>
              </a:rPr>
              <a:t>高度偏離</a:t>
            </a:r>
            <a:r>
              <a:rPr lang="en-US" altLang="zh-TW" dirty="0" smtClean="0">
                <a:latin typeface="微軟正黑體" panose="020B0604030504040204" pitchFamily="34" charset="-120"/>
                <a:ea typeface="微軟正黑體" panose="020B0604030504040204" pitchFamily="34" charset="-120"/>
              </a:rPr>
              <a:t>, </a:t>
            </a:r>
            <a:r>
              <a:rPr lang="zh-TW" altLang="en-US" dirty="0" smtClean="0">
                <a:latin typeface="微軟正黑體" panose="020B0604030504040204" pitchFamily="34" charset="-120"/>
                <a:ea typeface="微軟正黑體" panose="020B0604030504040204" pitchFamily="34" charset="-120"/>
              </a:rPr>
              <a:t>最終控制者出資少</a:t>
            </a:r>
            <a:r>
              <a:rPr lang="en-US" altLang="zh-TW" dirty="0" smtClean="0">
                <a:latin typeface="微軟正黑體" panose="020B0604030504040204" pitchFamily="34" charset="-120"/>
                <a:ea typeface="微軟正黑體" panose="020B0604030504040204" pitchFamily="34" charset="-120"/>
              </a:rPr>
              <a:t>, </a:t>
            </a:r>
            <a:r>
              <a:rPr lang="zh-TW" altLang="en-US" dirty="0" smtClean="0">
                <a:latin typeface="微軟正黑體" panose="020B0604030504040204" pitchFamily="34" charset="-120"/>
                <a:ea typeface="微軟正黑體" panose="020B0604030504040204" pitchFamily="34" charset="-120"/>
              </a:rPr>
              <a:t>經營權不穩固 </a:t>
            </a:r>
          </a:p>
          <a:p>
            <a:pPr marL="822960" lvl="2" fontAlgn="auto">
              <a:spcBef>
                <a:spcPct val="40000"/>
              </a:spcBef>
              <a:spcAft>
                <a:spcPts val="0"/>
              </a:spcAft>
              <a:buClr>
                <a:schemeClr val="accent3"/>
              </a:buClr>
              <a:buFont typeface="Wingdings 2"/>
              <a:buChar char=""/>
              <a:defRPr/>
            </a:pPr>
            <a:r>
              <a:rPr lang="zh-TW" altLang="en-US" dirty="0" smtClean="0">
                <a:latin typeface="微軟正黑體" panose="020B0604030504040204" pitchFamily="34" charset="-120"/>
                <a:ea typeface="微軟正黑體" panose="020B0604030504040204" pitchFamily="34" charset="-120"/>
              </a:rPr>
              <a:t>應再搭配股權結構及控制型態</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專業經理人</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等資訊</a:t>
            </a:r>
          </a:p>
          <a:p>
            <a:pPr marL="822960" lvl="2" fontAlgn="auto">
              <a:spcBef>
                <a:spcPct val="40000"/>
              </a:spcBef>
              <a:spcAft>
                <a:spcPts val="0"/>
              </a:spcAft>
              <a:buClr>
                <a:schemeClr val="accent3"/>
              </a:buClr>
              <a:buFont typeface="Wingdings" pitchFamily="2" charset="2"/>
              <a:buNone/>
              <a:defRPr/>
            </a:pPr>
            <a:endParaRPr lang="en-US" altLang="zh-TW" sz="1800" dirty="0" smtClean="0">
              <a:latin typeface="微軟正黑體" panose="020B0604030504040204" pitchFamily="34" charset="-120"/>
              <a:ea typeface="微軟正黑體" panose="020B0604030504040204" pitchFamily="34" charset="-120"/>
            </a:endParaRPr>
          </a:p>
        </p:txBody>
      </p:sp>
      <p:sp>
        <p:nvSpPr>
          <p:cNvPr id="31748" name="Rectangle 4"/>
          <p:cNvSpPr>
            <a:spLocks noChangeArrowheads="1"/>
          </p:cNvSpPr>
          <p:nvPr/>
        </p:nvSpPr>
        <p:spPr bwMode="auto">
          <a:xfrm>
            <a:off x="211138" y="6324600"/>
            <a:ext cx="79200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r>
              <a:rPr kumimoji="0" lang="zh-TW" altLang="en-US" sz="1600">
                <a:latin typeface="微軟正黑體" panose="020B0604030504040204" pitchFamily="34" charset="-120"/>
              </a:rPr>
              <a:t>資料來源：林宛瑩教授研究講義</a:t>
            </a:r>
          </a:p>
        </p:txBody>
      </p:sp>
      <p:sp>
        <p:nvSpPr>
          <p:cNvPr id="5" name="投影片編號版面配置區 4"/>
          <p:cNvSpPr>
            <a:spLocks noGrp="1"/>
          </p:cNvSpPr>
          <p:nvPr>
            <p:ph type="sldNum" sz="quarter" idx="4294967295"/>
          </p:nvPr>
        </p:nvSpPr>
        <p:spPr>
          <a:xfrm>
            <a:off x="179388" y="6381750"/>
            <a:ext cx="3044825" cy="293688"/>
          </a:xfrm>
          <a:prstGeom prst="rect">
            <a:avLst/>
          </a:prstGeom>
        </p:spPr>
        <p:txBody>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pPr algn="ctr"/>
            <a:fld id="{524FB19D-9B7D-4692-BF37-3127D39C8982}" type="slidenum">
              <a:rPr kumimoji="0" lang="en-US" altLang="zh-TW" sz="1400">
                <a:solidFill>
                  <a:srgbClr val="FFFFFF"/>
                </a:solidFill>
                <a:latin typeface="微軟正黑體" panose="020B0604030504040204" pitchFamily="34" charset="-120"/>
              </a:rPr>
              <a:pPr algn="ctr"/>
              <a:t>29</a:t>
            </a:fld>
            <a:endParaRPr kumimoji="0" lang="en-US" altLang="zh-TW" sz="1400">
              <a:solidFill>
                <a:srgbClr val="FFFFFF"/>
              </a:solidFill>
              <a:latin typeface="微軟正黑體" panose="020B0604030504040204" pitchFamily="34" charset="-120"/>
            </a:endParaRPr>
          </a:p>
        </p:txBody>
      </p:sp>
    </p:spTree>
    <p:extLst>
      <p:ext uri="{BB962C8B-B14F-4D97-AF65-F5344CB8AC3E}">
        <p14:creationId xmlns:p14="http://schemas.microsoft.com/office/powerpoint/2010/main" val="1893511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p:cNvPicPr>
            <a:picLocks noChangeAspect="1" noChangeArrowheads="1"/>
          </p:cNvPicPr>
          <p:nvPr/>
        </p:nvPicPr>
        <p:blipFill>
          <a:blip r:embed="rId3" cstate="print"/>
          <a:srcRect/>
          <a:stretch>
            <a:fillRect/>
          </a:stretch>
        </p:blipFill>
        <p:spPr bwMode="auto">
          <a:xfrm>
            <a:off x="4572000" y="4149080"/>
            <a:ext cx="4295775" cy="2438400"/>
          </a:xfrm>
          <a:prstGeom prst="rect">
            <a:avLst/>
          </a:prstGeom>
          <a:noFill/>
          <a:ln w="9525">
            <a:noFill/>
            <a:miter lim="800000"/>
            <a:headEnd/>
            <a:tailEnd/>
          </a:ln>
        </p:spPr>
      </p:pic>
      <p:sp>
        <p:nvSpPr>
          <p:cNvPr id="2" name="內容版面配置區 1"/>
          <p:cNvSpPr>
            <a:spLocks noGrp="1"/>
          </p:cNvSpPr>
          <p:nvPr>
            <p:ph idx="1"/>
          </p:nvPr>
        </p:nvSpPr>
        <p:spPr/>
        <p:txBody>
          <a:bodyPr>
            <a:normAutofit/>
          </a:bodyPr>
          <a:lstStyle/>
          <a:p>
            <a:r>
              <a:rPr lang="en-US" altLang="zh-TW" dirty="0" smtClean="0"/>
              <a:t>Credit ratings are </a:t>
            </a:r>
            <a:r>
              <a:rPr lang="en-US" altLang="zh-TW" i="1" u="sng" dirty="0" smtClean="0">
                <a:solidFill>
                  <a:srgbClr val="000099"/>
                </a:solidFill>
              </a:rPr>
              <a:t>opinions</a:t>
            </a:r>
            <a:r>
              <a:rPr lang="en-US" altLang="zh-TW" dirty="0" smtClean="0"/>
              <a:t> about </a:t>
            </a:r>
            <a:r>
              <a:rPr lang="en-US" altLang="zh-TW" i="1" u="sng" dirty="0" smtClean="0">
                <a:solidFill>
                  <a:srgbClr val="000099"/>
                </a:solidFill>
              </a:rPr>
              <a:t>credit risk</a:t>
            </a:r>
            <a:r>
              <a:rPr lang="en-US" altLang="zh-TW" dirty="0" smtClean="0"/>
              <a:t>.</a:t>
            </a:r>
          </a:p>
          <a:p>
            <a:r>
              <a:rPr lang="en-US" altLang="zh-TW" dirty="0" smtClean="0"/>
              <a:t>Our ratings express our opinion about the </a:t>
            </a:r>
            <a:r>
              <a:rPr lang="en-US" altLang="zh-TW" i="1" u="sng" dirty="0" smtClean="0">
                <a:solidFill>
                  <a:srgbClr val="000099"/>
                </a:solidFill>
              </a:rPr>
              <a:t>ability and willingness</a:t>
            </a:r>
            <a:r>
              <a:rPr lang="en-US" altLang="zh-TW" i="1" dirty="0" smtClean="0"/>
              <a:t> </a:t>
            </a:r>
            <a:r>
              <a:rPr lang="en-US" altLang="zh-TW" dirty="0" smtClean="0"/>
              <a:t>of an issuer, to meet its </a:t>
            </a:r>
            <a:r>
              <a:rPr lang="en-US" altLang="zh-TW" i="1" u="sng" dirty="0" smtClean="0">
                <a:solidFill>
                  <a:srgbClr val="000099"/>
                </a:solidFill>
              </a:rPr>
              <a:t>financial obligations</a:t>
            </a:r>
            <a:r>
              <a:rPr lang="en-US" altLang="zh-TW" dirty="0" smtClean="0"/>
              <a:t> </a:t>
            </a:r>
            <a:r>
              <a:rPr lang="en-US" altLang="zh-TW" i="1" u="sng" dirty="0" smtClean="0">
                <a:solidFill>
                  <a:srgbClr val="000099"/>
                </a:solidFill>
              </a:rPr>
              <a:t>in full</a:t>
            </a:r>
            <a:r>
              <a:rPr lang="en-US" altLang="zh-TW" i="1" dirty="0" smtClean="0"/>
              <a:t> </a:t>
            </a:r>
            <a:r>
              <a:rPr lang="en-US" altLang="zh-TW" dirty="0" smtClean="0"/>
              <a:t>and </a:t>
            </a:r>
            <a:r>
              <a:rPr lang="en-US" altLang="zh-TW" i="1" u="sng" dirty="0" smtClean="0">
                <a:solidFill>
                  <a:srgbClr val="000099"/>
                </a:solidFill>
              </a:rPr>
              <a:t>on time</a:t>
            </a:r>
            <a:r>
              <a:rPr lang="en-US" altLang="zh-TW" dirty="0" smtClean="0"/>
              <a:t>.</a:t>
            </a:r>
          </a:p>
          <a:p>
            <a:pPr algn="r">
              <a:buNone/>
            </a:pPr>
            <a:r>
              <a:rPr lang="zh-TW" altLang="en-US" dirty="0" smtClean="0"/>
              <a:t>～</a:t>
            </a:r>
            <a:r>
              <a:rPr lang="en-US" altLang="zh-TW" dirty="0" smtClean="0"/>
              <a:t>from S&amp;P</a:t>
            </a:r>
            <a:endParaRPr lang="zh-TW" altLang="en-US" dirty="0" smtClean="0"/>
          </a:p>
          <a:p>
            <a:r>
              <a:rPr lang="en-US" altLang="zh-TW" i="1" dirty="0" smtClean="0"/>
              <a:t>As a media, we’re entitled to express our opinion with a </a:t>
            </a:r>
            <a:r>
              <a:rPr lang="en-US" altLang="zh-TW" i="1" u="sng" dirty="0" smtClean="0">
                <a:solidFill>
                  <a:srgbClr val="000099"/>
                </a:solidFill>
              </a:rPr>
              <a:t>symbol</a:t>
            </a:r>
            <a:r>
              <a:rPr lang="en-US" altLang="zh-TW" i="1" dirty="0" smtClean="0"/>
              <a:t>.</a:t>
            </a:r>
          </a:p>
        </p:txBody>
      </p:sp>
      <p:sp>
        <p:nvSpPr>
          <p:cNvPr id="4" name="頁尾版面配置區 3"/>
          <p:cNvSpPr>
            <a:spLocks noGrp="1"/>
          </p:cNvSpPr>
          <p:nvPr>
            <p:ph type="ftr" sz="quarter" idx="11"/>
          </p:nvPr>
        </p:nvSpPr>
        <p:spPr/>
        <p:txBody>
          <a:bodyPr/>
          <a:lstStyle/>
          <a:p>
            <a:pPr algn="l"/>
            <a:r>
              <a:rPr lang="en-US" altLang="zh-TW" smtClean="0"/>
              <a:t>TCRI</a:t>
            </a:r>
            <a:r>
              <a:rPr lang="zh-TW" altLang="en-US" smtClean="0"/>
              <a:t>方法論</a:t>
            </a:r>
            <a:endParaRPr lang="zh-TW" altLang="zh-TW" dirty="0" smtClean="0"/>
          </a:p>
        </p:txBody>
      </p:sp>
      <p:sp>
        <p:nvSpPr>
          <p:cNvPr id="5" name="投影片編號版面配置區 4"/>
          <p:cNvSpPr>
            <a:spLocks noGrp="1"/>
          </p:cNvSpPr>
          <p:nvPr>
            <p:ph type="sldNum" sz="quarter" idx="12"/>
          </p:nvPr>
        </p:nvSpPr>
        <p:spPr/>
        <p:txBody>
          <a:bodyPr/>
          <a:lstStyle/>
          <a:p>
            <a:fld id="{BEC71E89-DB97-4238-A838-D14EE2B303CA}" type="slidenum">
              <a:rPr lang="zh-TW" altLang="en-US" smtClean="0"/>
              <a:pPr/>
              <a:t>3</a:t>
            </a:fld>
            <a:endParaRPr lang="zh-TW" altLang="en-US" dirty="0"/>
          </a:p>
        </p:txBody>
      </p:sp>
      <p:sp>
        <p:nvSpPr>
          <p:cNvPr id="6" name="標題 5"/>
          <p:cNvSpPr>
            <a:spLocks noGrp="1"/>
          </p:cNvSpPr>
          <p:nvPr>
            <p:ph type="title"/>
          </p:nvPr>
        </p:nvSpPr>
        <p:spPr/>
        <p:txBody>
          <a:bodyPr/>
          <a:lstStyle/>
          <a:p>
            <a:r>
              <a:rPr lang="en-US" altLang="zh-TW" smtClean="0"/>
              <a:t>What are Credit Ratings?</a:t>
            </a:r>
            <a:endParaRPr lang="zh-TW" altLang="en-US" dirty="0"/>
          </a:p>
        </p:txBody>
      </p:sp>
    </p:spTree>
    <p:extLst>
      <p:ext uri="{BB962C8B-B14F-4D97-AF65-F5344CB8AC3E}">
        <p14:creationId xmlns:p14="http://schemas.microsoft.com/office/powerpoint/2010/main" val="21806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2642"/>
                                        </p:tgtEl>
                                        <p:attrNameLst>
                                          <p:attrName>style.visibility</p:attrName>
                                        </p:attrNameLst>
                                      </p:cBhvr>
                                      <p:to>
                                        <p:strVal val="visible"/>
                                      </p:to>
                                    </p:set>
                                    <p:animEffect transition="in" filter="wipe(left)">
                                      <p:cBhvr>
                                        <p:cTn id="7" dur="2000"/>
                                        <p:tgtEl>
                                          <p:spTgt spid="112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zh-TW" altLang="en-US" dirty="0" smtClean="0">
                <a:solidFill>
                  <a:srgbClr val="7B9899"/>
                </a:solidFill>
                <a:latin typeface="微軟正黑體" panose="020B0604030504040204" pitchFamily="34" charset="-120"/>
                <a:ea typeface="微軟正黑體" panose="020B0604030504040204" pitchFamily="34" charset="-120"/>
              </a:rPr>
              <a:t>直接與間接持股</a:t>
            </a:r>
          </a:p>
        </p:txBody>
      </p:sp>
      <p:sp>
        <p:nvSpPr>
          <p:cNvPr id="26628" name="Rectangle 3"/>
          <p:cNvSpPr>
            <a:spLocks noGrp="1" noChangeArrowheads="1"/>
          </p:cNvSpPr>
          <p:nvPr>
            <p:ph sz="quarter" idx="1"/>
          </p:nvPr>
        </p:nvSpPr>
        <p:spPr>
          <a:xfrm>
            <a:off x="633413" y="1341438"/>
            <a:ext cx="7877175" cy="4908550"/>
          </a:xfrm>
        </p:spPr>
        <p:txBody>
          <a:bodyPr>
            <a:normAutofit/>
          </a:bodyPr>
          <a:lstStyle/>
          <a:p>
            <a:pPr marL="274320" indent="-274320" fontAlgn="auto">
              <a:spcBef>
                <a:spcPct val="40000"/>
              </a:spcBef>
              <a:spcAft>
                <a:spcPts val="0"/>
              </a:spcAft>
              <a:buFont typeface="Wingdings 2"/>
              <a:buChar char=""/>
              <a:defRPr/>
            </a:pPr>
            <a:r>
              <a:rPr lang="zh-TW" altLang="en-US" sz="2400" dirty="0" smtClean="0">
                <a:latin typeface="微軟正黑體" panose="020B0604030504040204" pitchFamily="34" charset="-120"/>
                <a:ea typeface="微軟正黑體" panose="020B0604030504040204" pitchFamily="34" charset="-120"/>
              </a:rPr>
              <a:t>直接持股：最終控制者對受控公司之直接出資</a:t>
            </a:r>
          </a:p>
          <a:p>
            <a:pPr marL="548640" lvl="1" indent="-274320" fontAlgn="auto">
              <a:spcBef>
                <a:spcPct val="40000"/>
              </a:spcBef>
              <a:spcAft>
                <a:spcPts val="0"/>
              </a:spcAft>
              <a:buFont typeface="Wingdings" panose="05000000000000000000" pitchFamily="2" charset="2"/>
              <a:buNone/>
              <a:defRPr/>
            </a:pPr>
            <a:r>
              <a:rPr lang="zh-TW" altLang="en-US" sz="2000" dirty="0" smtClean="0">
                <a:latin typeface="微軟正黑體" panose="020B0604030504040204" pitchFamily="34" charset="-120"/>
                <a:ea typeface="微軟正黑體" panose="020B0604030504040204" pitchFamily="34" charset="-120"/>
              </a:rPr>
              <a:t>包括 個人</a:t>
            </a:r>
            <a:r>
              <a:rPr lang="en-US" altLang="zh-TW" sz="2000" dirty="0" smtClean="0">
                <a:latin typeface="微軟正黑體" panose="020B0604030504040204" pitchFamily="34" charset="-120"/>
                <a:ea typeface="微軟正黑體" panose="020B0604030504040204" pitchFamily="34" charset="-120"/>
              </a:rPr>
              <a:t>, </a:t>
            </a:r>
            <a:r>
              <a:rPr lang="zh-TW" altLang="en-US" sz="2000" dirty="0" smtClean="0">
                <a:latin typeface="微軟正黑體" panose="020B0604030504040204" pitchFamily="34" charset="-120"/>
                <a:ea typeface="微軟正黑體" panose="020B0604030504040204" pitchFamily="34" charset="-120"/>
              </a:rPr>
              <a:t>未上市法人</a:t>
            </a:r>
            <a:r>
              <a:rPr lang="en-US" altLang="zh-TW" sz="2000" dirty="0" smtClean="0">
                <a:latin typeface="微軟正黑體" panose="020B0604030504040204" pitchFamily="34" charset="-120"/>
                <a:ea typeface="微軟正黑體" panose="020B0604030504040204" pitchFamily="34" charset="-120"/>
              </a:rPr>
              <a:t>, </a:t>
            </a:r>
            <a:r>
              <a:rPr lang="zh-TW" altLang="en-US" sz="2000" dirty="0" smtClean="0">
                <a:latin typeface="微軟正黑體" panose="020B0604030504040204" pitchFamily="34" charset="-120"/>
                <a:ea typeface="微軟正黑體" panose="020B0604030504040204" pitchFamily="34" charset="-120"/>
              </a:rPr>
              <a:t>財團法人</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醫院</a:t>
            </a:r>
            <a:r>
              <a:rPr lang="en-US" altLang="zh-TW" sz="2000" dirty="0" smtClean="0">
                <a:latin typeface="微軟正黑體" panose="020B0604030504040204" pitchFamily="34" charset="-120"/>
                <a:ea typeface="微軟正黑體" panose="020B0604030504040204" pitchFamily="34" charset="-120"/>
              </a:rPr>
              <a:t>, </a:t>
            </a:r>
            <a:r>
              <a:rPr lang="zh-TW" altLang="en-US" sz="2000" dirty="0" smtClean="0">
                <a:latin typeface="微軟正黑體" panose="020B0604030504040204" pitchFamily="34" charset="-120"/>
                <a:ea typeface="微軟正黑體" panose="020B0604030504040204" pitchFamily="34" charset="-120"/>
              </a:rPr>
              <a:t>基金會</a:t>
            </a:r>
            <a:r>
              <a:rPr lang="en-US" altLang="zh-TW" sz="2000" dirty="0" smtClean="0">
                <a:latin typeface="微軟正黑體" panose="020B0604030504040204" pitchFamily="34" charset="-120"/>
                <a:ea typeface="微軟正黑體" panose="020B0604030504040204" pitchFamily="34" charset="-120"/>
              </a:rPr>
              <a:t>)</a:t>
            </a:r>
          </a:p>
          <a:p>
            <a:pPr marL="274320" indent="-274320" fontAlgn="auto">
              <a:spcBef>
                <a:spcPct val="40000"/>
              </a:spcBef>
              <a:spcAft>
                <a:spcPts val="0"/>
              </a:spcAft>
              <a:buFont typeface="Wingdings 2"/>
              <a:buChar char=""/>
              <a:defRPr/>
            </a:pPr>
            <a:r>
              <a:rPr lang="zh-TW" altLang="en-US" sz="2400" dirty="0" smtClean="0">
                <a:latin typeface="微軟正黑體" panose="020B0604030504040204" pitchFamily="34" charset="-120"/>
                <a:ea typeface="微軟正黑體" panose="020B0604030504040204" pitchFamily="34" charset="-120"/>
              </a:rPr>
              <a:t>間接持股：最終控制者透過「金字塔結構」與「交叉持股」對受控公司之持股 </a:t>
            </a:r>
          </a:p>
          <a:p>
            <a:pPr marL="548640" lvl="1" indent="-274320" fontAlgn="auto">
              <a:spcBef>
                <a:spcPct val="40000"/>
              </a:spcBef>
              <a:spcAft>
                <a:spcPts val="0"/>
              </a:spcAft>
              <a:buFont typeface="Wingdings"/>
              <a:buChar char=""/>
              <a:defRPr/>
            </a:pPr>
            <a:endParaRPr lang="en-US" altLang="zh-TW" sz="2000" dirty="0" smtClean="0">
              <a:latin typeface="微軟正黑體" panose="020B0604030504040204" pitchFamily="34" charset="-120"/>
              <a:ea typeface="微軟正黑體" panose="020B0604030504040204" pitchFamily="34" charset="-120"/>
            </a:endParaRPr>
          </a:p>
        </p:txBody>
      </p:sp>
      <p:grpSp>
        <p:nvGrpSpPr>
          <p:cNvPr id="32772" name="Group 4"/>
          <p:cNvGrpSpPr>
            <a:grpSpLocks/>
          </p:cNvGrpSpPr>
          <p:nvPr/>
        </p:nvGrpSpPr>
        <p:grpSpPr bwMode="auto">
          <a:xfrm>
            <a:off x="984250" y="3276600"/>
            <a:ext cx="7034213" cy="2971800"/>
            <a:chOff x="3082" y="8277"/>
            <a:chExt cx="7954" cy="3240"/>
          </a:xfrm>
        </p:grpSpPr>
        <p:sp>
          <p:nvSpPr>
            <p:cNvPr id="32776" name="AutoShape 5"/>
            <p:cNvSpPr>
              <a:spLocks noChangeAspect="1" noChangeArrowheads="1"/>
            </p:cNvSpPr>
            <p:nvPr/>
          </p:nvSpPr>
          <p:spPr bwMode="auto">
            <a:xfrm>
              <a:off x="5568" y="8601"/>
              <a:ext cx="2886" cy="635"/>
            </a:xfrm>
            <a:prstGeom prst="roundRect">
              <a:avLst>
                <a:gd name="adj" fmla="val 14690"/>
              </a:avLst>
            </a:prstGeom>
            <a:solidFill>
              <a:srgbClr val="DDFFE1"/>
            </a:solidFill>
            <a:ln w="9525">
              <a:round/>
              <a:headEnd/>
              <a:tailEnd/>
            </a:ln>
            <a:scene3d>
              <a:camera prst="legacyObliqueTopRight"/>
              <a:lightRig rig="legacyFlat3" dir="b"/>
            </a:scene3d>
            <a:sp3d extrusionH="125400" prstMaterial="legacyMatte">
              <a:bevelT w="13500" h="13500" prst="angle"/>
              <a:bevelB w="13500" h="13500" prst="angle"/>
              <a:extrusionClr>
                <a:srgbClr val="DDFFE1"/>
              </a:extrusionClr>
              <a:contourClr>
                <a:srgbClr val="DDFFE1"/>
              </a:contourClr>
            </a:sp3d>
          </p:spPr>
          <p:txBody>
            <a:bodyPr anchor="ctr">
              <a:flatTx/>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pPr eaLnBrk="0" hangingPunct="0"/>
              <a:r>
                <a:rPr kumimoji="0" lang="zh-TW" altLang="en-US">
                  <a:solidFill>
                    <a:srgbClr val="00264C"/>
                  </a:solidFill>
                  <a:latin typeface="微軟正黑體" panose="020B0604030504040204" pitchFamily="34" charset="-120"/>
                </a:rPr>
                <a:t>最終控制者</a:t>
              </a:r>
            </a:p>
          </p:txBody>
        </p:sp>
        <p:sp>
          <p:nvSpPr>
            <p:cNvPr id="32777" name="AutoShape 6"/>
            <p:cNvSpPr>
              <a:spLocks noChangeAspect="1" noChangeArrowheads="1"/>
            </p:cNvSpPr>
            <p:nvPr/>
          </p:nvSpPr>
          <p:spPr bwMode="auto">
            <a:xfrm>
              <a:off x="3248" y="10028"/>
              <a:ext cx="1649" cy="635"/>
            </a:xfrm>
            <a:prstGeom prst="roundRect">
              <a:avLst>
                <a:gd name="adj" fmla="val 14690"/>
              </a:avLst>
            </a:prstGeom>
            <a:solidFill>
              <a:srgbClr val="DDFFE1"/>
            </a:solidFill>
            <a:ln w="9525">
              <a:round/>
              <a:headEnd/>
              <a:tailEnd/>
            </a:ln>
            <a:scene3d>
              <a:camera prst="legacyObliqueTopRight"/>
              <a:lightRig rig="legacyFlat3" dir="b"/>
            </a:scene3d>
            <a:sp3d extrusionH="125400" prstMaterial="legacyMatte">
              <a:bevelT w="13500" h="13500" prst="angle"/>
              <a:bevelB w="13500" h="13500" prst="angle"/>
              <a:extrusionClr>
                <a:srgbClr val="DDFFE1"/>
              </a:extrusionClr>
              <a:contourClr>
                <a:srgbClr val="DDFFE1"/>
              </a:contourClr>
            </a:sp3d>
          </p:spPr>
          <p:txBody>
            <a:bodyPr anchor="ctr">
              <a:flatTx/>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pPr eaLnBrk="0" hangingPunct="0">
                <a:lnSpc>
                  <a:spcPct val="96000"/>
                </a:lnSpc>
              </a:pPr>
              <a:r>
                <a:rPr kumimoji="0" lang="en-US" altLang="zh-TW">
                  <a:solidFill>
                    <a:srgbClr val="00264C"/>
                  </a:solidFill>
                  <a:latin typeface="微軟正黑體" panose="020B0604030504040204" pitchFamily="34" charset="-120"/>
                </a:rPr>
                <a:t>B</a:t>
              </a:r>
              <a:r>
                <a:rPr kumimoji="0" lang="zh-TW" altLang="en-US">
                  <a:solidFill>
                    <a:srgbClr val="00264C"/>
                  </a:solidFill>
                  <a:latin typeface="微軟正黑體" panose="020B0604030504040204" pitchFamily="34" charset="-120"/>
                </a:rPr>
                <a:t>公司</a:t>
              </a:r>
            </a:p>
          </p:txBody>
        </p:sp>
        <p:sp>
          <p:nvSpPr>
            <p:cNvPr id="32778" name="Line 7"/>
            <p:cNvSpPr>
              <a:spLocks noChangeAspect="1" noChangeShapeType="1"/>
            </p:cNvSpPr>
            <p:nvPr/>
          </p:nvSpPr>
          <p:spPr bwMode="auto">
            <a:xfrm>
              <a:off x="4902" y="10221"/>
              <a:ext cx="1383" cy="1"/>
            </a:xfrm>
            <a:prstGeom prst="line">
              <a:avLst/>
            </a:prstGeom>
            <a:noFill/>
            <a:ln w="41275">
              <a:solidFill>
                <a:srgbClr val="00264C"/>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32779" name="Line 8"/>
            <p:cNvSpPr>
              <a:spLocks noChangeAspect="1" noChangeShapeType="1"/>
            </p:cNvSpPr>
            <p:nvPr/>
          </p:nvSpPr>
          <p:spPr bwMode="auto">
            <a:xfrm flipH="1">
              <a:off x="4902" y="10545"/>
              <a:ext cx="1384" cy="1"/>
            </a:xfrm>
            <a:prstGeom prst="line">
              <a:avLst/>
            </a:prstGeom>
            <a:noFill/>
            <a:ln w="41275">
              <a:solidFill>
                <a:srgbClr val="00264C"/>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32780" name="AutoShape 9"/>
            <p:cNvSpPr>
              <a:spLocks noChangeAspect="1" noChangeArrowheads="1"/>
            </p:cNvSpPr>
            <p:nvPr/>
          </p:nvSpPr>
          <p:spPr bwMode="auto">
            <a:xfrm>
              <a:off x="6396" y="10059"/>
              <a:ext cx="1649" cy="635"/>
            </a:xfrm>
            <a:prstGeom prst="roundRect">
              <a:avLst>
                <a:gd name="adj" fmla="val 14690"/>
              </a:avLst>
            </a:prstGeom>
            <a:solidFill>
              <a:srgbClr val="DDFFE1"/>
            </a:solidFill>
            <a:ln w="9525">
              <a:round/>
              <a:headEnd/>
              <a:tailEnd/>
            </a:ln>
            <a:scene3d>
              <a:camera prst="legacyObliqueTopRight"/>
              <a:lightRig rig="legacyFlat3" dir="b"/>
            </a:scene3d>
            <a:sp3d extrusionH="125400" prstMaterial="legacyMatte">
              <a:bevelT w="13500" h="13500" prst="angle"/>
              <a:bevelB w="13500" h="13500" prst="angle"/>
              <a:extrusionClr>
                <a:srgbClr val="DDFFE1"/>
              </a:extrusionClr>
              <a:contourClr>
                <a:srgbClr val="DDFFE1"/>
              </a:contourClr>
            </a:sp3d>
          </p:spPr>
          <p:txBody>
            <a:bodyPr anchor="ctr">
              <a:flatTx/>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pPr eaLnBrk="0" hangingPunct="0">
                <a:lnSpc>
                  <a:spcPct val="96000"/>
                </a:lnSpc>
              </a:pPr>
              <a:r>
                <a:rPr kumimoji="0" lang="en-US" altLang="zh-TW">
                  <a:solidFill>
                    <a:srgbClr val="00264C"/>
                  </a:solidFill>
                  <a:latin typeface="微軟正黑體" panose="020B0604030504040204" pitchFamily="34" charset="-120"/>
                </a:rPr>
                <a:t>A</a:t>
              </a:r>
              <a:r>
                <a:rPr kumimoji="0" lang="zh-TW" altLang="en-US">
                  <a:solidFill>
                    <a:srgbClr val="00264C"/>
                  </a:solidFill>
                  <a:latin typeface="微軟正黑體" panose="020B0604030504040204" pitchFamily="34" charset="-120"/>
                </a:rPr>
                <a:t>上市公司</a:t>
              </a:r>
            </a:p>
          </p:txBody>
        </p:sp>
        <p:sp>
          <p:nvSpPr>
            <p:cNvPr id="32781" name="AutoShape 10"/>
            <p:cNvSpPr>
              <a:spLocks noChangeAspect="1" noChangeArrowheads="1"/>
            </p:cNvSpPr>
            <p:nvPr/>
          </p:nvSpPr>
          <p:spPr bwMode="auto">
            <a:xfrm>
              <a:off x="9048" y="10059"/>
              <a:ext cx="1648" cy="635"/>
            </a:xfrm>
            <a:prstGeom prst="roundRect">
              <a:avLst>
                <a:gd name="adj" fmla="val 14690"/>
              </a:avLst>
            </a:prstGeom>
            <a:solidFill>
              <a:srgbClr val="DDFFE1"/>
            </a:solidFill>
            <a:ln w="9525">
              <a:round/>
              <a:headEnd/>
              <a:tailEnd/>
            </a:ln>
            <a:scene3d>
              <a:camera prst="legacyObliqueTopRight"/>
              <a:lightRig rig="legacyFlat3" dir="b"/>
            </a:scene3d>
            <a:sp3d extrusionH="125400" prstMaterial="legacyMatte">
              <a:bevelT w="13500" h="13500" prst="angle"/>
              <a:bevelB w="13500" h="13500" prst="angle"/>
              <a:extrusionClr>
                <a:srgbClr val="DDFFE1"/>
              </a:extrusionClr>
              <a:contourClr>
                <a:srgbClr val="DDFFE1"/>
              </a:contourClr>
            </a:sp3d>
          </p:spPr>
          <p:txBody>
            <a:bodyPr anchor="ctr">
              <a:flatTx/>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pPr eaLnBrk="0" hangingPunct="0">
                <a:lnSpc>
                  <a:spcPct val="96000"/>
                </a:lnSpc>
              </a:pPr>
              <a:r>
                <a:rPr kumimoji="0" lang="en-US" altLang="zh-TW">
                  <a:solidFill>
                    <a:srgbClr val="00264C"/>
                  </a:solidFill>
                  <a:latin typeface="微軟正黑體" panose="020B0604030504040204" pitchFamily="34" charset="-120"/>
                </a:rPr>
                <a:t>C</a:t>
              </a:r>
              <a:r>
                <a:rPr kumimoji="0" lang="zh-TW" altLang="en-US">
                  <a:solidFill>
                    <a:srgbClr val="00264C"/>
                  </a:solidFill>
                  <a:latin typeface="微軟正黑體" panose="020B0604030504040204" pitchFamily="34" charset="-120"/>
                </a:rPr>
                <a:t>公司</a:t>
              </a:r>
            </a:p>
          </p:txBody>
        </p:sp>
        <p:sp>
          <p:nvSpPr>
            <p:cNvPr id="32782" name="Line 11"/>
            <p:cNvSpPr>
              <a:spLocks noChangeAspect="1" noChangeShapeType="1"/>
            </p:cNvSpPr>
            <p:nvPr/>
          </p:nvSpPr>
          <p:spPr bwMode="auto">
            <a:xfrm>
              <a:off x="8053" y="10383"/>
              <a:ext cx="1052" cy="1"/>
            </a:xfrm>
            <a:prstGeom prst="line">
              <a:avLst/>
            </a:prstGeom>
            <a:noFill/>
            <a:ln w="41275">
              <a:solidFill>
                <a:srgbClr val="00264C"/>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32783" name="Text Box 12"/>
            <p:cNvSpPr txBox="1">
              <a:spLocks noChangeArrowheads="1"/>
            </p:cNvSpPr>
            <p:nvPr/>
          </p:nvSpPr>
          <p:spPr bwMode="auto">
            <a:xfrm>
              <a:off x="4914" y="10797"/>
              <a:ext cx="1603" cy="5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pPr eaLnBrk="0" hangingPunct="0"/>
              <a:r>
                <a:rPr kumimoji="0" lang="en-US" altLang="zh-TW">
                  <a:latin typeface="Times New Roman" panose="02020603050405020304" pitchFamily="18" charset="0"/>
                  <a:ea typeface="新細明體" panose="02020500000000000000" pitchFamily="18" charset="-120"/>
                </a:rPr>
                <a:t>(</a:t>
              </a:r>
              <a:r>
                <a:rPr kumimoji="0" lang="zh-TW" altLang="en-US">
                  <a:latin typeface="Times New Roman" panose="02020603050405020304" pitchFamily="18" charset="0"/>
                  <a:ea typeface="標楷體" panose="03000509000000000000" pitchFamily="65" charset="-120"/>
                </a:rPr>
                <a:t>交叉持股</a:t>
              </a:r>
              <a:r>
                <a:rPr kumimoji="0" lang="en-US" altLang="zh-TW">
                  <a:latin typeface="Times New Roman" panose="02020603050405020304" pitchFamily="18" charset="0"/>
                  <a:ea typeface="新細明體" panose="02020500000000000000" pitchFamily="18" charset="-120"/>
                </a:rPr>
                <a:t>)</a:t>
              </a:r>
            </a:p>
          </p:txBody>
        </p:sp>
        <p:sp>
          <p:nvSpPr>
            <p:cNvPr id="32784" name="Text Box 13"/>
            <p:cNvSpPr txBox="1">
              <a:spLocks noChangeArrowheads="1"/>
            </p:cNvSpPr>
            <p:nvPr/>
          </p:nvSpPr>
          <p:spPr bwMode="auto">
            <a:xfrm>
              <a:off x="7888" y="10797"/>
              <a:ext cx="1822" cy="4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pPr eaLnBrk="0" hangingPunct="0"/>
              <a:r>
                <a:rPr kumimoji="0" lang="en-US" altLang="zh-TW">
                  <a:latin typeface="Times New Roman" panose="02020603050405020304" pitchFamily="18" charset="0"/>
                  <a:ea typeface="新細明體" panose="02020500000000000000" pitchFamily="18" charset="-120"/>
                </a:rPr>
                <a:t>(</a:t>
              </a:r>
              <a:r>
                <a:rPr kumimoji="0" lang="zh-TW" altLang="en-US">
                  <a:latin typeface="Times New Roman" panose="02020603050405020304" pitchFamily="18" charset="0"/>
                  <a:ea typeface="標楷體" panose="03000509000000000000" pitchFamily="65" charset="-120"/>
                </a:rPr>
                <a:t>金字塔結構</a:t>
              </a:r>
              <a:r>
                <a:rPr kumimoji="0" lang="en-US" altLang="zh-TW">
                  <a:latin typeface="Times New Roman" panose="02020603050405020304" pitchFamily="18" charset="0"/>
                  <a:ea typeface="新細明體" panose="02020500000000000000" pitchFamily="18" charset="-120"/>
                </a:rPr>
                <a:t>)</a:t>
              </a:r>
            </a:p>
          </p:txBody>
        </p:sp>
        <p:sp>
          <p:nvSpPr>
            <p:cNvPr id="32785" name="Rectangle 14"/>
            <p:cNvSpPr>
              <a:spLocks noChangeArrowheads="1"/>
            </p:cNvSpPr>
            <p:nvPr/>
          </p:nvSpPr>
          <p:spPr bwMode="auto">
            <a:xfrm>
              <a:off x="3082" y="8277"/>
              <a:ext cx="7954" cy="3240"/>
            </a:xfrm>
            <a:prstGeom prst="rect">
              <a:avLst/>
            </a:prstGeom>
            <a:noFill/>
            <a:ln w="38100" cmpd="dbl">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endParaRPr kumimoji="0" lang="zh-TW" altLang="en-US"/>
            </a:p>
          </p:txBody>
        </p:sp>
        <p:sp>
          <p:nvSpPr>
            <p:cNvPr id="32786" name="Line 15"/>
            <p:cNvSpPr>
              <a:spLocks noChangeAspect="1" noChangeShapeType="1"/>
            </p:cNvSpPr>
            <p:nvPr/>
          </p:nvSpPr>
          <p:spPr bwMode="auto">
            <a:xfrm rot="5368491">
              <a:off x="6682" y="9653"/>
              <a:ext cx="811" cy="1"/>
            </a:xfrm>
            <a:prstGeom prst="line">
              <a:avLst/>
            </a:prstGeom>
            <a:noFill/>
            <a:ln w="41275">
              <a:solidFill>
                <a:srgbClr val="00264C"/>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sp>
        <p:nvSpPr>
          <p:cNvPr id="32773" name="Text Box 16"/>
          <p:cNvSpPr txBox="1">
            <a:spLocks noChangeArrowheads="1"/>
          </p:cNvSpPr>
          <p:nvPr/>
        </p:nvSpPr>
        <p:spPr bwMode="auto">
          <a:xfrm>
            <a:off x="6189663" y="3352800"/>
            <a:ext cx="184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endParaRPr kumimoji="0" lang="zh-TW" altLang="zh-TW" sz="3200"/>
          </a:p>
        </p:txBody>
      </p:sp>
      <p:sp>
        <p:nvSpPr>
          <p:cNvPr id="32774" name="Text Box 17"/>
          <p:cNvSpPr txBox="1">
            <a:spLocks noChangeArrowheads="1"/>
          </p:cNvSpPr>
          <p:nvPr/>
        </p:nvSpPr>
        <p:spPr bwMode="auto">
          <a:xfrm>
            <a:off x="6259513" y="3505200"/>
            <a:ext cx="16208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r>
              <a:rPr kumimoji="0" lang="zh-TW" altLang="en-US" sz="1600"/>
              <a:t>實線</a:t>
            </a:r>
            <a:r>
              <a:rPr kumimoji="0" lang="en-US" altLang="zh-TW" sz="1600"/>
              <a:t>—</a:t>
            </a:r>
            <a:r>
              <a:rPr kumimoji="0" lang="zh-TW" altLang="en-US" sz="1600"/>
              <a:t>直接持股</a:t>
            </a:r>
          </a:p>
          <a:p>
            <a:r>
              <a:rPr kumimoji="0" lang="zh-TW" altLang="en-US" sz="1600"/>
              <a:t>虛線</a:t>
            </a:r>
            <a:r>
              <a:rPr kumimoji="0" lang="en-US" altLang="zh-TW" sz="1600"/>
              <a:t>—</a:t>
            </a:r>
            <a:r>
              <a:rPr kumimoji="0" lang="zh-TW" altLang="en-US" sz="1600"/>
              <a:t>間接持股</a:t>
            </a:r>
          </a:p>
        </p:txBody>
      </p:sp>
      <p:sp>
        <p:nvSpPr>
          <p:cNvPr id="18" name="投影片編號版面配置區 17"/>
          <p:cNvSpPr>
            <a:spLocks noGrp="1"/>
          </p:cNvSpPr>
          <p:nvPr>
            <p:ph type="sldNum" sz="quarter" idx="4294967295"/>
          </p:nvPr>
        </p:nvSpPr>
        <p:spPr>
          <a:xfrm>
            <a:off x="179388" y="6381750"/>
            <a:ext cx="3044825" cy="293688"/>
          </a:xfrm>
          <a:prstGeom prst="rect">
            <a:avLst/>
          </a:prstGeom>
        </p:spPr>
        <p:txBody>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pPr algn="ctr"/>
            <a:fld id="{4F7FE8A3-B650-416C-A39D-FC24055883ED}" type="slidenum">
              <a:rPr kumimoji="0" lang="en-US" altLang="zh-TW" sz="1400">
                <a:solidFill>
                  <a:srgbClr val="FFFFFF"/>
                </a:solidFill>
              </a:rPr>
              <a:pPr algn="ctr"/>
              <a:t>30</a:t>
            </a:fld>
            <a:endParaRPr kumimoji="0" lang="en-US" altLang="zh-TW" sz="1400">
              <a:solidFill>
                <a:srgbClr val="FFFFFF"/>
              </a:solidFill>
            </a:endParaRPr>
          </a:p>
        </p:txBody>
      </p:sp>
    </p:spTree>
    <p:extLst>
      <p:ext uri="{BB962C8B-B14F-4D97-AF65-F5344CB8AC3E}">
        <p14:creationId xmlns:p14="http://schemas.microsoft.com/office/powerpoint/2010/main" val="10022773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zh-TW" altLang="en-US" dirty="0" smtClean="0">
                <a:solidFill>
                  <a:srgbClr val="7B9899"/>
                </a:solidFill>
                <a:latin typeface="微軟正黑體" panose="020B0604030504040204" pitchFamily="34" charset="-120"/>
                <a:ea typeface="微軟正黑體" panose="020B0604030504040204" pitchFamily="34" charset="-120"/>
              </a:rPr>
              <a:t>股份控制權</a:t>
            </a:r>
          </a:p>
        </p:txBody>
      </p:sp>
      <p:sp>
        <p:nvSpPr>
          <p:cNvPr id="33795" name="Rectangle 3"/>
          <p:cNvSpPr>
            <a:spLocks noGrp="1" noChangeArrowheads="1"/>
          </p:cNvSpPr>
          <p:nvPr>
            <p:ph sz="quarter" idx="1"/>
          </p:nvPr>
        </p:nvSpPr>
        <p:spPr>
          <a:xfrm>
            <a:off x="633413" y="1341438"/>
            <a:ext cx="7596187" cy="4908550"/>
          </a:xfrm>
        </p:spPr>
        <p:txBody>
          <a:bodyPr>
            <a:normAutofit/>
          </a:bodyPr>
          <a:lstStyle/>
          <a:p>
            <a:pPr>
              <a:spcBef>
                <a:spcPct val="40000"/>
              </a:spcBef>
            </a:pPr>
            <a:r>
              <a:rPr lang="zh-TW" altLang="en-US" sz="2400" dirty="0" smtClean="0">
                <a:latin typeface="微軟正黑體" panose="020B0604030504040204" pitchFamily="34" charset="-120"/>
                <a:ea typeface="微軟正黑體" panose="020B0604030504040204" pitchFamily="34" charset="-120"/>
              </a:rPr>
              <a:t>表決權</a:t>
            </a:r>
            <a:r>
              <a:rPr lang="en-US" altLang="zh-TW" sz="2400" dirty="0" smtClean="0">
                <a:latin typeface="微軟正黑體" panose="020B0604030504040204" pitchFamily="34" charset="-120"/>
                <a:ea typeface="微軟正黑體" panose="020B0604030504040204" pitchFamily="34" charset="-120"/>
              </a:rPr>
              <a:t>(Voting Rights)</a:t>
            </a:r>
          </a:p>
          <a:p>
            <a:pPr lvl="1">
              <a:spcBef>
                <a:spcPct val="40000"/>
              </a:spcBef>
            </a:pPr>
            <a:r>
              <a:rPr lang="zh-TW" altLang="en-US" sz="2400" dirty="0" smtClean="0">
                <a:latin typeface="微軟正黑體" panose="020B0604030504040204" pitchFamily="34" charset="-120"/>
                <a:ea typeface="微軟正黑體" panose="020B0604030504040204" pitchFamily="34" charset="-120"/>
              </a:rPr>
              <a:t>表決權來自所持有的股權</a:t>
            </a:r>
          </a:p>
          <a:p>
            <a:pPr lvl="1">
              <a:spcBef>
                <a:spcPct val="40000"/>
              </a:spcBef>
            </a:pPr>
            <a:r>
              <a:rPr lang="zh-TW" altLang="en-US" sz="2400" dirty="0" smtClean="0">
                <a:latin typeface="微軟正黑體" panose="020B0604030504040204" pitchFamily="34" charset="-120"/>
                <a:ea typeface="微軟正黑體" panose="020B0604030504040204" pitchFamily="34" charset="-120"/>
              </a:rPr>
              <a:t>包括「直接持股」、「間接持股」 </a:t>
            </a:r>
          </a:p>
          <a:p>
            <a:pPr lvl="1">
              <a:spcBef>
                <a:spcPct val="40000"/>
              </a:spcBef>
            </a:pPr>
            <a:r>
              <a:rPr lang="en-US" altLang="zh-TW" sz="2400" dirty="0" smtClean="0">
                <a:latin typeface="微軟正黑體" panose="020B0604030504040204" pitchFamily="34" charset="-120"/>
                <a:ea typeface="微軟正黑體" panose="020B0604030504040204" pitchFamily="34" charset="-120"/>
              </a:rPr>
              <a:t>La Porta</a:t>
            </a:r>
            <a:r>
              <a:rPr lang="zh-TW" altLang="en-US" sz="2400" dirty="0" smtClean="0">
                <a:latin typeface="微軟正黑體" panose="020B0604030504040204" pitchFamily="34" charset="-120"/>
                <a:ea typeface="微軟正黑體" panose="020B0604030504040204" pitchFamily="34" charset="-120"/>
              </a:rPr>
              <a:t>作法，以</a:t>
            </a:r>
            <a:r>
              <a:rPr lang="zh-TW" altLang="en-US" sz="2400" dirty="0" smtClean="0">
                <a:solidFill>
                  <a:srgbClr val="CC3300"/>
                </a:solidFill>
                <a:latin typeface="微軟正黑體" panose="020B0604030504040204" pitchFamily="34" charset="-120"/>
                <a:ea typeface="微軟正黑體" panose="020B0604030504040204" pitchFamily="34" charset="-120"/>
              </a:rPr>
              <a:t>控制鏈最末端的</a:t>
            </a:r>
            <a:r>
              <a:rPr lang="zh-TW" altLang="en-US" sz="2400" dirty="0" smtClean="0">
                <a:latin typeface="微軟正黑體" panose="020B0604030504040204" pitchFamily="34" charset="-120"/>
                <a:ea typeface="微軟正黑體" panose="020B0604030504040204" pitchFamily="34" charset="-120"/>
              </a:rPr>
              <a:t>持股率為間接持股</a:t>
            </a:r>
          </a:p>
          <a:p>
            <a:pPr lvl="1">
              <a:spcBef>
                <a:spcPct val="40000"/>
              </a:spcBef>
            </a:pPr>
            <a:r>
              <a:rPr lang="en-US" altLang="zh-TW" sz="2400" dirty="0" err="1" smtClean="0">
                <a:latin typeface="微軟正黑體" panose="020B0604030504040204" pitchFamily="34" charset="-120"/>
                <a:ea typeface="微軟正黑體" panose="020B0604030504040204" pitchFamily="34" charset="-120"/>
              </a:rPr>
              <a:t>Claessens</a:t>
            </a:r>
            <a:r>
              <a:rPr lang="zh-TW" altLang="en-US" sz="2400" dirty="0" smtClean="0">
                <a:latin typeface="微軟正黑體" panose="020B0604030504040204" pitchFamily="34" charset="-120"/>
                <a:ea typeface="微軟正黑體" panose="020B0604030504040204" pitchFamily="34" charset="-120"/>
              </a:rPr>
              <a:t>的作法，以</a:t>
            </a:r>
            <a:r>
              <a:rPr lang="zh-TW" altLang="en-US" sz="2400" dirty="0" smtClean="0">
                <a:solidFill>
                  <a:srgbClr val="CC3300"/>
                </a:solidFill>
                <a:latin typeface="微軟正黑體" panose="020B0604030504040204" pitchFamily="34" charset="-120"/>
                <a:ea typeface="微軟正黑體" panose="020B0604030504040204" pitchFamily="34" charset="-120"/>
              </a:rPr>
              <a:t>控制鏈中最小的</a:t>
            </a:r>
            <a:r>
              <a:rPr lang="zh-TW" altLang="en-US" sz="2400" dirty="0" smtClean="0">
                <a:latin typeface="微軟正黑體" panose="020B0604030504040204" pitchFamily="34" charset="-120"/>
                <a:ea typeface="微軟正黑體" panose="020B0604030504040204" pitchFamily="34" charset="-120"/>
              </a:rPr>
              <a:t>持股率為間接持股 </a:t>
            </a:r>
          </a:p>
          <a:p>
            <a:pPr lvl="1">
              <a:spcBef>
                <a:spcPct val="40000"/>
              </a:spcBef>
            </a:pPr>
            <a:endParaRPr lang="zh-TW" altLang="en-US" sz="2400" dirty="0" smtClean="0">
              <a:latin typeface="微軟正黑體" panose="020B0604030504040204" pitchFamily="34" charset="-120"/>
              <a:ea typeface="微軟正黑體" panose="020B0604030504040204" pitchFamily="34" charset="-120"/>
            </a:endParaRPr>
          </a:p>
          <a:p>
            <a:pPr>
              <a:spcBef>
                <a:spcPct val="40000"/>
              </a:spcBef>
              <a:buFont typeface="Wingdings" panose="05000000000000000000" pitchFamily="2" charset="2"/>
              <a:buNone/>
            </a:pPr>
            <a:r>
              <a:rPr lang="zh-TW" altLang="en-US" sz="2400" dirty="0" smtClean="0">
                <a:latin typeface="微軟正黑體" panose="020B0604030504040204" pitchFamily="34" charset="-120"/>
                <a:ea typeface="微軟正黑體" panose="020B0604030504040204" pitchFamily="34" charset="-120"/>
              </a:rPr>
              <a:t>	**未計入委託書之影響</a:t>
            </a:r>
          </a:p>
        </p:txBody>
      </p:sp>
      <p:sp>
        <p:nvSpPr>
          <p:cNvPr id="716816" name="Freeform 16"/>
          <p:cNvSpPr>
            <a:spLocks/>
          </p:cNvSpPr>
          <p:nvPr/>
        </p:nvSpPr>
        <p:spPr bwMode="auto">
          <a:xfrm>
            <a:off x="919651" y="2992315"/>
            <a:ext cx="352425" cy="241300"/>
          </a:xfrm>
          <a:custGeom>
            <a:avLst/>
            <a:gdLst>
              <a:gd name="T0" fmla="*/ 0 w 240"/>
              <a:gd name="T1" fmla="*/ 2147483647 h 152"/>
              <a:gd name="T2" fmla="*/ 2147483647 w 240"/>
              <a:gd name="T3" fmla="*/ 2147483647 h 152"/>
              <a:gd name="T4" fmla="*/ 2147483647 w 240"/>
              <a:gd name="T5" fmla="*/ 2147483647 h 152"/>
              <a:gd name="T6" fmla="*/ 2147483647 w 240"/>
              <a:gd name="T7" fmla="*/ 0 h 152"/>
              <a:gd name="T8" fmla="*/ 0 60000 65536"/>
              <a:gd name="T9" fmla="*/ 0 60000 65536"/>
              <a:gd name="T10" fmla="*/ 0 60000 65536"/>
              <a:gd name="T11" fmla="*/ 0 60000 65536"/>
              <a:gd name="T12" fmla="*/ 0 w 240"/>
              <a:gd name="T13" fmla="*/ 0 h 152"/>
              <a:gd name="T14" fmla="*/ 240 w 240"/>
              <a:gd name="T15" fmla="*/ 152 h 152"/>
            </a:gdLst>
            <a:ahLst/>
            <a:cxnLst>
              <a:cxn ang="T8">
                <a:pos x="T0" y="T1"/>
              </a:cxn>
              <a:cxn ang="T9">
                <a:pos x="T2" y="T3"/>
              </a:cxn>
              <a:cxn ang="T10">
                <a:pos x="T4" y="T5"/>
              </a:cxn>
              <a:cxn ang="T11">
                <a:pos x="T6" y="T7"/>
              </a:cxn>
            </a:cxnLst>
            <a:rect l="T12" t="T13" r="T14" b="T15"/>
            <a:pathLst>
              <a:path w="240" h="152">
                <a:moveTo>
                  <a:pt x="0" y="88"/>
                </a:moveTo>
                <a:cubicBezTo>
                  <a:pt x="36" y="100"/>
                  <a:pt x="39" y="116"/>
                  <a:pt x="48" y="152"/>
                </a:cubicBezTo>
                <a:cubicBezTo>
                  <a:pt x="79" y="105"/>
                  <a:pt x="125" y="76"/>
                  <a:pt x="168" y="40"/>
                </a:cubicBezTo>
                <a:cubicBezTo>
                  <a:pt x="196" y="17"/>
                  <a:pt x="202" y="0"/>
                  <a:pt x="240" y="0"/>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zh-TW" altLang="en-US"/>
          </a:p>
        </p:txBody>
      </p:sp>
      <p:sp>
        <p:nvSpPr>
          <p:cNvPr id="5" name="投影片編號版面配置區 4"/>
          <p:cNvSpPr>
            <a:spLocks noGrp="1"/>
          </p:cNvSpPr>
          <p:nvPr>
            <p:ph type="sldNum" sz="quarter" idx="4294967295"/>
          </p:nvPr>
        </p:nvSpPr>
        <p:spPr>
          <a:xfrm>
            <a:off x="179388" y="6381750"/>
            <a:ext cx="3044825" cy="293688"/>
          </a:xfrm>
          <a:prstGeom prst="rect">
            <a:avLst/>
          </a:prstGeom>
        </p:spPr>
        <p:txBody>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pPr algn="ctr"/>
            <a:fld id="{46C7693B-1767-454C-93F0-318996B398DF}" type="slidenum">
              <a:rPr kumimoji="0" lang="en-US" altLang="zh-TW" sz="1400">
                <a:solidFill>
                  <a:srgbClr val="FFFFFF"/>
                </a:solidFill>
              </a:rPr>
              <a:pPr algn="ctr"/>
              <a:t>31</a:t>
            </a:fld>
            <a:endParaRPr kumimoji="0" lang="en-US" altLang="zh-TW" sz="1400">
              <a:solidFill>
                <a:srgbClr val="FFFFFF"/>
              </a:solidFill>
            </a:endParaRPr>
          </a:p>
        </p:txBody>
      </p:sp>
    </p:spTree>
    <p:extLst>
      <p:ext uri="{BB962C8B-B14F-4D97-AF65-F5344CB8AC3E}">
        <p14:creationId xmlns:p14="http://schemas.microsoft.com/office/powerpoint/2010/main" val="38397803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16816"/>
                                        </p:tgtEl>
                                        <p:attrNameLst>
                                          <p:attrName>style.visibility</p:attrName>
                                        </p:attrNameLst>
                                      </p:cBhvr>
                                      <p:to>
                                        <p:strVal val="visible"/>
                                      </p:to>
                                    </p:set>
                                    <p:animEffect transition="in" filter="wipe(down)">
                                      <p:cBhvr>
                                        <p:cTn id="7" dur="500"/>
                                        <p:tgtEl>
                                          <p:spTgt spid="716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zh-TW" altLang="en-US" smtClean="0">
                <a:solidFill>
                  <a:srgbClr val="7B9899"/>
                </a:solidFill>
                <a:latin typeface="微軟正黑體" panose="020B0604030504040204" pitchFamily="34" charset="-120"/>
                <a:ea typeface="微軟正黑體" panose="020B0604030504040204" pitchFamily="34" charset="-120"/>
              </a:rPr>
              <a:t>盈餘分配權</a:t>
            </a:r>
          </a:p>
        </p:txBody>
      </p:sp>
      <p:sp>
        <p:nvSpPr>
          <p:cNvPr id="34819" name="Rectangle 3"/>
          <p:cNvSpPr>
            <a:spLocks noGrp="1" noChangeArrowheads="1"/>
          </p:cNvSpPr>
          <p:nvPr>
            <p:ph sz="quarter" idx="1"/>
          </p:nvPr>
        </p:nvSpPr>
        <p:spPr>
          <a:xfrm>
            <a:off x="633413" y="1341438"/>
            <a:ext cx="7596187" cy="4908550"/>
          </a:xfrm>
        </p:spPr>
        <p:txBody>
          <a:bodyPr/>
          <a:lstStyle/>
          <a:p>
            <a:pPr>
              <a:spcBef>
                <a:spcPct val="40000"/>
              </a:spcBef>
            </a:pPr>
            <a:r>
              <a:rPr lang="zh-TW" altLang="en-US" sz="2400" smtClean="0">
                <a:latin typeface="微軟正黑體" panose="020B0604030504040204" pitchFamily="34" charset="-120"/>
                <a:ea typeface="微軟正黑體" panose="020B0604030504040204" pitchFamily="34" charset="-120"/>
              </a:rPr>
              <a:t>現金流量權</a:t>
            </a:r>
            <a:r>
              <a:rPr lang="en-US" altLang="zh-TW" sz="2400" smtClean="0">
                <a:latin typeface="微軟正黑體" panose="020B0604030504040204" pitchFamily="34" charset="-120"/>
                <a:ea typeface="微軟正黑體" panose="020B0604030504040204" pitchFamily="34" charset="-120"/>
              </a:rPr>
              <a:t>(Cash-Flow Rights )</a:t>
            </a:r>
          </a:p>
          <a:p>
            <a:pPr lvl="1">
              <a:spcBef>
                <a:spcPct val="40000"/>
              </a:spcBef>
            </a:pPr>
            <a:r>
              <a:rPr lang="zh-TW" altLang="en-US" sz="2000" smtClean="0">
                <a:latin typeface="微軟正黑體" panose="020B0604030504040204" pitchFamily="34" charset="-120"/>
                <a:ea typeface="微軟正黑體" panose="020B0604030504040204" pitchFamily="34" charset="-120"/>
              </a:rPr>
              <a:t>係股東因持股所可享受的股利分配的權利，來自所持股權</a:t>
            </a:r>
          </a:p>
          <a:p>
            <a:pPr lvl="1">
              <a:spcBef>
                <a:spcPct val="40000"/>
              </a:spcBef>
            </a:pPr>
            <a:r>
              <a:rPr lang="zh-TW" altLang="en-US" sz="2000" smtClean="0">
                <a:latin typeface="微軟正黑體" panose="020B0604030504040204" pitchFamily="34" charset="-120"/>
                <a:ea typeface="微軟正黑體" panose="020B0604030504040204" pitchFamily="34" charset="-120"/>
              </a:rPr>
              <a:t>包括「直接盈餘分配權」</a:t>
            </a:r>
            <a:r>
              <a:rPr lang="en-US" altLang="zh-TW" sz="2000" smtClean="0">
                <a:latin typeface="微軟正黑體" panose="020B0604030504040204" pitchFamily="34" charset="-120"/>
                <a:ea typeface="微軟正黑體" panose="020B0604030504040204" pitchFamily="34" charset="-120"/>
              </a:rPr>
              <a:t>+</a:t>
            </a:r>
            <a:r>
              <a:rPr lang="zh-TW" altLang="en-US" sz="2000" smtClean="0">
                <a:latin typeface="微軟正黑體" panose="020B0604030504040204" pitchFamily="34" charset="-120"/>
                <a:ea typeface="微軟正黑體" panose="020B0604030504040204" pitchFamily="34" charset="-120"/>
              </a:rPr>
              <a:t>「間接盈餘分配權」 </a:t>
            </a:r>
          </a:p>
          <a:p>
            <a:pPr lvl="1">
              <a:spcBef>
                <a:spcPct val="40000"/>
              </a:spcBef>
            </a:pPr>
            <a:r>
              <a:rPr lang="zh-TW" altLang="en-US" sz="2000" smtClean="0">
                <a:latin typeface="微軟正黑體" panose="020B0604030504040204" pitchFamily="34" charset="-120"/>
                <a:ea typeface="微軟正黑體" panose="020B0604030504040204" pitchFamily="34" charset="-120"/>
              </a:rPr>
              <a:t>間接盈餘分配權＝控制鏈上各段持股率之累乘積</a:t>
            </a:r>
          </a:p>
          <a:p>
            <a:pPr lvl="1">
              <a:spcBef>
                <a:spcPct val="40000"/>
              </a:spcBef>
            </a:pPr>
            <a:endParaRPr lang="zh-TW" altLang="en-US" sz="2000" smtClean="0">
              <a:latin typeface="微軟正黑體" panose="020B0604030504040204" pitchFamily="34" charset="-120"/>
              <a:ea typeface="微軟正黑體" panose="020B0604030504040204" pitchFamily="34" charset="-120"/>
            </a:endParaRPr>
          </a:p>
          <a:p>
            <a:pPr>
              <a:spcBef>
                <a:spcPct val="40000"/>
              </a:spcBef>
              <a:buFont typeface="Wingdings" panose="05000000000000000000" pitchFamily="2" charset="2"/>
              <a:buNone/>
            </a:pPr>
            <a:r>
              <a:rPr lang="zh-TW" altLang="en-US" smtClean="0">
                <a:latin typeface="微軟正黑體" panose="020B0604030504040204" pitchFamily="34" charset="-120"/>
                <a:ea typeface="微軟正黑體" panose="020B0604030504040204" pitchFamily="34" charset="-120"/>
              </a:rPr>
              <a:t>註：</a:t>
            </a:r>
            <a:r>
              <a:rPr lang="zh-TW" altLang="en-US" sz="2400" smtClean="0">
                <a:latin typeface="微軟正黑體" panose="020B0604030504040204" pitchFamily="34" charset="-120"/>
                <a:ea typeface="微軟正黑體" panose="020B0604030504040204" pitchFamily="34" charset="-120"/>
              </a:rPr>
              <a:t> </a:t>
            </a:r>
            <a:r>
              <a:rPr lang="zh-TW" altLang="en-US" smtClean="0">
                <a:latin typeface="微軟正黑體" panose="020B0604030504040204" pitchFamily="34" charset="-120"/>
                <a:ea typeface="微軟正黑體" panose="020B0604030504040204" pitchFamily="34" charset="-120"/>
              </a:rPr>
              <a:t>由於一般公司不一定發放股利，發放股利亦不一定以現金為之，故在林宛瑩、許崇源研究中，按實質稱之為「盈餘分配權」</a:t>
            </a:r>
            <a:endParaRPr lang="zh-TW" altLang="en-US" sz="2400" smtClean="0">
              <a:latin typeface="微軟正黑體" panose="020B0604030504040204" pitchFamily="34" charset="-120"/>
              <a:ea typeface="微軟正黑體" panose="020B0604030504040204" pitchFamily="34" charset="-120"/>
            </a:endParaRPr>
          </a:p>
          <a:p>
            <a:pPr lvl="1">
              <a:spcBef>
                <a:spcPct val="40000"/>
              </a:spcBef>
            </a:pPr>
            <a:endParaRPr lang="en-US" altLang="zh-TW" sz="2000" smtClean="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4294967295"/>
          </p:nvPr>
        </p:nvSpPr>
        <p:spPr>
          <a:xfrm>
            <a:off x="179388" y="6381750"/>
            <a:ext cx="3044825" cy="293688"/>
          </a:xfrm>
          <a:prstGeom prst="rect">
            <a:avLst/>
          </a:prstGeom>
        </p:spPr>
        <p:txBody>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pPr algn="ctr"/>
            <a:fld id="{9B25498D-CC16-46A4-B8B8-66EA5992483B}" type="slidenum">
              <a:rPr kumimoji="0" lang="en-US" altLang="zh-TW" sz="1400">
                <a:solidFill>
                  <a:srgbClr val="FFFFFF"/>
                </a:solidFill>
                <a:latin typeface="微軟正黑體" panose="020B0604030504040204" pitchFamily="34" charset="-120"/>
              </a:rPr>
              <a:pPr algn="ctr"/>
              <a:t>32</a:t>
            </a:fld>
            <a:endParaRPr kumimoji="0" lang="en-US" altLang="zh-TW" sz="1400">
              <a:solidFill>
                <a:srgbClr val="FFFFFF"/>
              </a:solidFill>
              <a:latin typeface="微軟正黑體" panose="020B0604030504040204" pitchFamily="34" charset="-120"/>
            </a:endParaRPr>
          </a:p>
        </p:txBody>
      </p:sp>
    </p:spTree>
    <p:extLst>
      <p:ext uri="{BB962C8B-B14F-4D97-AF65-F5344CB8AC3E}">
        <p14:creationId xmlns:p14="http://schemas.microsoft.com/office/powerpoint/2010/main" val="28070458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6"/>
          <p:cNvSpPr>
            <a:spLocks noGrp="1" noChangeArrowheads="1"/>
          </p:cNvSpPr>
          <p:nvPr>
            <p:ph type="title"/>
          </p:nvPr>
        </p:nvSpPr>
        <p:spPr/>
        <p:txBody>
          <a:bodyPr/>
          <a:lstStyle/>
          <a:p>
            <a:r>
              <a:rPr lang="zh-TW" altLang="en-US" smtClean="0">
                <a:solidFill>
                  <a:srgbClr val="7B9899"/>
                </a:solidFill>
                <a:latin typeface="微軟正黑體" panose="020B0604030504040204" pitchFamily="34" charset="-120"/>
                <a:ea typeface="微軟正黑體" panose="020B0604030504040204" pitchFamily="34" charset="-120"/>
              </a:rPr>
              <a:t>席次控制權</a:t>
            </a:r>
          </a:p>
        </p:txBody>
      </p:sp>
      <p:sp>
        <p:nvSpPr>
          <p:cNvPr id="29700" name="Rectangle 1027"/>
          <p:cNvSpPr>
            <a:spLocks noGrp="1" noChangeArrowheads="1"/>
          </p:cNvSpPr>
          <p:nvPr>
            <p:ph sz="quarter" idx="1"/>
          </p:nvPr>
        </p:nvSpPr>
        <p:spPr>
          <a:xfrm>
            <a:off x="633413" y="1341438"/>
            <a:ext cx="7596187" cy="4908550"/>
          </a:xfrm>
        </p:spPr>
        <p:txBody>
          <a:bodyPr>
            <a:normAutofit/>
          </a:bodyPr>
          <a:lstStyle/>
          <a:p>
            <a:pPr marL="274320" indent="-274320" fontAlgn="auto">
              <a:spcBef>
                <a:spcPct val="40000"/>
              </a:spcBef>
              <a:spcAft>
                <a:spcPts val="0"/>
              </a:spcAft>
              <a:buFont typeface="Wingdings 2"/>
              <a:buChar char=""/>
              <a:defRPr/>
            </a:pPr>
            <a:r>
              <a:rPr lang="zh-TW" altLang="en-US" sz="2400" dirty="0" smtClean="0">
                <a:latin typeface="微軟正黑體" panose="020B0604030504040204" pitchFamily="34" charset="-120"/>
                <a:ea typeface="微軟正黑體" panose="020B0604030504040204" pitchFamily="34" charset="-120"/>
              </a:rPr>
              <a:t>最終控制者可控制的董監事席次佔全部董監事席次之比率</a:t>
            </a:r>
          </a:p>
          <a:p>
            <a:pPr marL="548640" lvl="1" indent="-274320" fontAlgn="auto">
              <a:spcBef>
                <a:spcPct val="40000"/>
              </a:spcBef>
              <a:spcAft>
                <a:spcPts val="0"/>
              </a:spcAft>
              <a:buFont typeface="Wingdings" panose="05000000000000000000" pitchFamily="2" charset="2"/>
              <a:buNone/>
              <a:defRPr/>
            </a:pPr>
            <a:r>
              <a:rPr lang="zh-TW" altLang="en-US" sz="2000" dirty="0" smtClean="0">
                <a:latin typeface="微軟正黑體" panose="020B0604030504040204" pitchFamily="34" charset="-120"/>
                <a:ea typeface="微軟正黑體" panose="020B0604030504040204" pitchFamily="34" charset="-120"/>
              </a:rPr>
              <a:t>政大</a:t>
            </a:r>
            <a:r>
              <a:rPr lang="zh-TW" altLang="en-US" sz="2000" u="sng" dirty="0" smtClean="0">
                <a:latin typeface="微軟正黑體" panose="020B0604030504040204" pitchFamily="34" charset="-120"/>
                <a:ea typeface="微軟正黑體" panose="020B0604030504040204" pitchFamily="34" charset="-120"/>
              </a:rPr>
              <a:t>許崇源</a:t>
            </a:r>
            <a:r>
              <a:rPr lang="zh-TW" altLang="en-US" sz="2000" dirty="0" smtClean="0">
                <a:latin typeface="微軟正黑體" panose="020B0604030504040204" pitchFamily="34" charset="-120"/>
                <a:ea typeface="微軟正黑體" panose="020B0604030504040204" pitchFamily="34" charset="-120"/>
              </a:rPr>
              <a:t>及</a:t>
            </a:r>
            <a:r>
              <a:rPr lang="zh-TW" altLang="en-US" sz="2000" u="sng" dirty="0" smtClean="0">
                <a:latin typeface="微軟正黑體" panose="020B0604030504040204" pitchFamily="34" charset="-120"/>
                <a:ea typeface="微軟正黑體" panose="020B0604030504040204" pitchFamily="34" charset="-120"/>
              </a:rPr>
              <a:t>林宛瑩</a:t>
            </a:r>
            <a:r>
              <a:rPr lang="zh-TW" altLang="en-US" sz="2000" dirty="0" smtClean="0">
                <a:latin typeface="微軟正黑體" panose="020B0604030504040204" pitchFamily="34" charset="-120"/>
                <a:ea typeface="微軟正黑體" panose="020B0604030504040204" pitchFamily="34" charset="-120"/>
              </a:rPr>
              <a:t>教授研究提出</a:t>
            </a:r>
          </a:p>
          <a:p>
            <a:pPr marL="274320" indent="-274320" fontAlgn="auto">
              <a:spcBef>
                <a:spcPct val="40000"/>
              </a:spcBef>
              <a:spcAft>
                <a:spcPts val="0"/>
              </a:spcAft>
              <a:buFont typeface="Wingdings 2"/>
              <a:buChar char=""/>
              <a:defRPr/>
            </a:pPr>
            <a:r>
              <a:rPr lang="zh-TW" altLang="en-US" sz="2400" dirty="0" smtClean="0">
                <a:latin typeface="微軟正黑體" panose="020B0604030504040204" pitchFamily="34" charset="-120"/>
                <a:ea typeface="微軟正黑體" panose="020B0604030504040204" pitchFamily="34" charset="-120"/>
              </a:rPr>
              <a:t>控制途徑</a:t>
            </a:r>
          </a:p>
          <a:p>
            <a:pPr marL="548640" lvl="1" indent="-274320" fontAlgn="auto">
              <a:spcAft>
                <a:spcPts val="0"/>
              </a:spcAft>
              <a:buFont typeface="Wingdings"/>
              <a:buChar char=""/>
              <a:defRPr/>
            </a:pPr>
            <a:r>
              <a:rPr lang="zh-TW" altLang="en-US" sz="2000" dirty="0" smtClean="0">
                <a:latin typeface="微軟正黑體" panose="020B0604030504040204" pitchFamily="34" charset="-120"/>
                <a:ea typeface="微軟正黑體" panose="020B0604030504040204" pitchFamily="34" charset="-120"/>
              </a:rPr>
              <a:t>最終控制者以</a:t>
            </a:r>
            <a:r>
              <a:rPr lang="zh-TW" altLang="en-US" sz="2000" dirty="0" smtClean="0">
                <a:solidFill>
                  <a:srgbClr val="FF0066"/>
                </a:solidFill>
                <a:latin typeface="微軟正黑體" panose="020B0604030504040204" pitchFamily="34" charset="-120"/>
                <a:ea typeface="微軟正黑體" panose="020B0604030504040204" pitchFamily="34" charset="-120"/>
              </a:rPr>
              <a:t>個人</a:t>
            </a:r>
            <a:r>
              <a:rPr lang="zh-TW" altLang="en-US" sz="2000" dirty="0" smtClean="0">
                <a:latin typeface="微軟正黑體" panose="020B0604030504040204" pitchFamily="34" charset="-120"/>
                <a:ea typeface="微軟正黑體" panose="020B0604030504040204" pitchFamily="34" charset="-120"/>
              </a:rPr>
              <a:t>名義擔任董監事；</a:t>
            </a:r>
          </a:p>
          <a:p>
            <a:pPr marL="548640" lvl="1" indent="-274320" fontAlgn="auto">
              <a:spcAft>
                <a:spcPts val="0"/>
              </a:spcAft>
              <a:buFont typeface="Wingdings"/>
              <a:buChar char=""/>
              <a:defRPr/>
            </a:pPr>
            <a:r>
              <a:rPr lang="zh-TW" altLang="en-US" sz="2000" dirty="0" smtClean="0">
                <a:latin typeface="微軟正黑體" panose="020B0604030504040204" pitchFamily="34" charset="-120"/>
                <a:ea typeface="微軟正黑體" panose="020B0604030504040204" pitchFamily="34" charset="-120"/>
              </a:rPr>
              <a:t>透過集團中</a:t>
            </a:r>
            <a:r>
              <a:rPr lang="zh-TW" altLang="en-US" sz="2000" dirty="0" smtClean="0">
                <a:solidFill>
                  <a:srgbClr val="FF0066"/>
                </a:solidFill>
                <a:latin typeface="微軟正黑體" panose="020B0604030504040204" pitchFamily="34" charset="-120"/>
                <a:ea typeface="微軟正黑體" panose="020B0604030504040204" pitchFamily="34" charset="-120"/>
              </a:rPr>
              <a:t>未上市櫃公司</a:t>
            </a:r>
            <a:r>
              <a:rPr lang="en-US" altLang="zh-TW" sz="2000" dirty="0" smtClean="0">
                <a:solidFill>
                  <a:srgbClr val="FF0066"/>
                </a:solidFill>
                <a:latin typeface="微軟正黑體" panose="020B0604030504040204" pitchFamily="34" charset="-120"/>
                <a:ea typeface="微軟正黑體" panose="020B0604030504040204" pitchFamily="34" charset="-120"/>
              </a:rPr>
              <a:t>(</a:t>
            </a:r>
            <a:r>
              <a:rPr lang="zh-TW" altLang="en-US" sz="2000" dirty="0" smtClean="0">
                <a:solidFill>
                  <a:srgbClr val="FF0066"/>
                </a:solidFill>
                <a:latin typeface="微軟正黑體" panose="020B0604030504040204" pitchFamily="34" charset="-120"/>
                <a:ea typeface="微軟正黑體" panose="020B0604030504040204" pitchFamily="34" charset="-120"/>
              </a:rPr>
              <a:t>包含未營利組織</a:t>
            </a:r>
            <a:r>
              <a:rPr lang="en-US" altLang="zh-TW" sz="2000" dirty="0" smtClean="0">
                <a:solidFill>
                  <a:srgbClr val="FF0066"/>
                </a:solidFill>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互相投資，並以法人代表身分出任董監事；</a:t>
            </a:r>
          </a:p>
          <a:p>
            <a:pPr marL="548640" lvl="1" indent="-274320" fontAlgn="auto">
              <a:spcAft>
                <a:spcPts val="0"/>
              </a:spcAft>
              <a:buFont typeface="Wingdings"/>
              <a:buChar char=""/>
              <a:defRPr/>
            </a:pPr>
            <a:r>
              <a:rPr lang="zh-TW" altLang="en-US" sz="2000" dirty="0" smtClean="0">
                <a:latin typeface="微軟正黑體" panose="020B0604030504040204" pitchFamily="34" charset="-120"/>
                <a:ea typeface="微軟正黑體" panose="020B0604030504040204" pitchFamily="34" charset="-120"/>
              </a:rPr>
              <a:t>透過集團中其他</a:t>
            </a:r>
            <a:r>
              <a:rPr lang="zh-TW" altLang="en-US" sz="2000" dirty="0" smtClean="0">
                <a:solidFill>
                  <a:srgbClr val="FF0066"/>
                </a:solidFill>
                <a:latin typeface="微軟正黑體" panose="020B0604030504040204" pitchFamily="34" charset="-120"/>
                <a:ea typeface="微軟正黑體" panose="020B0604030504040204" pitchFamily="34" charset="-120"/>
              </a:rPr>
              <a:t>上市櫃公司</a:t>
            </a:r>
            <a:r>
              <a:rPr lang="zh-TW" altLang="en-US" sz="2000" dirty="0" smtClean="0">
                <a:latin typeface="微軟正黑體" panose="020B0604030504040204" pitchFamily="34" charset="-120"/>
                <a:ea typeface="微軟正黑體" panose="020B0604030504040204" pitchFamily="34" charset="-120"/>
              </a:rPr>
              <a:t>投資，並以法人身分出任董監事；</a:t>
            </a:r>
          </a:p>
          <a:p>
            <a:pPr marL="548640" lvl="1" indent="-274320" fontAlgn="auto">
              <a:spcAft>
                <a:spcPts val="0"/>
              </a:spcAft>
              <a:buFont typeface="Wingdings"/>
              <a:buChar char=""/>
              <a:defRPr/>
            </a:pPr>
            <a:r>
              <a:rPr lang="zh-TW" altLang="en-US" sz="2000" dirty="0" smtClean="0">
                <a:latin typeface="微軟正黑體" panose="020B0604030504040204" pitchFamily="34" charset="-120"/>
                <a:ea typeface="微軟正黑體" panose="020B0604030504040204" pitchFamily="34" charset="-120"/>
              </a:rPr>
              <a:t>非屬最終控制者成員，但</a:t>
            </a:r>
            <a:r>
              <a:rPr lang="zh-TW" altLang="en-US" sz="2000" dirty="0" smtClean="0">
                <a:solidFill>
                  <a:srgbClr val="FF0066"/>
                </a:solidFill>
                <a:latin typeface="微軟正黑體" panose="020B0604030504040204" pitchFamily="34" charset="-120"/>
                <a:ea typeface="微軟正黑體" panose="020B0604030504040204" pitchFamily="34" charset="-120"/>
              </a:rPr>
              <a:t>任職於集團中相關企業之經理人</a:t>
            </a:r>
            <a:r>
              <a:rPr lang="zh-TW" altLang="en-US" sz="2000" dirty="0" smtClean="0">
                <a:latin typeface="微軟正黑體" panose="020B0604030504040204" pitchFamily="34" charset="-120"/>
                <a:ea typeface="微軟正黑體" panose="020B0604030504040204" pitchFamily="34" charset="-120"/>
              </a:rPr>
              <a:t>，因最終控制者之支持，以個人名義出任董監事；</a:t>
            </a:r>
          </a:p>
          <a:p>
            <a:pPr marL="548640" lvl="1" indent="-274320" fontAlgn="auto">
              <a:spcAft>
                <a:spcPts val="0"/>
              </a:spcAft>
              <a:buFont typeface="Wingdings"/>
              <a:buChar char=""/>
              <a:defRPr/>
            </a:pPr>
            <a:r>
              <a:rPr lang="zh-TW" altLang="en-US" sz="2000" dirty="0" smtClean="0">
                <a:latin typeface="微軟正黑體" panose="020B0604030504040204" pitchFamily="34" charset="-120"/>
                <a:ea typeface="微軟正黑體" panose="020B0604030504040204" pitchFamily="34" charset="-120"/>
              </a:rPr>
              <a:t>對最終控制者</a:t>
            </a:r>
            <a:r>
              <a:rPr lang="zh-TW" altLang="en-US" sz="2000" dirty="0" smtClean="0">
                <a:solidFill>
                  <a:srgbClr val="FF0000"/>
                </a:solidFill>
                <a:latin typeface="微軟正黑體" panose="020B0604030504040204" pitchFamily="34" charset="-120"/>
                <a:ea typeface="微軟正黑體" panose="020B0604030504040204" pitchFamily="34" charset="-120"/>
              </a:rPr>
              <a:t>友好</a:t>
            </a:r>
            <a:r>
              <a:rPr lang="zh-TW" altLang="en-US" sz="2000" dirty="0" smtClean="0">
                <a:latin typeface="微軟正黑體" panose="020B0604030504040204" pitchFamily="34" charset="-120"/>
                <a:ea typeface="微軟正黑體" panose="020B0604030504040204" pitchFamily="34" charset="-120"/>
              </a:rPr>
              <a:t>之個人或企業</a:t>
            </a:r>
          </a:p>
          <a:p>
            <a:pPr marL="548640" lvl="1" indent="-274320" fontAlgn="auto">
              <a:spcBef>
                <a:spcPct val="40000"/>
              </a:spcBef>
              <a:spcAft>
                <a:spcPts val="0"/>
              </a:spcAft>
              <a:buFont typeface="Wingdings"/>
              <a:buChar char=""/>
              <a:defRPr/>
            </a:pPr>
            <a:endParaRPr lang="zh-TW" altLang="en-US" sz="2000" dirty="0" smtClean="0">
              <a:latin typeface="微軟正黑體" panose="020B0604030504040204" pitchFamily="34" charset="-120"/>
              <a:ea typeface="微軟正黑體" panose="020B0604030504040204" pitchFamily="34" charset="-120"/>
            </a:endParaRPr>
          </a:p>
          <a:p>
            <a:pPr marL="548640" lvl="1" indent="-274320" fontAlgn="auto">
              <a:spcBef>
                <a:spcPct val="40000"/>
              </a:spcBef>
              <a:spcAft>
                <a:spcPts val="0"/>
              </a:spcAft>
              <a:buFont typeface="Wingdings"/>
              <a:buChar char=""/>
              <a:defRPr/>
            </a:pPr>
            <a:endParaRPr lang="en-US" altLang="zh-TW" sz="2000" dirty="0" smtClean="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4294967295"/>
          </p:nvPr>
        </p:nvSpPr>
        <p:spPr>
          <a:xfrm>
            <a:off x="179388" y="6381750"/>
            <a:ext cx="3044825" cy="293688"/>
          </a:xfrm>
          <a:prstGeom prst="rect">
            <a:avLst/>
          </a:prstGeom>
        </p:spPr>
        <p:txBody>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pPr algn="ctr"/>
            <a:fld id="{AD652730-E176-4ADA-A1FC-D3FDEBC55F1D}" type="slidenum">
              <a:rPr kumimoji="0" lang="en-US" altLang="zh-TW" sz="1400">
                <a:solidFill>
                  <a:srgbClr val="FFFFFF"/>
                </a:solidFill>
                <a:latin typeface="微軟正黑體" panose="020B0604030504040204" pitchFamily="34" charset="-120"/>
              </a:rPr>
              <a:pPr algn="ctr"/>
              <a:t>33</a:t>
            </a:fld>
            <a:endParaRPr kumimoji="0" lang="en-US" altLang="zh-TW" sz="1400">
              <a:solidFill>
                <a:srgbClr val="FFFFFF"/>
              </a:solidFill>
              <a:latin typeface="微軟正黑體" panose="020B0604030504040204" pitchFamily="34" charset="-120"/>
            </a:endParaRPr>
          </a:p>
        </p:txBody>
      </p:sp>
    </p:spTree>
    <p:extLst>
      <p:ext uri="{BB962C8B-B14F-4D97-AF65-F5344CB8AC3E}">
        <p14:creationId xmlns:p14="http://schemas.microsoft.com/office/powerpoint/2010/main" val="34421825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zh-TW" altLang="en-US" dirty="0" smtClean="0">
                <a:solidFill>
                  <a:srgbClr val="7B9899"/>
                </a:solidFill>
                <a:latin typeface="微軟正黑體" panose="020B0604030504040204" pitchFamily="34" charset="-120"/>
                <a:ea typeface="微軟正黑體" panose="020B0604030504040204" pitchFamily="34" charset="-120"/>
              </a:rPr>
              <a:t>偏離指標</a:t>
            </a:r>
          </a:p>
        </p:txBody>
      </p:sp>
      <p:sp>
        <p:nvSpPr>
          <p:cNvPr id="30724" name="Rectangle 3"/>
          <p:cNvSpPr>
            <a:spLocks noGrp="1" noChangeArrowheads="1"/>
          </p:cNvSpPr>
          <p:nvPr>
            <p:ph sz="quarter" idx="1"/>
          </p:nvPr>
        </p:nvSpPr>
        <p:spPr>
          <a:xfrm>
            <a:off x="633413" y="1341438"/>
            <a:ext cx="8259762" cy="4908550"/>
          </a:xfrm>
        </p:spPr>
        <p:txBody>
          <a:bodyPr>
            <a:normAutofit fontScale="92500"/>
          </a:bodyPr>
          <a:lstStyle/>
          <a:p>
            <a:pPr marL="274320" indent="-274320" fontAlgn="auto">
              <a:spcBef>
                <a:spcPct val="40000"/>
              </a:spcBef>
              <a:spcAft>
                <a:spcPts val="0"/>
              </a:spcAft>
              <a:buFont typeface="Wingdings 2"/>
              <a:buChar char=""/>
              <a:defRPr/>
            </a:pPr>
            <a:r>
              <a:rPr lang="zh-TW" altLang="en-US" sz="2400" dirty="0" smtClean="0">
                <a:latin typeface="微軟正黑體" panose="020B0604030504040204" pitchFamily="34" charset="-120"/>
                <a:ea typeface="微軟正黑體" panose="020B0604030504040204" pitchFamily="34" charset="-120"/>
              </a:rPr>
              <a:t>股份控制權 </a:t>
            </a:r>
            <a:r>
              <a:rPr lang="en-US" altLang="zh-TW" sz="2400" dirty="0" smtClean="0">
                <a:latin typeface="微軟正黑體" panose="020B0604030504040204" pitchFamily="34" charset="-120"/>
                <a:ea typeface="微軟正黑體" panose="020B0604030504040204" pitchFamily="34" charset="-120"/>
              </a:rPr>
              <a:t>VS. </a:t>
            </a:r>
            <a:r>
              <a:rPr lang="zh-TW" altLang="en-US" sz="2400" dirty="0" smtClean="0">
                <a:latin typeface="微軟正黑體" panose="020B0604030504040204" pitchFamily="34" charset="-120"/>
                <a:ea typeface="微軟正黑體" panose="020B0604030504040204" pitchFamily="34" charset="-120"/>
              </a:rPr>
              <a:t>盈餘分配權</a:t>
            </a:r>
            <a:r>
              <a:rPr lang="zh-TW" altLang="en-US" dirty="0" smtClean="0">
                <a:latin typeface="微軟正黑體" panose="020B0604030504040204" pitchFamily="34" charset="-120"/>
                <a:ea typeface="微軟正黑體" panose="020B0604030504040204" pitchFamily="34" charset="-120"/>
              </a:rPr>
              <a:t>：</a:t>
            </a:r>
            <a:r>
              <a:rPr lang="zh-TW" altLang="en-US" sz="2400" dirty="0" smtClean="0">
                <a:solidFill>
                  <a:schemeClr val="accent2"/>
                </a:solidFill>
                <a:latin typeface="微軟正黑體" panose="020B0604030504040204" pitchFamily="34" charset="-120"/>
                <a:ea typeface="微軟正黑體" panose="020B0604030504040204" pitchFamily="34" charset="-120"/>
              </a:rPr>
              <a:t>可控制股份與實際出資之偏離</a:t>
            </a:r>
          </a:p>
          <a:p>
            <a:pPr marL="548640" lvl="1" indent="-274320" fontAlgn="auto">
              <a:spcBef>
                <a:spcPct val="40000"/>
              </a:spcBef>
              <a:spcAft>
                <a:spcPts val="0"/>
              </a:spcAft>
              <a:buFont typeface="Wingdings" panose="05000000000000000000" pitchFamily="2" charset="2"/>
              <a:buNone/>
              <a:defRPr/>
            </a:pPr>
            <a:r>
              <a:rPr lang="zh-TW" altLang="en-US" sz="1800" dirty="0" smtClean="0">
                <a:solidFill>
                  <a:srgbClr val="006600"/>
                </a:solidFill>
                <a:latin typeface="微軟正黑體" panose="020B0604030504040204" pitchFamily="34" charset="-120"/>
                <a:ea typeface="微軟正黑體" panose="020B0604030504040204" pitchFamily="34" charset="-120"/>
              </a:rPr>
              <a:t>股份控制權 － 盈餘分配權 </a:t>
            </a:r>
            <a:r>
              <a:rPr lang="zh-TW" altLang="en-US" sz="1800" dirty="0" smtClean="0">
                <a:solidFill>
                  <a:srgbClr val="006600"/>
                </a:solidFill>
                <a:latin typeface="微軟正黑體" panose="020B0604030504040204" pitchFamily="34" charset="-120"/>
                <a:ea typeface="微軟正黑體" panose="020B0604030504040204" pitchFamily="34" charset="-120"/>
                <a:sym typeface="Wingdings" pitchFamily="2" charset="2"/>
              </a:rPr>
              <a:t> 偏離差越大</a:t>
            </a:r>
          </a:p>
          <a:p>
            <a:pPr marL="548640" lvl="1" indent="-274320" fontAlgn="auto">
              <a:spcAft>
                <a:spcPts val="0"/>
              </a:spcAft>
              <a:buFont typeface="Wingdings" panose="05000000000000000000" pitchFamily="2" charset="2"/>
              <a:buNone/>
              <a:defRPr/>
            </a:pPr>
            <a:r>
              <a:rPr lang="zh-TW" altLang="en-US" sz="1800" dirty="0" smtClean="0">
                <a:solidFill>
                  <a:srgbClr val="006600"/>
                </a:solidFill>
                <a:latin typeface="微軟正黑體" panose="020B0604030504040204" pitchFamily="34" charset="-120"/>
                <a:ea typeface="微軟正黑體" panose="020B0604030504040204" pitchFamily="34" charset="-120"/>
              </a:rPr>
              <a:t>盈餘分配權 </a:t>
            </a:r>
            <a:r>
              <a:rPr lang="en-US" altLang="zh-TW" sz="1800" dirty="0" smtClean="0">
                <a:solidFill>
                  <a:srgbClr val="006600"/>
                </a:solidFill>
                <a:latin typeface="微軟正黑體" panose="020B0604030504040204" pitchFamily="34" charset="-120"/>
                <a:ea typeface="微軟正黑體" panose="020B0604030504040204" pitchFamily="34" charset="-120"/>
              </a:rPr>
              <a:t>÷ </a:t>
            </a:r>
            <a:r>
              <a:rPr lang="zh-TW" altLang="en-US" sz="1800" dirty="0" smtClean="0">
                <a:solidFill>
                  <a:srgbClr val="006600"/>
                </a:solidFill>
                <a:latin typeface="微軟正黑體" panose="020B0604030504040204" pitchFamily="34" charset="-120"/>
                <a:ea typeface="微軟正黑體" panose="020B0604030504040204" pitchFamily="34" charset="-120"/>
              </a:rPr>
              <a:t>股份控制權 </a:t>
            </a:r>
            <a:r>
              <a:rPr lang="zh-TW" altLang="en-US" sz="1800" dirty="0" smtClean="0">
                <a:solidFill>
                  <a:srgbClr val="006600"/>
                </a:solidFill>
                <a:latin typeface="微軟正黑體" panose="020B0604030504040204" pitchFamily="34" charset="-120"/>
                <a:ea typeface="微軟正黑體" panose="020B0604030504040204" pitchFamily="34" charset="-120"/>
                <a:sym typeface="Wingdings" pitchFamily="2" charset="2"/>
              </a:rPr>
              <a:t> 偏離比越小	     偏離程度越大</a:t>
            </a:r>
            <a:endParaRPr lang="zh-TW" altLang="en-US" sz="1800" dirty="0" smtClean="0">
              <a:solidFill>
                <a:srgbClr val="006600"/>
              </a:solidFill>
              <a:latin typeface="微軟正黑體" panose="020B0604030504040204" pitchFamily="34" charset="-120"/>
              <a:ea typeface="微軟正黑體" panose="020B0604030504040204" pitchFamily="34" charset="-120"/>
            </a:endParaRPr>
          </a:p>
          <a:p>
            <a:pPr marL="548640" lvl="1" indent="-274320" fontAlgn="auto">
              <a:spcAft>
                <a:spcPts val="0"/>
              </a:spcAft>
              <a:buFont typeface="Wingdings" panose="05000000000000000000" pitchFamily="2" charset="2"/>
              <a:buNone/>
              <a:defRPr/>
            </a:pPr>
            <a:r>
              <a:rPr lang="zh-TW" altLang="en-US" sz="1800" dirty="0" smtClean="0">
                <a:solidFill>
                  <a:srgbClr val="006600"/>
                </a:solidFill>
                <a:latin typeface="微軟正黑體" panose="020B0604030504040204" pitchFamily="34" charset="-120"/>
                <a:ea typeface="微軟正黑體" panose="020B0604030504040204" pitchFamily="34" charset="-120"/>
              </a:rPr>
              <a:t>股份控制權 </a:t>
            </a:r>
            <a:r>
              <a:rPr lang="en-US" altLang="zh-TW" sz="1800" dirty="0" smtClean="0">
                <a:solidFill>
                  <a:srgbClr val="006600"/>
                </a:solidFill>
                <a:latin typeface="微軟正黑體" panose="020B0604030504040204" pitchFamily="34" charset="-120"/>
                <a:ea typeface="微軟正黑體" panose="020B0604030504040204" pitchFamily="34" charset="-120"/>
              </a:rPr>
              <a:t>÷ </a:t>
            </a:r>
            <a:r>
              <a:rPr lang="zh-TW" altLang="en-US" sz="1800" dirty="0" smtClean="0">
                <a:solidFill>
                  <a:srgbClr val="006600"/>
                </a:solidFill>
                <a:latin typeface="微軟正黑體" panose="020B0604030504040204" pitchFamily="34" charset="-120"/>
                <a:ea typeface="微軟正黑體" panose="020B0604030504040204" pitchFamily="34" charset="-120"/>
              </a:rPr>
              <a:t>盈餘分配權 </a:t>
            </a:r>
            <a:r>
              <a:rPr lang="zh-TW" altLang="en-US" sz="1800" dirty="0" smtClean="0">
                <a:solidFill>
                  <a:srgbClr val="006600"/>
                </a:solidFill>
                <a:latin typeface="微軟正黑體" panose="020B0604030504040204" pitchFamily="34" charset="-120"/>
                <a:ea typeface="微軟正黑體" panose="020B0604030504040204" pitchFamily="34" charset="-120"/>
                <a:sym typeface="Wingdings" pitchFamily="2" charset="2"/>
              </a:rPr>
              <a:t> 偏離倍越大</a:t>
            </a:r>
            <a:endParaRPr lang="zh-TW" altLang="en-US" sz="1800" dirty="0" smtClean="0">
              <a:solidFill>
                <a:srgbClr val="006600"/>
              </a:solidFill>
              <a:latin typeface="微軟正黑體" panose="020B0604030504040204" pitchFamily="34" charset="-120"/>
              <a:ea typeface="微軟正黑體" panose="020B0604030504040204" pitchFamily="34" charset="-120"/>
            </a:endParaRPr>
          </a:p>
          <a:p>
            <a:pPr marL="274320" indent="-274320" fontAlgn="auto">
              <a:spcBef>
                <a:spcPct val="40000"/>
              </a:spcBef>
              <a:spcAft>
                <a:spcPts val="0"/>
              </a:spcAft>
              <a:buFont typeface="Wingdings 2"/>
              <a:buChar char=""/>
              <a:defRPr/>
            </a:pPr>
            <a:r>
              <a:rPr lang="zh-TW" altLang="en-US" sz="2400" dirty="0" smtClean="0">
                <a:latin typeface="微軟正黑體" panose="020B0604030504040204" pitchFamily="34" charset="-120"/>
                <a:ea typeface="微軟正黑體" panose="020B0604030504040204" pitchFamily="34" charset="-120"/>
              </a:rPr>
              <a:t>席次控制權 </a:t>
            </a:r>
            <a:r>
              <a:rPr lang="en-US" altLang="zh-TW" sz="2400" dirty="0" smtClean="0">
                <a:latin typeface="微軟正黑體" panose="020B0604030504040204" pitchFamily="34" charset="-120"/>
                <a:ea typeface="微軟正黑體" panose="020B0604030504040204" pitchFamily="34" charset="-120"/>
              </a:rPr>
              <a:t>VS. </a:t>
            </a:r>
            <a:r>
              <a:rPr lang="zh-TW" altLang="en-US" sz="2400" dirty="0" smtClean="0">
                <a:latin typeface="微軟正黑體" panose="020B0604030504040204" pitchFamily="34" charset="-120"/>
                <a:ea typeface="微軟正黑體" panose="020B0604030504040204" pitchFamily="34" charset="-120"/>
              </a:rPr>
              <a:t>盈餘分配權</a:t>
            </a:r>
            <a:r>
              <a:rPr lang="zh-TW" altLang="en-US"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 </a:t>
            </a:r>
            <a:r>
              <a:rPr lang="zh-TW" altLang="en-US" sz="2400" dirty="0" smtClean="0">
                <a:solidFill>
                  <a:schemeClr val="accent2"/>
                </a:solidFill>
                <a:latin typeface="微軟正黑體" panose="020B0604030504040204" pitchFamily="34" charset="-120"/>
                <a:ea typeface="微軟正黑體" panose="020B0604030504040204" pitchFamily="34" charset="-120"/>
              </a:rPr>
              <a:t>可控制席次與實際出資之偏離</a:t>
            </a:r>
          </a:p>
          <a:p>
            <a:pPr marL="548640" lvl="1" indent="-274320" fontAlgn="auto">
              <a:spcBef>
                <a:spcPct val="40000"/>
              </a:spcBef>
              <a:spcAft>
                <a:spcPts val="0"/>
              </a:spcAft>
              <a:buFont typeface="Wingdings" panose="05000000000000000000" pitchFamily="2" charset="2"/>
              <a:buNone/>
              <a:defRPr/>
            </a:pPr>
            <a:r>
              <a:rPr lang="zh-TW" altLang="en-US" sz="1800" dirty="0" smtClean="0">
                <a:solidFill>
                  <a:srgbClr val="006600"/>
                </a:solidFill>
                <a:latin typeface="微軟正黑體" panose="020B0604030504040204" pitchFamily="34" charset="-120"/>
                <a:ea typeface="微軟正黑體" panose="020B0604030504040204" pitchFamily="34" charset="-120"/>
              </a:rPr>
              <a:t>席次控制權－ 盈餘分配權 </a:t>
            </a:r>
            <a:r>
              <a:rPr lang="zh-TW" altLang="en-US" sz="1800" dirty="0" smtClean="0">
                <a:solidFill>
                  <a:srgbClr val="006600"/>
                </a:solidFill>
                <a:latin typeface="微軟正黑體" panose="020B0604030504040204" pitchFamily="34" charset="-120"/>
                <a:ea typeface="微軟正黑體" panose="020B0604030504040204" pitchFamily="34" charset="-120"/>
                <a:sym typeface="Wingdings" pitchFamily="2" charset="2"/>
              </a:rPr>
              <a:t> 偏離差越大</a:t>
            </a:r>
            <a:endParaRPr lang="zh-TW" altLang="en-US" sz="1800" dirty="0" smtClean="0">
              <a:solidFill>
                <a:srgbClr val="006600"/>
              </a:solidFill>
              <a:latin typeface="微軟正黑體" panose="020B0604030504040204" pitchFamily="34" charset="-120"/>
              <a:ea typeface="微軟正黑體" panose="020B0604030504040204" pitchFamily="34" charset="-120"/>
            </a:endParaRPr>
          </a:p>
          <a:p>
            <a:pPr marL="548640" lvl="1" indent="-274320" fontAlgn="auto">
              <a:spcAft>
                <a:spcPts val="0"/>
              </a:spcAft>
              <a:buFont typeface="Wingdings" panose="05000000000000000000" pitchFamily="2" charset="2"/>
              <a:buNone/>
              <a:defRPr/>
            </a:pPr>
            <a:r>
              <a:rPr lang="zh-TW" altLang="en-US" sz="1800" dirty="0" smtClean="0">
                <a:solidFill>
                  <a:srgbClr val="006600"/>
                </a:solidFill>
                <a:latin typeface="微軟正黑體" panose="020B0604030504040204" pitchFamily="34" charset="-120"/>
                <a:ea typeface="微軟正黑體" panose="020B0604030504040204" pitchFamily="34" charset="-120"/>
              </a:rPr>
              <a:t>盈餘分配權</a:t>
            </a:r>
            <a:r>
              <a:rPr lang="en-US" altLang="zh-TW" sz="1800" dirty="0" smtClean="0">
                <a:solidFill>
                  <a:srgbClr val="006600"/>
                </a:solidFill>
                <a:latin typeface="微軟正黑體" panose="020B0604030504040204" pitchFamily="34" charset="-120"/>
                <a:ea typeface="微軟正黑體" panose="020B0604030504040204" pitchFamily="34" charset="-120"/>
              </a:rPr>
              <a:t>÷ </a:t>
            </a:r>
            <a:r>
              <a:rPr lang="zh-TW" altLang="en-US" sz="1800" dirty="0" smtClean="0">
                <a:solidFill>
                  <a:srgbClr val="006600"/>
                </a:solidFill>
                <a:latin typeface="微軟正黑體" panose="020B0604030504040204" pitchFamily="34" charset="-120"/>
                <a:ea typeface="微軟正黑體" panose="020B0604030504040204" pitchFamily="34" charset="-120"/>
              </a:rPr>
              <a:t>席次控制權 </a:t>
            </a:r>
            <a:r>
              <a:rPr lang="zh-TW" altLang="en-US" sz="1800" dirty="0" smtClean="0">
                <a:solidFill>
                  <a:srgbClr val="006600"/>
                </a:solidFill>
                <a:latin typeface="微軟正黑體" panose="020B0604030504040204" pitchFamily="34" charset="-120"/>
                <a:ea typeface="微軟正黑體" panose="020B0604030504040204" pitchFamily="34" charset="-120"/>
                <a:sym typeface="Wingdings" pitchFamily="2" charset="2"/>
              </a:rPr>
              <a:t> 偏離比越小	     偏離程度越大</a:t>
            </a:r>
            <a:endParaRPr lang="zh-TW" altLang="en-US" sz="2000" dirty="0" smtClean="0">
              <a:latin typeface="微軟正黑體" panose="020B0604030504040204" pitchFamily="34" charset="-120"/>
              <a:ea typeface="微軟正黑體" panose="020B0604030504040204" pitchFamily="34" charset="-120"/>
            </a:endParaRPr>
          </a:p>
          <a:p>
            <a:pPr marL="548640" lvl="1" indent="-274320" fontAlgn="auto">
              <a:spcAft>
                <a:spcPts val="0"/>
              </a:spcAft>
              <a:buFont typeface="Wingdings" panose="05000000000000000000" pitchFamily="2" charset="2"/>
              <a:buNone/>
              <a:defRPr/>
            </a:pPr>
            <a:r>
              <a:rPr lang="zh-TW" altLang="en-US" sz="1800" dirty="0" smtClean="0">
                <a:solidFill>
                  <a:srgbClr val="006600"/>
                </a:solidFill>
                <a:latin typeface="微軟正黑體" panose="020B0604030504040204" pitchFamily="34" charset="-120"/>
                <a:ea typeface="微軟正黑體" panose="020B0604030504040204" pitchFamily="34" charset="-120"/>
              </a:rPr>
              <a:t>席次控制權</a:t>
            </a:r>
            <a:r>
              <a:rPr lang="en-US" altLang="zh-TW" sz="1800" dirty="0" smtClean="0">
                <a:solidFill>
                  <a:srgbClr val="006600"/>
                </a:solidFill>
                <a:latin typeface="微軟正黑體" panose="020B0604030504040204" pitchFamily="34" charset="-120"/>
                <a:ea typeface="微軟正黑體" panose="020B0604030504040204" pitchFamily="34" charset="-120"/>
              </a:rPr>
              <a:t>÷ </a:t>
            </a:r>
            <a:r>
              <a:rPr lang="zh-TW" altLang="en-US" sz="1800" dirty="0" smtClean="0">
                <a:solidFill>
                  <a:srgbClr val="006600"/>
                </a:solidFill>
                <a:latin typeface="微軟正黑體" panose="020B0604030504040204" pitchFamily="34" charset="-120"/>
                <a:ea typeface="微軟正黑體" panose="020B0604030504040204" pitchFamily="34" charset="-120"/>
              </a:rPr>
              <a:t>盈餘分配權 </a:t>
            </a:r>
            <a:r>
              <a:rPr lang="zh-TW" altLang="en-US" sz="1800" dirty="0" smtClean="0">
                <a:solidFill>
                  <a:srgbClr val="006600"/>
                </a:solidFill>
                <a:latin typeface="微軟正黑體" panose="020B0604030504040204" pitchFamily="34" charset="-120"/>
                <a:ea typeface="微軟正黑體" panose="020B0604030504040204" pitchFamily="34" charset="-120"/>
                <a:sym typeface="Wingdings" pitchFamily="2" charset="2"/>
              </a:rPr>
              <a:t> 偏離倍越大</a:t>
            </a:r>
            <a:endParaRPr lang="zh-TW" altLang="en-US" sz="2400" dirty="0" smtClean="0">
              <a:latin typeface="微軟正黑體" panose="020B0604030504040204" pitchFamily="34" charset="-120"/>
              <a:ea typeface="微軟正黑體" panose="020B0604030504040204" pitchFamily="34" charset="-120"/>
            </a:endParaRPr>
          </a:p>
          <a:p>
            <a:pPr marL="274320" indent="-274320" fontAlgn="auto">
              <a:spcBef>
                <a:spcPct val="40000"/>
              </a:spcBef>
              <a:spcAft>
                <a:spcPts val="0"/>
              </a:spcAft>
              <a:buFont typeface="Wingdings 2"/>
              <a:buChar char=""/>
              <a:defRPr/>
            </a:pPr>
            <a:r>
              <a:rPr lang="zh-TW" altLang="en-US" sz="2400" dirty="0" smtClean="0">
                <a:latin typeface="微軟正黑體" panose="020B0604030504040204" pitchFamily="34" charset="-120"/>
                <a:ea typeface="微軟正黑體" panose="020B0604030504040204" pitchFamily="34" charset="-120"/>
              </a:rPr>
              <a:t>席次控制權 </a:t>
            </a:r>
            <a:r>
              <a:rPr lang="en-US" altLang="zh-TW" sz="2400" dirty="0" smtClean="0">
                <a:latin typeface="微軟正黑體" panose="020B0604030504040204" pitchFamily="34" charset="-120"/>
                <a:ea typeface="微軟正黑體" panose="020B0604030504040204" pitchFamily="34" charset="-120"/>
              </a:rPr>
              <a:t>VS. </a:t>
            </a:r>
            <a:r>
              <a:rPr lang="zh-TW" altLang="en-US" sz="2400" dirty="0" smtClean="0">
                <a:latin typeface="微軟正黑體" panose="020B0604030504040204" pitchFamily="34" charset="-120"/>
                <a:ea typeface="微軟正黑體" panose="020B0604030504040204" pitchFamily="34" charset="-120"/>
              </a:rPr>
              <a:t>股份控制權</a:t>
            </a:r>
            <a:r>
              <a:rPr lang="zh-TW" altLang="en-US"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 </a:t>
            </a:r>
            <a:r>
              <a:rPr lang="zh-TW" altLang="en-US" sz="2200" dirty="0" smtClean="0">
                <a:solidFill>
                  <a:schemeClr val="accent2"/>
                </a:solidFill>
                <a:latin typeface="微軟正黑體" panose="020B0604030504040204" pitchFamily="34" charset="-120"/>
                <a:ea typeface="微軟正黑體" panose="020B0604030504040204" pitchFamily="34" charset="-120"/>
              </a:rPr>
              <a:t>可控制席次與可控制股份之偏離</a:t>
            </a:r>
          </a:p>
          <a:p>
            <a:pPr marL="548640" lvl="1" indent="-274320" fontAlgn="auto">
              <a:spcBef>
                <a:spcPct val="40000"/>
              </a:spcBef>
              <a:spcAft>
                <a:spcPts val="0"/>
              </a:spcAft>
              <a:buFont typeface="Wingdings" panose="05000000000000000000" pitchFamily="2" charset="2"/>
              <a:buNone/>
              <a:defRPr/>
            </a:pPr>
            <a:r>
              <a:rPr lang="zh-TW" altLang="en-US" sz="1800" dirty="0" smtClean="0">
                <a:solidFill>
                  <a:srgbClr val="006600"/>
                </a:solidFill>
                <a:latin typeface="微軟正黑體" panose="020B0604030504040204" pitchFamily="34" charset="-120"/>
                <a:ea typeface="微軟正黑體" panose="020B0604030504040204" pitchFamily="34" charset="-120"/>
              </a:rPr>
              <a:t>席次控制權 － 股份控制權 </a:t>
            </a:r>
            <a:r>
              <a:rPr lang="zh-TW" altLang="en-US" sz="1800" dirty="0" smtClean="0">
                <a:solidFill>
                  <a:srgbClr val="006600"/>
                </a:solidFill>
                <a:latin typeface="微軟正黑體" panose="020B0604030504040204" pitchFamily="34" charset="-120"/>
                <a:ea typeface="微軟正黑體" panose="020B0604030504040204" pitchFamily="34" charset="-120"/>
                <a:sym typeface="Wingdings" pitchFamily="2" charset="2"/>
              </a:rPr>
              <a:t> 偏離差越大</a:t>
            </a:r>
            <a:endParaRPr lang="zh-TW" altLang="en-US" sz="1800" dirty="0" smtClean="0">
              <a:solidFill>
                <a:srgbClr val="006600"/>
              </a:solidFill>
              <a:latin typeface="微軟正黑體" panose="020B0604030504040204" pitchFamily="34" charset="-120"/>
              <a:ea typeface="微軟正黑體" panose="020B0604030504040204" pitchFamily="34" charset="-120"/>
            </a:endParaRPr>
          </a:p>
          <a:p>
            <a:pPr marL="548640" lvl="1" indent="-274320" fontAlgn="auto">
              <a:spcAft>
                <a:spcPts val="0"/>
              </a:spcAft>
              <a:buFont typeface="Wingdings" panose="05000000000000000000" pitchFamily="2" charset="2"/>
              <a:buNone/>
              <a:defRPr/>
            </a:pPr>
            <a:r>
              <a:rPr lang="zh-TW" altLang="en-US" sz="1800" dirty="0" smtClean="0">
                <a:solidFill>
                  <a:srgbClr val="006600"/>
                </a:solidFill>
                <a:latin typeface="微軟正黑體" panose="020B0604030504040204" pitchFamily="34" charset="-120"/>
                <a:ea typeface="微軟正黑體" panose="020B0604030504040204" pitchFamily="34" charset="-120"/>
              </a:rPr>
              <a:t>股份控制權 </a:t>
            </a:r>
            <a:r>
              <a:rPr lang="en-US" altLang="zh-TW" sz="1800" dirty="0" smtClean="0">
                <a:solidFill>
                  <a:srgbClr val="006600"/>
                </a:solidFill>
                <a:latin typeface="微軟正黑體" panose="020B0604030504040204" pitchFamily="34" charset="-120"/>
                <a:ea typeface="微軟正黑體" panose="020B0604030504040204" pitchFamily="34" charset="-120"/>
              </a:rPr>
              <a:t>÷ </a:t>
            </a:r>
            <a:r>
              <a:rPr lang="zh-TW" altLang="en-US" sz="1800" dirty="0" smtClean="0">
                <a:solidFill>
                  <a:srgbClr val="006600"/>
                </a:solidFill>
                <a:latin typeface="微軟正黑體" panose="020B0604030504040204" pitchFamily="34" charset="-120"/>
                <a:ea typeface="微軟正黑體" panose="020B0604030504040204" pitchFamily="34" charset="-120"/>
              </a:rPr>
              <a:t>席次控制權 </a:t>
            </a:r>
            <a:r>
              <a:rPr lang="zh-TW" altLang="en-US" sz="1800" dirty="0" smtClean="0">
                <a:solidFill>
                  <a:srgbClr val="006600"/>
                </a:solidFill>
                <a:latin typeface="微軟正黑體" panose="020B0604030504040204" pitchFamily="34" charset="-120"/>
                <a:ea typeface="微軟正黑體" panose="020B0604030504040204" pitchFamily="34" charset="-120"/>
                <a:sym typeface="Wingdings" pitchFamily="2" charset="2"/>
              </a:rPr>
              <a:t> 偏離比越小	     偏離程度越大</a:t>
            </a:r>
          </a:p>
          <a:p>
            <a:pPr marL="548640" lvl="1" indent="-274320" fontAlgn="auto">
              <a:spcAft>
                <a:spcPts val="0"/>
              </a:spcAft>
              <a:buFont typeface="Wingdings" panose="05000000000000000000" pitchFamily="2" charset="2"/>
              <a:buNone/>
              <a:defRPr/>
            </a:pPr>
            <a:r>
              <a:rPr lang="zh-TW" altLang="en-US" sz="1800" dirty="0" smtClean="0">
                <a:solidFill>
                  <a:srgbClr val="006600"/>
                </a:solidFill>
                <a:latin typeface="微軟正黑體" panose="020B0604030504040204" pitchFamily="34" charset="-120"/>
                <a:ea typeface="微軟正黑體" panose="020B0604030504040204" pitchFamily="34" charset="-120"/>
              </a:rPr>
              <a:t>席次控制權 </a:t>
            </a:r>
            <a:r>
              <a:rPr lang="en-US" altLang="zh-TW" sz="1800" dirty="0" smtClean="0">
                <a:solidFill>
                  <a:srgbClr val="006600"/>
                </a:solidFill>
                <a:latin typeface="微軟正黑體" panose="020B0604030504040204" pitchFamily="34" charset="-120"/>
                <a:ea typeface="微軟正黑體" panose="020B0604030504040204" pitchFamily="34" charset="-120"/>
              </a:rPr>
              <a:t>÷ </a:t>
            </a:r>
            <a:r>
              <a:rPr lang="zh-TW" altLang="en-US" sz="1800" dirty="0" smtClean="0">
                <a:solidFill>
                  <a:srgbClr val="006600"/>
                </a:solidFill>
                <a:latin typeface="微軟正黑體" panose="020B0604030504040204" pitchFamily="34" charset="-120"/>
                <a:ea typeface="微軟正黑體" panose="020B0604030504040204" pitchFamily="34" charset="-120"/>
              </a:rPr>
              <a:t>股份控制權 </a:t>
            </a:r>
            <a:r>
              <a:rPr lang="zh-TW" altLang="en-US" sz="1800" dirty="0" smtClean="0">
                <a:solidFill>
                  <a:srgbClr val="006600"/>
                </a:solidFill>
                <a:latin typeface="微軟正黑體" panose="020B0604030504040204" pitchFamily="34" charset="-120"/>
                <a:ea typeface="微軟正黑體" panose="020B0604030504040204" pitchFamily="34" charset="-120"/>
                <a:sym typeface="Wingdings" pitchFamily="2" charset="2"/>
              </a:rPr>
              <a:t> 偏離倍越大</a:t>
            </a:r>
          </a:p>
        </p:txBody>
      </p:sp>
      <p:sp>
        <p:nvSpPr>
          <p:cNvPr id="36868" name="AutoShape 4"/>
          <p:cNvSpPr>
            <a:spLocks/>
          </p:cNvSpPr>
          <p:nvPr/>
        </p:nvSpPr>
        <p:spPr bwMode="auto">
          <a:xfrm>
            <a:off x="4903788" y="1916113"/>
            <a:ext cx="68262" cy="865187"/>
          </a:xfrm>
          <a:prstGeom prst="rightBrace">
            <a:avLst>
              <a:gd name="adj1" fmla="val 97523"/>
              <a:gd name="adj2" fmla="val 50000"/>
            </a:avLst>
          </a:prstGeom>
          <a:noFill/>
          <a:ln w="9525">
            <a:solidFill>
              <a:srgbClr val="00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endParaRPr kumimoji="0" lang="zh-TW" altLang="en-US">
              <a:latin typeface="微軟正黑體" panose="020B0604030504040204" pitchFamily="34" charset="-120"/>
            </a:endParaRPr>
          </a:p>
        </p:txBody>
      </p:sp>
      <p:sp>
        <p:nvSpPr>
          <p:cNvPr id="36869" name="AutoShape 5"/>
          <p:cNvSpPr>
            <a:spLocks/>
          </p:cNvSpPr>
          <p:nvPr/>
        </p:nvSpPr>
        <p:spPr bwMode="auto">
          <a:xfrm>
            <a:off x="4903788" y="3429000"/>
            <a:ext cx="68262" cy="865188"/>
          </a:xfrm>
          <a:prstGeom prst="rightBrace">
            <a:avLst>
              <a:gd name="adj1" fmla="val 97523"/>
              <a:gd name="adj2" fmla="val 50000"/>
            </a:avLst>
          </a:prstGeom>
          <a:noFill/>
          <a:ln w="9525">
            <a:solidFill>
              <a:srgbClr val="00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endParaRPr kumimoji="0" lang="zh-TW" altLang="en-US">
              <a:latin typeface="微軟正黑體" panose="020B0604030504040204" pitchFamily="34" charset="-120"/>
            </a:endParaRPr>
          </a:p>
        </p:txBody>
      </p:sp>
      <p:sp>
        <p:nvSpPr>
          <p:cNvPr id="36870" name="AutoShape 6"/>
          <p:cNvSpPr>
            <a:spLocks/>
          </p:cNvSpPr>
          <p:nvPr/>
        </p:nvSpPr>
        <p:spPr bwMode="auto">
          <a:xfrm>
            <a:off x="4903788" y="5084763"/>
            <a:ext cx="68262" cy="865187"/>
          </a:xfrm>
          <a:prstGeom prst="rightBrace">
            <a:avLst>
              <a:gd name="adj1" fmla="val 97523"/>
              <a:gd name="adj2" fmla="val 50000"/>
            </a:avLst>
          </a:prstGeom>
          <a:noFill/>
          <a:ln w="9525">
            <a:solidFill>
              <a:srgbClr val="00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endParaRPr kumimoji="0" lang="zh-TW" altLang="en-US">
              <a:latin typeface="微軟正黑體" panose="020B0604030504040204" pitchFamily="34" charset="-120"/>
            </a:endParaRPr>
          </a:p>
        </p:txBody>
      </p:sp>
      <p:sp>
        <p:nvSpPr>
          <p:cNvPr id="7" name="投影片編號版面配置區 6"/>
          <p:cNvSpPr>
            <a:spLocks noGrp="1"/>
          </p:cNvSpPr>
          <p:nvPr>
            <p:ph type="sldNum" sz="quarter" idx="4294967295"/>
          </p:nvPr>
        </p:nvSpPr>
        <p:spPr>
          <a:xfrm>
            <a:off x="179388" y="6381750"/>
            <a:ext cx="3044825" cy="293688"/>
          </a:xfrm>
          <a:prstGeom prst="rect">
            <a:avLst/>
          </a:prstGeom>
        </p:spPr>
        <p:txBody>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pPr algn="ctr"/>
            <a:fld id="{D29DE4D0-C7BB-4002-9B37-AF4BE07BB318}" type="slidenum">
              <a:rPr kumimoji="0" lang="en-US" altLang="zh-TW" sz="1400">
                <a:solidFill>
                  <a:srgbClr val="FFFFFF"/>
                </a:solidFill>
                <a:latin typeface="微軟正黑體" panose="020B0604030504040204" pitchFamily="34" charset="-120"/>
              </a:rPr>
              <a:pPr algn="ctr"/>
              <a:t>34</a:t>
            </a:fld>
            <a:endParaRPr kumimoji="0" lang="en-US" altLang="zh-TW" sz="1400">
              <a:solidFill>
                <a:srgbClr val="FFFFFF"/>
              </a:solidFill>
              <a:latin typeface="微軟正黑體" panose="020B0604030504040204" pitchFamily="34" charset="-120"/>
            </a:endParaRPr>
          </a:p>
        </p:txBody>
      </p:sp>
    </p:spTree>
    <p:extLst>
      <p:ext uri="{BB962C8B-B14F-4D97-AF65-F5344CB8AC3E}">
        <p14:creationId xmlns:p14="http://schemas.microsoft.com/office/powerpoint/2010/main" val="421943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912938" y="2349500"/>
            <a:ext cx="5408612" cy="1143000"/>
          </a:xfrm>
        </p:spPr>
        <p:txBody>
          <a:bodyPr anchor="ctr"/>
          <a:lstStyle/>
          <a:p>
            <a:r>
              <a:rPr lang="zh-TW" altLang="en-US" dirty="0" smtClean="0">
                <a:solidFill>
                  <a:srgbClr val="7B9899"/>
                </a:solidFill>
                <a:latin typeface="微軟正黑體" panose="020B0604030504040204" pitchFamily="34" charset="-120"/>
                <a:ea typeface="微軟正黑體" panose="020B0604030504040204" pitchFamily="34" charset="-120"/>
              </a:rPr>
              <a:t>個案介紹</a:t>
            </a:r>
          </a:p>
        </p:txBody>
      </p:sp>
      <p:sp>
        <p:nvSpPr>
          <p:cNvPr id="3" name="投影片編號版面配置區 2"/>
          <p:cNvSpPr>
            <a:spLocks noGrp="1"/>
          </p:cNvSpPr>
          <p:nvPr>
            <p:ph type="sldNum" sz="quarter" idx="4294967295"/>
          </p:nvPr>
        </p:nvSpPr>
        <p:spPr>
          <a:xfrm>
            <a:off x="179388" y="6381750"/>
            <a:ext cx="3044825" cy="293688"/>
          </a:xfrm>
          <a:prstGeom prst="rect">
            <a:avLst/>
          </a:prstGeom>
        </p:spPr>
        <p:txBody>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pPr algn="ctr"/>
            <a:fld id="{34787191-334D-4C20-BB5B-B9CD5D592A1D}" type="slidenum">
              <a:rPr kumimoji="0" lang="en-US" altLang="zh-TW" sz="1400">
                <a:solidFill>
                  <a:srgbClr val="FFFFFF"/>
                </a:solidFill>
              </a:rPr>
              <a:pPr algn="ctr"/>
              <a:t>35</a:t>
            </a:fld>
            <a:endParaRPr kumimoji="0" lang="en-US" altLang="zh-TW" sz="1400">
              <a:solidFill>
                <a:srgbClr val="FFFFFF"/>
              </a:solidFill>
            </a:endParaRPr>
          </a:p>
        </p:txBody>
      </p:sp>
    </p:spTree>
    <p:extLst>
      <p:ext uri="{BB962C8B-B14F-4D97-AF65-F5344CB8AC3E}">
        <p14:creationId xmlns:p14="http://schemas.microsoft.com/office/powerpoint/2010/main" val="423386321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1"/>
          <p:cNvSpPr>
            <a:spLocks noGrp="1"/>
          </p:cNvSpPr>
          <p:nvPr>
            <p:ph type="title"/>
          </p:nvPr>
        </p:nvSpPr>
        <p:spPr/>
        <p:txBody>
          <a:bodyPr/>
          <a:lstStyle/>
          <a:p>
            <a:r>
              <a:rPr lang="zh-TW" altLang="en-US" smtClean="0">
                <a:solidFill>
                  <a:srgbClr val="7B9899"/>
                </a:solidFill>
              </a:rPr>
              <a:t>亞化集團：集團演變</a:t>
            </a:r>
          </a:p>
        </p:txBody>
      </p:sp>
      <p:graphicFrame>
        <p:nvGraphicFramePr>
          <p:cNvPr id="5" name="內容版面配置區 4"/>
          <p:cNvGraphicFramePr>
            <a:graphicFrameLocks noGrp="1"/>
          </p:cNvGraphicFramePr>
          <p:nvPr>
            <p:ph sz="quarter" idx="1"/>
          </p:nvPr>
        </p:nvGraphicFramePr>
        <p:xfrm>
          <a:off x="914400" y="1447800"/>
          <a:ext cx="8043864" cy="5599439"/>
        </p:xfrm>
        <a:graphic>
          <a:graphicData uri="http://schemas.openxmlformats.org/drawingml/2006/table">
            <a:tbl>
              <a:tblPr firstRow="1" bandRow="1">
                <a:tableStyleId>{7DF18680-E054-41AD-8BC1-D1AEF772440D}</a:tableStyleId>
              </a:tblPr>
              <a:tblGrid>
                <a:gridCol w="1397538">
                  <a:extLst>
                    <a:ext uri="{9D8B030D-6E8A-4147-A177-3AD203B41FA5}">
                      <a16:colId xmlns="" xmlns:a16="http://schemas.microsoft.com/office/drawing/2014/main" val="20000"/>
                    </a:ext>
                  </a:extLst>
                </a:gridCol>
                <a:gridCol w="4120722">
                  <a:extLst>
                    <a:ext uri="{9D8B030D-6E8A-4147-A177-3AD203B41FA5}">
                      <a16:colId xmlns="" xmlns:a16="http://schemas.microsoft.com/office/drawing/2014/main" val="20001"/>
                    </a:ext>
                  </a:extLst>
                </a:gridCol>
                <a:gridCol w="2525604">
                  <a:extLst>
                    <a:ext uri="{9D8B030D-6E8A-4147-A177-3AD203B41FA5}">
                      <a16:colId xmlns="" xmlns:a16="http://schemas.microsoft.com/office/drawing/2014/main" val="20002"/>
                    </a:ext>
                  </a:extLst>
                </a:gridCol>
              </a:tblGrid>
              <a:tr h="672796">
                <a:tc>
                  <a:txBody>
                    <a:bodyPr/>
                    <a:lstStyle/>
                    <a:p>
                      <a:r>
                        <a:rPr lang="zh-TW" altLang="en-US" sz="1900" dirty="0" smtClean="0">
                          <a:latin typeface="微軟正黑體" pitchFamily="34" charset="-120"/>
                          <a:ea typeface="微軟正黑體" pitchFamily="34" charset="-120"/>
                        </a:rPr>
                        <a:t>年度</a:t>
                      </a:r>
                      <a:endParaRPr lang="zh-TW" altLang="en-US" sz="1900" dirty="0">
                        <a:latin typeface="微軟正黑體" pitchFamily="34" charset="-120"/>
                        <a:ea typeface="微軟正黑體" pitchFamily="34" charset="-120"/>
                      </a:endParaRPr>
                    </a:p>
                  </a:txBody>
                  <a:tcPr marL="84399" marR="84399" marT="48057" marB="48057"/>
                </a:tc>
                <a:tc>
                  <a:txBody>
                    <a:bodyPr/>
                    <a:lstStyle/>
                    <a:p>
                      <a:r>
                        <a:rPr lang="zh-TW" altLang="en-US" sz="1900" dirty="0" smtClean="0">
                          <a:latin typeface="微軟正黑體" pitchFamily="34" charset="-120"/>
                          <a:ea typeface="微軟正黑體" pitchFamily="34" charset="-120"/>
                        </a:rPr>
                        <a:t>企業經營權大事記</a:t>
                      </a:r>
                      <a:endParaRPr lang="zh-TW" altLang="en-US" sz="1900" dirty="0">
                        <a:latin typeface="微軟正黑體" pitchFamily="34" charset="-120"/>
                        <a:ea typeface="微軟正黑體" pitchFamily="34" charset="-120"/>
                      </a:endParaRPr>
                    </a:p>
                  </a:txBody>
                  <a:tcPr marL="84399" marR="84399" marT="48057" marB="48057"/>
                </a:tc>
                <a:tc>
                  <a:txBody>
                    <a:bodyPr/>
                    <a:lstStyle/>
                    <a:p>
                      <a:r>
                        <a:rPr lang="en-US" altLang="zh-TW" sz="1900" dirty="0" smtClean="0">
                          <a:latin typeface="微軟正黑體" pitchFamily="34" charset="-120"/>
                          <a:ea typeface="微軟正黑體" pitchFamily="34" charset="-120"/>
                        </a:rPr>
                        <a:t>TEJ</a:t>
                      </a:r>
                      <a:r>
                        <a:rPr lang="zh-TW" altLang="en-US" sz="1900" dirty="0" smtClean="0">
                          <a:latin typeface="微軟正黑體" pitchFamily="34" charset="-120"/>
                          <a:ea typeface="微軟正黑體" pitchFamily="34" charset="-120"/>
                        </a:rPr>
                        <a:t>歸類集團與集團代碼</a:t>
                      </a:r>
                      <a:endParaRPr lang="zh-TW" altLang="en-US" sz="1900" dirty="0">
                        <a:latin typeface="微軟正黑體" pitchFamily="34" charset="-120"/>
                        <a:ea typeface="微軟正黑體" pitchFamily="34" charset="-120"/>
                      </a:endParaRPr>
                    </a:p>
                  </a:txBody>
                  <a:tcPr marL="84399" marR="84399" marT="48057" marB="48057"/>
                </a:tc>
                <a:extLst>
                  <a:ext uri="{0D108BD9-81ED-4DB2-BD59-A6C34878D82A}">
                    <a16:rowId xmlns="" xmlns:a16="http://schemas.microsoft.com/office/drawing/2014/main" val="10000"/>
                  </a:ext>
                </a:extLst>
              </a:tr>
              <a:tr h="672796">
                <a:tc>
                  <a:txBody>
                    <a:bodyPr/>
                    <a:lstStyle/>
                    <a:p>
                      <a:r>
                        <a:rPr lang="en-US" altLang="zh-TW" sz="1900" dirty="0" smtClean="0">
                          <a:latin typeface="微軟正黑體" pitchFamily="34" charset="-120"/>
                          <a:ea typeface="微軟正黑體" pitchFamily="34" charset="-120"/>
                        </a:rPr>
                        <a:t>1960</a:t>
                      </a:r>
                      <a:endParaRPr lang="zh-TW" altLang="en-US" sz="1900" dirty="0">
                        <a:latin typeface="微軟正黑體" pitchFamily="34" charset="-120"/>
                        <a:ea typeface="微軟正黑體" pitchFamily="34" charset="-120"/>
                      </a:endParaRPr>
                    </a:p>
                  </a:txBody>
                  <a:tcPr marL="84399" marR="84399" marT="48057" marB="4805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900" dirty="0" smtClean="0">
                          <a:latin typeface="微軟正黑體" pitchFamily="34" charset="-120"/>
                          <a:ea typeface="微軟正黑體" pitchFamily="34" charset="-120"/>
                        </a:rPr>
                        <a:t>1960</a:t>
                      </a:r>
                      <a:r>
                        <a:rPr lang="zh-TW" altLang="en-US" sz="1900" dirty="0" smtClean="0">
                          <a:latin typeface="微軟正黑體" pitchFamily="34" charset="-120"/>
                          <a:ea typeface="微軟正黑體" pitchFamily="34" charset="-120"/>
                        </a:rPr>
                        <a:t>年</a:t>
                      </a:r>
                      <a:r>
                        <a:rPr lang="zh-TW" altLang="en-US" sz="1900" u="sng" dirty="0" smtClean="0">
                          <a:latin typeface="微軟正黑體" pitchFamily="34" charset="-120"/>
                          <a:ea typeface="微軟正黑體" pitchFamily="34" charset="-120"/>
                        </a:rPr>
                        <a:t>衣</a:t>
                      </a:r>
                      <a:r>
                        <a:rPr lang="zh-TW" altLang="en-US" sz="1900" u="sng" kern="1200" dirty="0" smtClean="0">
                          <a:latin typeface="微軟正黑體" pitchFamily="34" charset="-120"/>
                          <a:ea typeface="微軟正黑體" pitchFamily="34" charset="-120"/>
                          <a:sym typeface="Wingdings" pitchFamily="2" charset="2"/>
                        </a:rPr>
                        <a:t>復恩</a:t>
                      </a:r>
                      <a:r>
                        <a:rPr lang="zh-TW" altLang="en-US" sz="1900" dirty="0" smtClean="0">
                          <a:latin typeface="微軟正黑體" pitchFamily="34" charset="-120"/>
                          <a:ea typeface="微軟正黑體" pitchFamily="34" charset="-120"/>
                        </a:rPr>
                        <a:t>創辦，其子女</a:t>
                      </a:r>
                      <a:r>
                        <a:rPr lang="zh-TW" altLang="en-US" sz="1900" u="sng" dirty="0" smtClean="0">
                          <a:latin typeface="微軟正黑體" pitchFamily="34" charset="-120"/>
                          <a:ea typeface="微軟正黑體" pitchFamily="34" charset="-120"/>
                        </a:rPr>
                        <a:t>衣治凡</a:t>
                      </a:r>
                      <a:r>
                        <a:rPr lang="zh-TW" altLang="en-US" sz="1900" dirty="0" smtClean="0">
                          <a:latin typeface="微軟正黑體" pitchFamily="34" charset="-120"/>
                          <a:ea typeface="微軟正黑體" pitchFamily="34" charset="-120"/>
                        </a:rPr>
                        <a:t>、</a:t>
                      </a:r>
                      <a:r>
                        <a:rPr lang="zh-TW" altLang="en-US" sz="1900" u="sng" dirty="0" smtClean="0">
                          <a:latin typeface="微軟正黑體" pitchFamily="34" charset="-120"/>
                          <a:ea typeface="微軟正黑體" pitchFamily="34" charset="-120"/>
                        </a:rPr>
                        <a:t>衣淑凡</a:t>
                      </a:r>
                      <a:r>
                        <a:rPr lang="zh-TW" altLang="en-US" sz="1900" dirty="0" smtClean="0">
                          <a:latin typeface="微軟正黑體" pitchFamily="34" charset="-120"/>
                          <a:ea typeface="微軟正黑體" pitchFamily="34" charset="-120"/>
                        </a:rPr>
                        <a:t>接班 </a:t>
                      </a:r>
                      <a:r>
                        <a:rPr lang="en-US" altLang="zh-TW" sz="1900" dirty="0" smtClean="0">
                          <a:latin typeface="微軟正黑體" pitchFamily="34" charset="-120"/>
                          <a:ea typeface="微軟正黑體" pitchFamily="34" charset="-120"/>
                        </a:rPr>
                        <a:t>(</a:t>
                      </a:r>
                      <a:r>
                        <a:rPr lang="zh-TW" altLang="en-US" sz="1900" dirty="0" smtClean="0">
                          <a:latin typeface="微軟正黑體" pitchFamily="34" charset="-120"/>
                          <a:ea typeface="微軟正黑體" pitchFamily="34" charset="-120"/>
                        </a:rPr>
                        <a:t>實權在經理人</a:t>
                      </a:r>
                      <a:r>
                        <a:rPr lang="zh-TW" altLang="en-US" sz="1900" u="sng" dirty="0" smtClean="0">
                          <a:latin typeface="微軟正黑體" pitchFamily="34" charset="-120"/>
                          <a:ea typeface="微軟正黑體" pitchFamily="34" charset="-120"/>
                        </a:rPr>
                        <a:t>檀兆麟</a:t>
                      </a:r>
                      <a:r>
                        <a:rPr lang="en-US" altLang="zh-TW" sz="1900" dirty="0" smtClean="0">
                          <a:latin typeface="微軟正黑體" pitchFamily="34" charset="-120"/>
                          <a:ea typeface="微軟正黑體" pitchFamily="34" charset="-120"/>
                        </a:rPr>
                        <a:t>)</a:t>
                      </a:r>
                    </a:p>
                  </a:txBody>
                  <a:tcPr marL="84399" marR="84399" marT="48057" marB="48057"/>
                </a:tc>
                <a:tc>
                  <a:txBody>
                    <a:bodyPr/>
                    <a:lstStyle/>
                    <a:p>
                      <a:r>
                        <a:rPr lang="en-US" altLang="zh-TW" sz="1900" dirty="0" smtClean="0">
                          <a:latin typeface="微軟正黑體" pitchFamily="34" charset="-120"/>
                          <a:ea typeface="微軟正黑體" pitchFamily="34" charset="-120"/>
                        </a:rPr>
                        <a:t>G1715 </a:t>
                      </a:r>
                      <a:r>
                        <a:rPr lang="zh-TW" altLang="en-US" sz="1900" dirty="0" smtClean="0">
                          <a:latin typeface="微軟正黑體" pitchFamily="34" charset="-120"/>
                          <a:ea typeface="微軟正黑體" pitchFamily="34" charset="-120"/>
                        </a:rPr>
                        <a:t>亞化集團</a:t>
                      </a:r>
                      <a:endParaRPr lang="zh-TW" altLang="en-US" sz="1900" dirty="0">
                        <a:latin typeface="微軟正黑體" pitchFamily="34" charset="-120"/>
                        <a:ea typeface="微軟正黑體" pitchFamily="34" charset="-120"/>
                      </a:endParaRPr>
                    </a:p>
                  </a:txBody>
                  <a:tcPr marL="84399" marR="84399" marT="48057" marB="48057"/>
                </a:tc>
                <a:extLst>
                  <a:ext uri="{0D108BD9-81ED-4DB2-BD59-A6C34878D82A}">
                    <a16:rowId xmlns="" xmlns:a16="http://schemas.microsoft.com/office/drawing/2014/main" val="10001"/>
                  </a:ext>
                </a:extLst>
              </a:tr>
              <a:tr h="961137">
                <a:tc>
                  <a:txBody>
                    <a:bodyPr/>
                    <a:lstStyle/>
                    <a:p>
                      <a:r>
                        <a:rPr lang="en-US" altLang="zh-TW" sz="1900" dirty="0" smtClean="0">
                          <a:latin typeface="微軟正黑體" pitchFamily="34" charset="-120"/>
                          <a:ea typeface="微軟正黑體" pitchFamily="34" charset="-120"/>
                        </a:rPr>
                        <a:t>2007/11/29</a:t>
                      </a:r>
                      <a:endParaRPr lang="zh-TW" altLang="en-US" sz="1900" dirty="0">
                        <a:latin typeface="微軟正黑體" pitchFamily="34" charset="-120"/>
                        <a:ea typeface="微軟正黑體" pitchFamily="34" charset="-120"/>
                      </a:endParaRPr>
                    </a:p>
                  </a:txBody>
                  <a:tcPr marL="84399" marR="84399" marT="48057" marB="48057"/>
                </a:tc>
                <a:tc>
                  <a:txBody>
                    <a:bodyPr/>
                    <a:lstStyle/>
                    <a:p>
                      <a:r>
                        <a:rPr lang="zh-TW" altLang="en-US" sz="1900" dirty="0" smtClean="0">
                          <a:latin typeface="微軟正黑體" pitchFamily="34" charset="-120"/>
                          <a:ea typeface="微軟正黑體" pitchFamily="34" charset="-120"/>
                        </a:rPr>
                        <a:t>兄妹鬩牆，經營權之爭</a:t>
                      </a:r>
                      <a:endParaRPr lang="en-US" altLang="zh-TW" sz="1900" dirty="0" smtClean="0">
                        <a:latin typeface="微軟正黑體" pitchFamily="34" charset="-120"/>
                        <a:ea typeface="微軟正黑體" pitchFamily="34" charset="-120"/>
                      </a:endParaRPr>
                    </a:p>
                    <a:p>
                      <a:pPr lvl="0" eaLnBrk="1" hangingPunct="1">
                        <a:buFont typeface="Wingdings" pitchFamily="2" charset="2"/>
                        <a:buChar char="l"/>
                      </a:pPr>
                      <a:r>
                        <a:rPr lang="zh-TW" altLang="en-US" sz="1900" u="sng" dirty="0" smtClean="0">
                          <a:latin typeface="微軟正黑體" pitchFamily="34" charset="-120"/>
                          <a:ea typeface="微軟正黑體" pitchFamily="34" charset="-120"/>
                        </a:rPr>
                        <a:t>衣</a:t>
                      </a:r>
                      <a:r>
                        <a:rPr lang="zh-TW" altLang="en-US" sz="1900" u="sng" kern="1200" dirty="0" smtClean="0">
                          <a:latin typeface="微軟正黑體" pitchFamily="34" charset="-120"/>
                          <a:ea typeface="微軟正黑體" pitchFamily="34" charset="-120"/>
                        </a:rPr>
                        <a:t>治凡</a:t>
                      </a:r>
                      <a:r>
                        <a:rPr lang="zh-TW" altLang="en-US" sz="1900" dirty="0" smtClean="0">
                          <a:latin typeface="微軟正黑體" pitchFamily="34" charset="-120"/>
                          <a:ea typeface="微軟正黑體" pitchFamily="34" charset="-120"/>
                        </a:rPr>
                        <a:t>擁市場派 </a:t>
                      </a:r>
                      <a:r>
                        <a:rPr lang="zh-TW" altLang="en-US" sz="1900" dirty="0" smtClean="0">
                          <a:latin typeface="微軟正黑體" pitchFamily="34" charset="-120"/>
                          <a:ea typeface="微軟正黑體" pitchFamily="34" charset="-120"/>
                          <a:sym typeface="Wingdings" pitchFamily="2" charset="2"/>
                        </a:rPr>
                        <a:t> </a:t>
                      </a:r>
                      <a:r>
                        <a:rPr lang="zh-TW" altLang="en-US" sz="1900" u="sng" kern="1200" dirty="0" smtClean="0">
                          <a:latin typeface="微軟正黑體" pitchFamily="34" charset="-120"/>
                          <a:ea typeface="微軟正黑體" pitchFamily="34" charset="-120"/>
                          <a:sym typeface="Wingdings" pitchFamily="2" charset="2"/>
                        </a:rPr>
                        <a:t>葉斯應</a:t>
                      </a:r>
                      <a:r>
                        <a:rPr lang="zh-TW" altLang="en-US" sz="1900" dirty="0" smtClean="0">
                          <a:latin typeface="微軟正黑體" pitchFamily="34" charset="-120"/>
                          <a:ea typeface="微軟正黑體" pitchFamily="34" charset="-120"/>
                          <a:sym typeface="Wingdings" pitchFamily="2" charset="2"/>
                        </a:rPr>
                        <a:t>趁機入主</a:t>
                      </a:r>
                    </a:p>
                    <a:p>
                      <a:pPr lvl="0" eaLnBrk="1" hangingPunct="1">
                        <a:buFont typeface="Wingdings" pitchFamily="2" charset="2"/>
                        <a:buChar char="l"/>
                      </a:pPr>
                      <a:r>
                        <a:rPr lang="zh-TW" altLang="en-US" sz="1900" u="sng" kern="1200" dirty="0" smtClean="0">
                          <a:latin typeface="微軟正黑體" pitchFamily="34" charset="-120"/>
                          <a:ea typeface="微軟正黑體" pitchFamily="34" charset="-120"/>
                          <a:sym typeface="Wingdings" pitchFamily="2" charset="2"/>
                        </a:rPr>
                        <a:t>衣淑凡</a:t>
                      </a:r>
                      <a:r>
                        <a:rPr lang="zh-TW" altLang="en-US" sz="1900" dirty="0" smtClean="0">
                          <a:latin typeface="微軟正黑體" pitchFamily="34" charset="-120"/>
                          <a:ea typeface="微軟正黑體" pitchFamily="34" charset="-120"/>
                        </a:rPr>
                        <a:t>公司派，退出</a:t>
                      </a:r>
                    </a:p>
                  </a:txBody>
                  <a:tcPr marL="84399" marR="84399" marT="48057" marB="48057"/>
                </a:tc>
                <a:tc>
                  <a:txBody>
                    <a:bodyPr/>
                    <a:lstStyle/>
                    <a:p>
                      <a:r>
                        <a:rPr lang="en-US" altLang="zh-TW" sz="1900" dirty="0" smtClean="0">
                          <a:latin typeface="微軟正黑體" pitchFamily="34" charset="-120"/>
                          <a:ea typeface="微軟正黑體" pitchFamily="34" charset="-120"/>
                        </a:rPr>
                        <a:t>G1715</a:t>
                      </a:r>
                      <a:r>
                        <a:rPr lang="zh-TW" altLang="en-US" sz="1900" dirty="0" smtClean="0">
                          <a:latin typeface="微軟正黑體" pitchFamily="34" charset="-120"/>
                          <a:ea typeface="微軟正黑體" pitchFamily="34" charset="-120"/>
                        </a:rPr>
                        <a:t>亞化集團</a:t>
                      </a:r>
                      <a:endParaRPr lang="zh-TW" altLang="en-US" sz="1900" dirty="0">
                        <a:latin typeface="微軟正黑體" pitchFamily="34" charset="-120"/>
                        <a:ea typeface="微軟正黑體" pitchFamily="34" charset="-120"/>
                      </a:endParaRPr>
                    </a:p>
                  </a:txBody>
                  <a:tcPr marL="84399" marR="84399" marT="48057" marB="48057"/>
                </a:tc>
                <a:extLst>
                  <a:ext uri="{0D108BD9-81ED-4DB2-BD59-A6C34878D82A}">
                    <a16:rowId xmlns="" xmlns:a16="http://schemas.microsoft.com/office/drawing/2014/main" val="10002"/>
                  </a:ext>
                </a:extLst>
              </a:tr>
              <a:tr h="991847">
                <a:tc>
                  <a:txBody>
                    <a:bodyPr/>
                    <a:lstStyle/>
                    <a:p>
                      <a:r>
                        <a:rPr lang="en-US" altLang="zh-TW" sz="1900" dirty="0" smtClean="0">
                          <a:latin typeface="微軟正黑體" pitchFamily="34" charset="-120"/>
                          <a:ea typeface="微軟正黑體" pitchFamily="34" charset="-120"/>
                        </a:rPr>
                        <a:t>2008/1/8</a:t>
                      </a:r>
                      <a:endParaRPr lang="zh-TW" altLang="en-US" sz="1900" dirty="0">
                        <a:latin typeface="微軟正黑體" pitchFamily="34" charset="-120"/>
                        <a:ea typeface="微軟正黑體" pitchFamily="34" charset="-120"/>
                      </a:endParaRPr>
                    </a:p>
                  </a:txBody>
                  <a:tcPr marL="84399" marR="84399" marT="48057" marB="48057"/>
                </a:tc>
                <a:tc>
                  <a:txBody>
                    <a:bodyPr/>
                    <a:lstStyle/>
                    <a:p>
                      <a:r>
                        <a:rPr lang="zh-TW" altLang="en-US" sz="1900" dirty="0" smtClean="0">
                          <a:latin typeface="微軟正黑體" pitchFamily="34" charset="-120"/>
                          <a:ea typeface="微軟正黑體" pitchFamily="34" charset="-120"/>
                        </a:rPr>
                        <a:t>董事會改選董監事，</a:t>
                      </a:r>
                      <a:r>
                        <a:rPr lang="zh-TW" altLang="en-US" sz="1900" u="sng" kern="1200" dirty="0" smtClean="0">
                          <a:latin typeface="微軟正黑體" pitchFamily="34" charset="-120"/>
                          <a:ea typeface="微軟正黑體" pitchFamily="34" charset="-120"/>
                        </a:rPr>
                        <a:t>葉斯應</a:t>
                      </a:r>
                      <a:r>
                        <a:rPr lang="zh-TW" altLang="en-US" sz="1900" dirty="0" smtClean="0">
                          <a:latin typeface="微軟正黑體" pitchFamily="34" charset="-120"/>
                          <a:ea typeface="微軟正黑體" pitchFamily="34" charset="-120"/>
                        </a:rPr>
                        <a:t>取得經營權，</a:t>
                      </a:r>
                      <a:endParaRPr lang="en-US" altLang="zh-TW" sz="1900" dirty="0" smtClean="0">
                        <a:latin typeface="微軟正黑體" pitchFamily="34" charset="-120"/>
                        <a:ea typeface="微軟正黑體" pitchFamily="34" charset="-120"/>
                      </a:endParaRPr>
                    </a:p>
                    <a:p>
                      <a:r>
                        <a:rPr lang="zh-TW" altLang="en-US" sz="1900" dirty="0" smtClean="0">
                          <a:latin typeface="微軟正黑體" pitchFamily="34" charset="-120"/>
                          <a:ea typeface="微軟正黑體" pitchFamily="34" charset="-120"/>
                        </a:rPr>
                        <a:t>配偶楊淑華任監察人、兄弟三人出任董事兩席並列十大股東身分</a:t>
                      </a:r>
                      <a:endParaRPr lang="zh-TW" altLang="en-US" sz="1900" dirty="0">
                        <a:latin typeface="微軟正黑體" pitchFamily="34" charset="-120"/>
                        <a:ea typeface="微軟正黑體" pitchFamily="34" charset="-120"/>
                      </a:endParaRPr>
                    </a:p>
                  </a:txBody>
                  <a:tcPr marL="84399" marR="84399" marT="48057" marB="48057"/>
                </a:tc>
                <a:tc>
                  <a:txBody>
                    <a:bodyPr/>
                    <a:lstStyle/>
                    <a:p>
                      <a:r>
                        <a:rPr lang="en-US" altLang="zh-TW" sz="1900" dirty="0" smtClean="0">
                          <a:latin typeface="微軟正黑體" pitchFamily="34" charset="-120"/>
                          <a:ea typeface="微軟正黑體" pitchFamily="34" charset="-120"/>
                        </a:rPr>
                        <a:t>G1715A</a:t>
                      </a:r>
                      <a:r>
                        <a:rPr lang="zh-TW" altLang="en-US" sz="1900" dirty="0" smtClean="0">
                          <a:latin typeface="微軟正黑體" pitchFamily="34" charset="-120"/>
                          <a:ea typeface="微軟正黑體" pitchFamily="34" charset="-120"/>
                        </a:rPr>
                        <a:t>巨升實業</a:t>
                      </a:r>
                      <a:r>
                        <a:rPr lang="en-US" altLang="zh-TW" sz="1900" dirty="0" smtClean="0">
                          <a:latin typeface="微軟正黑體" pitchFamily="34" charset="-120"/>
                          <a:ea typeface="微軟正黑體" pitchFamily="34" charset="-120"/>
                        </a:rPr>
                        <a:t> </a:t>
                      </a:r>
                      <a:endParaRPr lang="zh-TW" altLang="en-US" sz="1900" dirty="0">
                        <a:latin typeface="微軟正黑體" pitchFamily="34" charset="-120"/>
                        <a:ea typeface="微軟正黑體" pitchFamily="34" charset="-120"/>
                      </a:endParaRPr>
                    </a:p>
                  </a:txBody>
                  <a:tcPr marL="84399" marR="84399" marT="48057" marB="48057"/>
                </a:tc>
                <a:extLst>
                  <a:ext uri="{0D108BD9-81ED-4DB2-BD59-A6C34878D82A}">
                    <a16:rowId xmlns="" xmlns:a16="http://schemas.microsoft.com/office/drawing/2014/main" val="10003"/>
                  </a:ext>
                </a:extLst>
              </a:tr>
              <a:tr h="672796">
                <a:tc>
                  <a:txBody>
                    <a:bodyPr/>
                    <a:lstStyle/>
                    <a:p>
                      <a:r>
                        <a:rPr lang="en-US" altLang="zh-TW" sz="1900" dirty="0" smtClean="0">
                          <a:latin typeface="微軟正黑體" pitchFamily="34" charset="-120"/>
                          <a:ea typeface="微軟正黑體" pitchFamily="34" charset="-120"/>
                        </a:rPr>
                        <a:t>2009/03</a:t>
                      </a:r>
                      <a:endParaRPr lang="zh-TW" altLang="en-US" sz="1900" dirty="0">
                        <a:latin typeface="微軟正黑體" pitchFamily="34" charset="-120"/>
                        <a:ea typeface="微軟正黑體" pitchFamily="34" charset="-120"/>
                      </a:endParaRPr>
                    </a:p>
                  </a:txBody>
                  <a:tcPr marL="84399" marR="84399" marT="48057" marB="48057"/>
                </a:tc>
                <a:tc>
                  <a:txBody>
                    <a:bodyPr/>
                    <a:lstStyle/>
                    <a:p>
                      <a:r>
                        <a:rPr lang="en-US" altLang="zh-TW" sz="1900" dirty="0" smtClean="0">
                          <a:latin typeface="微軟正黑體" pitchFamily="34" charset="-120"/>
                          <a:ea typeface="微軟正黑體" pitchFamily="34" charset="-120"/>
                        </a:rPr>
                        <a:t>4306</a:t>
                      </a:r>
                      <a:r>
                        <a:rPr lang="zh-TW" altLang="en-US" sz="1900" dirty="0" smtClean="0">
                          <a:latin typeface="微軟正黑體" pitchFamily="34" charset="-120"/>
                          <a:ea typeface="微軟正黑體" pitchFamily="34" charset="-120"/>
                        </a:rPr>
                        <a:t>炎洲為大股東，持有</a:t>
                      </a:r>
                      <a:r>
                        <a:rPr lang="en-US" altLang="zh-TW" sz="1900" dirty="0" smtClean="0">
                          <a:latin typeface="微軟正黑體" pitchFamily="34" charset="-120"/>
                          <a:ea typeface="微軟正黑體" pitchFamily="34" charset="-120"/>
                        </a:rPr>
                        <a:t>13.9%</a:t>
                      </a:r>
                      <a:r>
                        <a:rPr lang="zh-TW" altLang="en-US" sz="1900" dirty="0" smtClean="0">
                          <a:latin typeface="微軟正黑體" pitchFamily="34" charset="-120"/>
                          <a:ea typeface="微軟正黑體" pitchFamily="34" charset="-120"/>
                        </a:rPr>
                        <a:t>股份，</a:t>
                      </a:r>
                      <a:endParaRPr lang="en-US" altLang="zh-TW" sz="1900" dirty="0" smtClean="0">
                        <a:latin typeface="微軟正黑體" pitchFamily="34" charset="-120"/>
                        <a:ea typeface="微軟正黑體" pitchFamily="34" charset="-120"/>
                      </a:endParaRPr>
                    </a:p>
                    <a:p>
                      <a:r>
                        <a:rPr lang="zh-TW" altLang="en-US" sz="1900" dirty="0" smtClean="0">
                          <a:latin typeface="微軟正黑體" pitchFamily="34" charset="-120"/>
                          <a:ea typeface="微軟正黑體" pitchFamily="34" charset="-120"/>
                        </a:rPr>
                        <a:t>至</a:t>
                      </a:r>
                      <a:r>
                        <a:rPr lang="en-US" altLang="zh-TW" sz="1900" dirty="0" smtClean="0">
                          <a:latin typeface="微軟正黑體" pitchFamily="34" charset="-120"/>
                          <a:ea typeface="微軟正黑體" pitchFamily="34" charset="-120"/>
                        </a:rPr>
                        <a:t>2009/10</a:t>
                      </a:r>
                      <a:r>
                        <a:rPr lang="zh-TW" altLang="en-US" sz="1900" dirty="0" smtClean="0">
                          <a:latin typeface="微軟正黑體" pitchFamily="34" charset="-120"/>
                          <a:ea typeface="微軟正黑體" pitchFamily="34" charset="-120"/>
                        </a:rPr>
                        <a:t>止，取得</a:t>
                      </a:r>
                      <a:r>
                        <a:rPr lang="en-US" altLang="zh-TW" sz="1900" dirty="0" smtClean="0">
                          <a:latin typeface="微軟正黑體" pitchFamily="34" charset="-120"/>
                          <a:ea typeface="微軟正黑體" pitchFamily="34" charset="-120"/>
                        </a:rPr>
                        <a:t>26.1%</a:t>
                      </a:r>
                      <a:r>
                        <a:rPr lang="zh-TW" altLang="en-US" sz="1900" dirty="0" smtClean="0">
                          <a:latin typeface="微軟正黑體" pitchFamily="34" charset="-120"/>
                          <a:ea typeface="微軟正黑體" pitchFamily="34" charset="-120"/>
                        </a:rPr>
                        <a:t>股份</a:t>
                      </a:r>
                      <a:endParaRPr lang="zh-TW" altLang="en-US" sz="1900" dirty="0">
                        <a:latin typeface="微軟正黑體" pitchFamily="34" charset="-120"/>
                        <a:ea typeface="微軟正黑體" pitchFamily="34" charset="-120"/>
                      </a:endParaRPr>
                    </a:p>
                  </a:txBody>
                  <a:tcPr marL="84399" marR="84399" marT="48057" marB="4805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900" dirty="0" smtClean="0">
                          <a:latin typeface="微軟正黑體" pitchFamily="34" charset="-120"/>
                          <a:ea typeface="微軟正黑體" pitchFamily="34" charset="-120"/>
                        </a:rPr>
                        <a:t>G1715A</a:t>
                      </a:r>
                      <a:r>
                        <a:rPr lang="zh-TW" altLang="en-US" sz="1900" dirty="0" smtClean="0">
                          <a:latin typeface="微軟正黑體" pitchFamily="34" charset="-120"/>
                          <a:ea typeface="微軟正黑體" pitchFamily="34" charset="-120"/>
                        </a:rPr>
                        <a:t>巨升實業</a:t>
                      </a:r>
                      <a:r>
                        <a:rPr lang="en-US" altLang="zh-TW" sz="1900" dirty="0" smtClean="0">
                          <a:latin typeface="微軟正黑體" pitchFamily="34" charset="-120"/>
                          <a:ea typeface="微軟正黑體" pitchFamily="34" charset="-120"/>
                        </a:rPr>
                        <a:t> </a:t>
                      </a:r>
                      <a:endParaRPr lang="zh-TW" altLang="en-US" sz="1900" dirty="0" smtClean="0">
                        <a:latin typeface="微軟正黑體" pitchFamily="34" charset="-120"/>
                        <a:ea typeface="微軟正黑體" pitchFamily="34" charset="-120"/>
                      </a:endParaRPr>
                    </a:p>
                  </a:txBody>
                  <a:tcPr marL="84399" marR="84399" marT="48057" marB="48057"/>
                </a:tc>
                <a:extLst>
                  <a:ext uri="{0D108BD9-81ED-4DB2-BD59-A6C34878D82A}">
                    <a16:rowId xmlns="" xmlns:a16="http://schemas.microsoft.com/office/drawing/2014/main" val="10004"/>
                  </a:ext>
                </a:extLst>
              </a:tr>
              <a:tr h="672796">
                <a:tc>
                  <a:txBody>
                    <a:bodyPr/>
                    <a:lstStyle/>
                    <a:p>
                      <a:r>
                        <a:rPr lang="en-US" altLang="zh-TW" sz="1900" dirty="0" smtClean="0">
                          <a:latin typeface="微軟正黑體" pitchFamily="34" charset="-120"/>
                          <a:ea typeface="微軟正黑體" pitchFamily="34" charset="-120"/>
                        </a:rPr>
                        <a:t>2009/11/30</a:t>
                      </a:r>
                      <a:endParaRPr lang="zh-TW" altLang="en-US" sz="1900" dirty="0">
                        <a:latin typeface="微軟正黑體" pitchFamily="34" charset="-120"/>
                        <a:ea typeface="微軟正黑體" pitchFamily="34" charset="-120"/>
                      </a:endParaRPr>
                    </a:p>
                  </a:txBody>
                  <a:tcPr marL="84399" marR="84399" marT="48057" marB="48057"/>
                </a:tc>
                <a:tc>
                  <a:txBody>
                    <a:bodyPr/>
                    <a:lstStyle/>
                    <a:p>
                      <a:r>
                        <a:rPr lang="zh-TW" altLang="en-US" sz="1900" dirty="0" smtClean="0">
                          <a:latin typeface="微軟正黑體" pitchFamily="34" charset="-120"/>
                          <a:ea typeface="微軟正黑體" pitchFamily="34" charset="-120"/>
                        </a:rPr>
                        <a:t>臨時股東會改選董監事，</a:t>
                      </a:r>
                      <a:r>
                        <a:rPr lang="zh-TW" altLang="en-US" sz="1900" u="sng" dirty="0" smtClean="0">
                          <a:latin typeface="微軟正黑體" pitchFamily="34" charset="-120"/>
                          <a:ea typeface="微軟正黑體" pitchFamily="34" charset="-120"/>
                        </a:rPr>
                        <a:t>炎洲</a:t>
                      </a:r>
                      <a:r>
                        <a:rPr lang="zh-TW" altLang="en-US" sz="1900" dirty="0" smtClean="0">
                          <a:latin typeface="微軟正黑體" pitchFamily="34" charset="-120"/>
                          <a:ea typeface="微軟正黑體" pitchFamily="34" charset="-120"/>
                        </a:rPr>
                        <a:t>入主亞化，炎洲及其關係企業取得全部董監席次</a:t>
                      </a:r>
                      <a:endParaRPr lang="zh-TW" altLang="en-US" sz="1900" dirty="0">
                        <a:latin typeface="微軟正黑體" pitchFamily="34" charset="-120"/>
                        <a:ea typeface="微軟正黑體" pitchFamily="34" charset="-120"/>
                      </a:endParaRPr>
                    </a:p>
                  </a:txBody>
                  <a:tcPr marL="84399" marR="84399" marT="48057" marB="48057"/>
                </a:tc>
                <a:tc>
                  <a:txBody>
                    <a:bodyPr/>
                    <a:lstStyle/>
                    <a:p>
                      <a:r>
                        <a:rPr lang="en-US" altLang="zh-TW" sz="1900" dirty="0" smtClean="0">
                          <a:latin typeface="微軟正黑體" pitchFamily="34" charset="-120"/>
                          <a:ea typeface="微軟正黑體" pitchFamily="34" charset="-120"/>
                        </a:rPr>
                        <a:t>G4306</a:t>
                      </a:r>
                      <a:r>
                        <a:rPr lang="zh-TW" altLang="en-US" sz="1900" dirty="0" smtClean="0">
                          <a:latin typeface="微軟正黑體" pitchFamily="34" charset="-120"/>
                          <a:ea typeface="微軟正黑體" pitchFamily="34" charset="-120"/>
                        </a:rPr>
                        <a:t>炎洲集團</a:t>
                      </a:r>
                      <a:endParaRPr lang="zh-TW" altLang="en-US" sz="1900" dirty="0">
                        <a:latin typeface="微軟正黑體" pitchFamily="34" charset="-120"/>
                        <a:ea typeface="微軟正黑體" pitchFamily="34" charset="-120"/>
                      </a:endParaRPr>
                    </a:p>
                  </a:txBody>
                  <a:tcPr marL="84399" marR="84399" marT="48057" marB="48057"/>
                </a:tc>
                <a:extLst>
                  <a:ext uri="{0D108BD9-81ED-4DB2-BD59-A6C34878D82A}">
                    <a16:rowId xmlns="" xmlns:a16="http://schemas.microsoft.com/office/drawing/2014/main" val="10005"/>
                  </a:ext>
                </a:extLst>
              </a:tr>
              <a:tr h="389795">
                <a:tc>
                  <a:txBody>
                    <a:bodyPr/>
                    <a:lstStyle/>
                    <a:p>
                      <a:r>
                        <a:rPr lang="en-US" altLang="zh-TW" sz="1900" dirty="0" smtClean="0">
                          <a:latin typeface="微軟正黑體" pitchFamily="34" charset="-120"/>
                          <a:ea typeface="微軟正黑體" pitchFamily="34" charset="-120"/>
                        </a:rPr>
                        <a:t>2013/7/5</a:t>
                      </a:r>
                      <a:endParaRPr lang="zh-TW" altLang="en-US" sz="1900" dirty="0">
                        <a:latin typeface="微軟正黑體" pitchFamily="34" charset="-120"/>
                        <a:ea typeface="微軟正黑體" pitchFamily="34" charset="-120"/>
                      </a:endParaRPr>
                    </a:p>
                  </a:txBody>
                  <a:tcPr marL="84399" marR="84399" marT="48057" marB="48057"/>
                </a:tc>
                <a:tc>
                  <a:txBody>
                    <a:bodyPr/>
                    <a:lstStyle/>
                    <a:p>
                      <a:r>
                        <a:rPr lang="zh-TW" altLang="en-US" sz="1900" dirty="0" smtClean="0">
                          <a:latin typeface="微軟正黑體" pitchFamily="34" charset="-120"/>
                          <a:ea typeface="微軟正黑體" pitchFamily="34" charset="-120"/>
                        </a:rPr>
                        <a:t>更名萬洲化學</a:t>
                      </a:r>
                      <a:endParaRPr lang="zh-TW" altLang="en-US" sz="1900" dirty="0">
                        <a:latin typeface="微軟正黑體" pitchFamily="34" charset="-120"/>
                        <a:ea typeface="微軟正黑體" pitchFamily="34" charset="-120"/>
                      </a:endParaRPr>
                    </a:p>
                  </a:txBody>
                  <a:tcPr marL="84399" marR="84399" marT="48057" marB="4805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900" dirty="0" smtClean="0">
                          <a:latin typeface="微軟正黑體" pitchFamily="34" charset="-120"/>
                          <a:ea typeface="微軟正黑體" pitchFamily="34" charset="-120"/>
                        </a:rPr>
                        <a:t>G4306</a:t>
                      </a:r>
                      <a:r>
                        <a:rPr lang="zh-TW" altLang="en-US" sz="1900" dirty="0" smtClean="0">
                          <a:latin typeface="微軟正黑體" pitchFamily="34" charset="-120"/>
                          <a:ea typeface="微軟正黑體" pitchFamily="34" charset="-120"/>
                        </a:rPr>
                        <a:t>炎洲集團</a:t>
                      </a:r>
                    </a:p>
                  </a:txBody>
                  <a:tcPr marL="84399" marR="84399" marT="48057" marB="48057"/>
                </a:tc>
                <a:extLst>
                  <a:ext uri="{0D108BD9-81ED-4DB2-BD59-A6C34878D82A}">
                    <a16:rowId xmlns="" xmlns:a16="http://schemas.microsoft.com/office/drawing/2014/main" val="10006"/>
                  </a:ext>
                </a:extLst>
              </a:tr>
            </a:tbl>
          </a:graphicData>
        </a:graphic>
      </p:graphicFrame>
      <p:sp>
        <p:nvSpPr>
          <p:cNvPr id="4" name="投影片編號版面配置區 3"/>
          <p:cNvSpPr>
            <a:spLocks noGrp="1"/>
          </p:cNvSpPr>
          <p:nvPr>
            <p:ph type="sldNum" sz="quarter" idx="4294967295"/>
          </p:nvPr>
        </p:nvSpPr>
        <p:spPr>
          <a:xfrm>
            <a:off x="179388" y="6381750"/>
            <a:ext cx="3044825" cy="293688"/>
          </a:xfrm>
          <a:prstGeom prst="rect">
            <a:avLst/>
          </a:prstGeom>
        </p:spPr>
        <p:txBody>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pPr algn="ctr"/>
            <a:fld id="{A0D8D514-96AE-42BC-BEE7-6312C0F9346D}" type="slidenum">
              <a:rPr kumimoji="0" lang="en-US" altLang="zh-TW" sz="1400">
                <a:solidFill>
                  <a:srgbClr val="FFFFFF"/>
                </a:solidFill>
              </a:rPr>
              <a:pPr algn="ctr"/>
              <a:t>36</a:t>
            </a:fld>
            <a:endParaRPr kumimoji="0" lang="en-US" altLang="zh-TW" sz="1400">
              <a:solidFill>
                <a:srgbClr val="FFFFFF"/>
              </a:solidFill>
            </a:endParaRPr>
          </a:p>
        </p:txBody>
      </p:sp>
    </p:spTree>
    <p:extLst>
      <p:ext uri="{BB962C8B-B14F-4D97-AF65-F5344CB8AC3E}">
        <p14:creationId xmlns:p14="http://schemas.microsoft.com/office/powerpoint/2010/main" val="133431735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zh-TW" altLang="en-US" sz="2800" smtClean="0">
                <a:solidFill>
                  <a:srgbClr val="7B9899"/>
                </a:solidFill>
              </a:rPr>
              <a:t>炎洲控制亞化之關係圖</a:t>
            </a:r>
          </a:p>
        </p:txBody>
      </p:sp>
      <p:sp>
        <p:nvSpPr>
          <p:cNvPr id="39939" name="AutoShape 8"/>
          <p:cNvSpPr>
            <a:spLocks noChangeArrowheads="1"/>
          </p:cNvSpPr>
          <p:nvPr/>
        </p:nvSpPr>
        <p:spPr bwMode="auto">
          <a:xfrm>
            <a:off x="2843213" y="1412875"/>
            <a:ext cx="3376612" cy="762000"/>
          </a:xfrm>
          <a:prstGeom prst="roundRect">
            <a:avLst>
              <a:gd name="adj" fmla="val 14690"/>
            </a:avLst>
          </a:prstGeom>
          <a:solidFill>
            <a:srgbClr val="DDFFE1"/>
          </a:solidFill>
          <a:ln w="9525">
            <a:round/>
            <a:headEnd/>
            <a:tailEnd/>
          </a:ln>
          <a:scene3d>
            <a:camera prst="legacyObliqueTopRight"/>
            <a:lightRig rig="legacyFlat3" dir="b"/>
          </a:scene3d>
          <a:sp3d extrusionH="125400" prstMaterial="legacyMatte">
            <a:bevelT w="13500" h="13500" prst="angle"/>
            <a:bevelB w="13500" h="13500" prst="angle"/>
            <a:extrusionClr>
              <a:srgbClr val="DDFFE1"/>
            </a:extrusionClr>
            <a:contourClr>
              <a:srgbClr val="DDFFE1"/>
            </a:contourClr>
          </a:sp3d>
        </p:spPr>
        <p:txBody>
          <a:bodyPr wrap="none" anchor="ctr">
            <a:flatTx/>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r>
              <a:rPr kumimoji="0" lang="zh-TW" altLang="en-US" sz="2800">
                <a:latin typeface="微軟正黑體" panose="020B0604030504040204" pitchFamily="34" charset="-120"/>
              </a:rPr>
              <a:t>最終控制者李志賢家族</a:t>
            </a:r>
          </a:p>
        </p:txBody>
      </p:sp>
      <p:sp>
        <p:nvSpPr>
          <p:cNvPr id="39940" name="AutoShape 9"/>
          <p:cNvSpPr>
            <a:spLocks noChangeArrowheads="1"/>
          </p:cNvSpPr>
          <p:nvPr/>
        </p:nvSpPr>
        <p:spPr bwMode="auto">
          <a:xfrm>
            <a:off x="944563" y="2987675"/>
            <a:ext cx="1927225" cy="762000"/>
          </a:xfrm>
          <a:prstGeom prst="roundRect">
            <a:avLst>
              <a:gd name="adj" fmla="val 14690"/>
            </a:avLst>
          </a:prstGeom>
          <a:solidFill>
            <a:srgbClr val="DDFFE1"/>
          </a:solidFill>
          <a:ln w="9525">
            <a:round/>
            <a:headEnd/>
            <a:tailEnd/>
          </a:ln>
          <a:scene3d>
            <a:camera prst="legacyObliqueTopRight"/>
            <a:lightRig rig="legacyFlat3" dir="b"/>
          </a:scene3d>
          <a:sp3d extrusionH="125400" prstMaterial="legacyMatte">
            <a:bevelT w="13500" h="13500" prst="angle"/>
            <a:bevelB w="13500" h="13500" prst="angle"/>
            <a:extrusionClr>
              <a:srgbClr val="DDFFE1"/>
            </a:extrusionClr>
            <a:contourClr>
              <a:srgbClr val="DDFFE1"/>
            </a:contourClr>
          </a:sp3d>
        </p:spPr>
        <p:txBody>
          <a:bodyPr wrap="none" anchor="ctr">
            <a:flatTx/>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r>
              <a:rPr kumimoji="0" lang="zh-TW" altLang="en-US" sz="2800">
                <a:latin typeface="微軟正黑體" panose="020B0604030504040204" pitchFamily="34" charset="-120"/>
              </a:rPr>
              <a:t>炎洲</a:t>
            </a:r>
          </a:p>
        </p:txBody>
      </p:sp>
      <p:sp>
        <p:nvSpPr>
          <p:cNvPr id="39941" name="AutoShape 11"/>
          <p:cNvSpPr>
            <a:spLocks noChangeArrowheads="1"/>
          </p:cNvSpPr>
          <p:nvPr/>
        </p:nvSpPr>
        <p:spPr bwMode="auto">
          <a:xfrm>
            <a:off x="6107113" y="2987675"/>
            <a:ext cx="1927225" cy="762000"/>
          </a:xfrm>
          <a:prstGeom prst="roundRect">
            <a:avLst>
              <a:gd name="adj" fmla="val 14690"/>
            </a:avLst>
          </a:prstGeom>
          <a:solidFill>
            <a:srgbClr val="DDFFE1"/>
          </a:solidFill>
          <a:ln w="9525">
            <a:round/>
            <a:headEnd/>
            <a:tailEnd/>
          </a:ln>
          <a:scene3d>
            <a:camera prst="legacyObliqueTopRight"/>
            <a:lightRig rig="legacyFlat3" dir="b"/>
          </a:scene3d>
          <a:sp3d extrusionH="125400" prstMaterial="legacyMatte">
            <a:bevelT w="13500" h="13500" prst="angle"/>
            <a:bevelB w="13500" h="13500" prst="angle"/>
            <a:extrusionClr>
              <a:srgbClr val="DDFFE1"/>
            </a:extrusionClr>
            <a:contourClr>
              <a:srgbClr val="DDFFE1"/>
            </a:contourClr>
          </a:sp3d>
        </p:spPr>
        <p:txBody>
          <a:bodyPr wrap="none" anchor="ctr">
            <a:flatTx/>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r>
              <a:rPr kumimoji="0" lang="zh-TW" altLang="en-US" sz="2800">
                <a:latin typeface="微軟正黑體" panose="020B0604030504040204" pitchFamily="34" charset="-120"/>
              </a:rPr>
              <a:t>亞化</a:t>
            </a:r>
          </a:p>
        </p:txBody>
      </p:sp>
      <p:sp>
        <p:nvSpPr>
          <p:cNvPr id="39942" name="AutoShape 12"/>
          <p:cNvSpPr>
            <a:spLocks noChangeArrowheads="1"/>
          </p:cNvSpPr>
          <p:nvPr/>
        </p:nvSpPr>
        <p:spPr bwMode="auto">
          <a:xfrm>
            <a:off x="942975" y="4872038"/>
            <a:ext cx="1927225" cy="762000"/>
          </a:xfrm>
          <a:prstGeom prst="roundRect">
            <a:avLst>
              <a:gd name="adj" fmla="val 14690"/>
            </a:avLst>
          </a:prstGeom>
          <a:solidFill>
            <a:srgbClr val="CCFFFF"/>
          </a:solidFill>
          <a:ln w="9525">
            <a:round/>
            <a:headEnd/>
            <a:tailEnd/>
          </a:ln>
          <a:scene3d>
            <a:camera prst="legacyObliqueTopRight"/>
            <a:lightRig rig="legacyFlat3" dir="b"/>
          </a:scene3d>
          <a:sp3d extrusionH="125400" prstMaterial="legacyMatte">
            <a:bevelT w="13500" h="13500" prst="angle"/>
            <a:bevelB w="13500" h="13500" prst="angle"/>
            <a:extrusionClr>
              <a:srgbClr val="CCFFFF"/>
            </a:extrusionClr>
            <a:contourClr>
              <a:srgbClr val="CCFFFF"/>
            </a:contourClr>
          </a:sp3d>
        </p:spPr>
        <p:txBody>
          <a:bodyPr wrap="none" anchor="ctr">
            <a:flatTx/>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r>
              <a:rPr kumimoji="0" lang="zh-TW" altLang="en-US" sz="2800">
                <a:latin typeface="微軟正黑體" panose="020B0604030504040204" pitchFamily="34" charset="-120"/>
              </a:rPr>
              <a:t>旺洲</a:t>
            </a:r>
          </a:p>
        </p:txBody>
      </p:sp>
      <p:cxnSp>
        <p:nvCxnSpPr>
          <p:cNvPr id="39943" name="AutoShape 14"/>
          <p:cNvCxnSpPr>
            <a:cxnSpLocks noChangeShapeType="1"/>
            <a:endCxn id="39940" idx="0"/>
          </p:cNvCxnSpPr>
          <p:nvPr/>
        </p:nvCxnSpPr>
        <p:spPr bwMode="auto">
          <a:xfrm rot="5400000">
            <a:off x="1785938" y="1947862"/>
            <a:ext cx="1162050" cy="917575"/>
          </a:xfrm>
          <a:prstGeom prst="bentConnector3">
            <a:avLst>
              <a:gd name="adj1" fmla="val 819"/>
            </a:avLst>
          </a:prstGeom>
          <a:noFill/>
          <a:ln w="63500">
            <a:solidFill>
              <a:schemeClr val="tx1"/>
            </a:solidFill>
            <a:miter lim="800000"/>
            <a:headEnd/>
            <a:tailEnd type="triangle" w="med" len="sm"/>
          </a:ln>
          <a:extLst>
            <a:ext uri="{909E8E84-426E-40DD-AFC4-6F175D3DCCD1}">
              <a14:hiddenFill xmlns:a14="http://schemas.microsoft.com/office/drawing/2010/main">
                <a:noFill/>
              </a14:hiddenFill>
            </a:ext>
          </a:extLst>
        </p:spPr>
      </p:cxnSp>
      <p:cxnSp>
        <p:nvCxnSpPr>
          <p:cNvPr id="39944" name="AutoShape 16"/>
          <p:cNvCxnSpPr>
            <a:cxnSpLocks noChangeShapeType="1"/>
            <a:stCxn id="39940" idx="3"/>
            <a:endCxn id="39941" idx="1"/>
          </p:cNvCxnSpPr>
          <p:nvPr/>
        </p:nvCxnSpPr>
        <p:spPr bwMode="auto">
          <a:xfrm>
            <a:off x="2871788" y="3368675"/>
            <a:ext cx="3235325" cy="0"/>
          </a:xfrm>
          <a:prstGeom prst="straightConnector1">
            <a:avLst/>
          </a:prstGeom>
          <a:noFill/>
          <a:ln w="63500">
            <a:solidFill>
              <a:schemeClr val="tx1"/>
            </a:solidFill>
            <a:prstDash val="sysDot"/>
            <a:round/>
            <a:headEnd/>
            <a:tailEnd type="triangle" w="med" len="sm"/>
          </a:ln>
          <a:extLst>
            <a:ext uri="{909E8E84-426E-40DD-AFC4-6F175D3DCCD1}">
              <a14:hiddenFill xmlns:a14="http://schemas.microsoft.com/office/drawing/2010/main">
                <a:noFill/>
              </a14:hiddenFill>
            </a:ext>
          </a:extLst>
        </p:spPr>
      </p:cxnSp>
      <p:sp>
        <p:nvSpPr>
          <p:cNvPr id="39945" name="Text Box 18"/>
          <p:cNvSpPr txBox="1">
            <a:spLocks noChangeArrowheads="1"/>
          </p:cNvSpPr>
          <p:nvPr/>
        </p:nvSpPr>
        <p:spPr bwMode="auto">
          <a:xfrm>
            <a:off x="6894513" y="2259013"/>
            <a:ext cx="984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pPr>
              <a:spcBef>
                <a:spcPct val="50000"/>
              </a:spcBef>
            </a:pPr>
            <a:r>
              <a:rPr kumimoji="0" lang="en-US" altLang="zh-TW">
                <a:latin typeface="微軟正黑體" panose="020B0604030504040204" pitchFamily="34" charset="-120"/>
              </a:rPr>
              <a:t>0%</a:t>
            </a:r>
          </a:p>
        </p:txBody>
      </p:sp>
      <p:sp>
        <p:nvSpPr>
          <p:cNvPr id="39946" name="Text Box 19"/>
          <p:cNvSpPr txBox="1">
            <a:spLocks noChangeArrowheads="1"/>
          </p:cNvSpPr>
          <p:nvPr/>
        </p:nvSpPr>
        <p:spPr bwMode="auto">
          <a:xfrm>
            <a:off x="1862138" y="4097338"/>
            <a:ext cx="984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pPr>
              <a:spcBef>
                <a:spcPct val="50000"/>
              </a:spcBef>
            </a:pPr>
            <a:r>
              <a:rPr kumimoji="0" lang="en-US" altLang="zh-TW">
                <a:latin typeface="微軟正黑體" panose="020B0604030504040204" pitchFamily="34" charset="-120"/>
              </a:rPr>
              <a:t>100%</a:t>
            </a:r>
          </a:p>
        </p:txBody>
      </p:sp>
      <p:sp>
        <p:nvSpPr>
          <p:cNvPr id="39947" name="Text Box 20"/>
          <p:cNvSpPr txBox="1">
            <a:spLocks noChangeArrowheads="1"/>
          </p:cNvSpPr>
          <p:nvPr/>
        </p:nvSpPr>
        <p:spPr bwMode="auto">
          <a:xfrm>
            <a:off x="1803400" y="2274888"/>
            <a:ext cx="12620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pPr>
              <a:spcBef>
                <a:spcPct val="50000"/>
              </a:spcBef>
            </a:pPr>
            <a:r>
              <a:rPr kumimoji="0" lang="en-US" altLang="zh-TW">
                <a:latin typeface="微軟正黑體" panose="020B0604030504040204" pitchFamily="34" charset="-120"/>
              </a:rPr>
              <a:t>25.54%</a:t>
            </a:r>
          </a:p>
        </p:txBody>
      </p:sp>
      <p:sp>
        <p:nvSpPr>
          <p:cNvPr id="39948" name="Text Box 21"/>
          <p:cNvSpPr txBox="1">
            <a:spLocks noChangeArrowheads="1"/>
          </p:cNvSpPr>
          <p:nvPr/>
        </p:nvSpPr>
        <p:spPr bwMode="auto">
          <a:xfrm>
            <a:off x="3889375" y="2944813"/>
            <a:ext cx="1330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pPr>
              <a:spcBef>
                <a:spcPct val="50000"/>
              </a:spcBef>
            </a:pPr>
            <a:r>
              <a:rPr kumimoji="0" lang="en-US" altLang="zh-TW">
                <a:latin typeface="微軟正黑體" panose="020B0604030504040204" pitchFamily="34" charset="-120"/>
              </a:rPr>
              <a:t>29.09%</a:t>
            </a:r>
          </a:p>
        </p:txBody>
      </p:sp>
      <p:cxnSp>
        <p:nvCxnSpPr>
          <p:cNvPr id="39949" name="AutoShape 22"/>
          <p:cNvCxnSpPr>
            <a:cxnSpLocks noChangeShapeType="1"/>
            <a:stCxn id="39939" idx="3"/>
            <a:endCxn id="39941" idx="0"/>
          </p:cNvCxnSpPr>
          <p:nvPr/>
        </p:nvCxnSpPr>
        <p:spPr bwMode="auto">
          <a:xfrm>
            <a:off x="6219825" y="1793875"/>
            <a:ext cx="850900" cy="1193800"/>
          </a:xfrm>
          <a:prstGeom prst="bentConnector2">
            <a:avLst/>
          </a:prstGeom>
          <a:noFill/>
          <a:ln w="63500">
            <a:solidFill>
              <a:schemeClr val="tx1"/>
            </a:solidFill>
            <a:miter lim="800000"/>
            <a:headEnd/>
            <a:tailEnd type="triangle" w="med" len="sm"/>
          </a:ln>
          <a:extLst>
            <a:ext uri="{909E8E84-426E-40DD-AFC4-6F175D3DCCD1}">
              <a14:hiddenFill xmlns:a14="http://schemas.microsoft.com/office/drawing/2010/main">
                <a:noFill/>
              </a14:hiddenFill>
            </a:ext>
          </a:extLst>
        </p:spPr>
      </p:cxnSp>
      <p:cxnSp>
        <p:nvCxnSpPr>
          <p:cNvPr id="39950" name="AutoShape 24"/>
          <p:cNvCxnSpPr>
            <a:cxnSpLocks noChangeShapeType="1"/>
            <a:stCxn id="39942" idx="3"/>
            <a:endCxn id="39941" idx="2"/>
          </p:cNvCxnSpPr>
          <p:nvPr/>
        </p:nvCxnSpPr>
        <p:spPr bwMode="auto">
          <a:xfrm flipV="1">
            <a:off x="2870200" y="3749675"/>
            <a:ext cx="4200525" cy="1503363"/>
          </a:xfrm>
          <a:prstGeom prst="bentConnector2">
            <a:avLst/>
          </a:prstGeom>
          <a:noFill/>
          <a:ln w="63500">
            <a:solidFill>
              <a:schemeClr val="tx1"/>
            </a:solidFill>
            <a:prstDash val="sysDot"/>
            <a:miter lim="800000"/>
            <a:headEnd/>
            <a:tailEnd type="triangle" w="med" len="sm"/>
          </a:ln>
          <a:extLst>
            <a:ext uri="{909E8E84-426E-40DD-AFC4-6F175D3DCCD1}">
              <a14:hiddenFill xmlns:a14="http://schemas.microsoft.com/office/drawing/2010/main">
                <a:noFill/>
              </a14:hiddenFill>
            </a:ext>
          </a:extLst>
        </p:spPr>
      </p:cxnSp>
      <p:cxnSp>
        <p:nvCxnSpPr>
          <p:cNvPr id="39951" name="AutoShape 25"/>
          <p:cNvCxnSpPr>
            <a:cxnSpLocks noChangeShapeType="1"/>
            <a:stCxn id="39940" idx="2"/>
            <a:endCxn id="39942" idx="0"/>
          </p:cNvCxnSpPr>
          <p:nvPr/>
        </p:nvCxnSpPr>
        <p:spPr bwMode="auto">
          <a:xfrm rot="5400000">
            <a:off x="1346993" y="4310857"/>
            <a:ext cx="1122363" cy="0"/>
          </a:xfrm>
          <a:prstGeom prst="bentConnector3">
            <a:avLst>
              <a:gd name="adj1" fmla="val 49931"/>
            </a:avLst>
          </a:prstGeom>
          <a:noFill/>
          <a:ln w="63500">
            <a:solidFill>
              <a:schemeClr val="tx1"/>
            </a:solidFill>
            <a:prstDash val="sysDot"/>
            <a:miter lim="800000"/>
            <a:headEnd/>
            <a:tailEnd type="triangle" w="med" len="sm"/>
          </a:ln>
          <a:extLst>
            <a:ext uri="{909E8E84-426E-40DD-AFC4-6F175D3DCCD1}">
              <a14:hiddenFill xmlns:a14="http://schemas.microsoft.com/office/drawing/2010/main">
                <a:noFill/>
              </a14:hiddenFill>
            </a:ext>
          </a:extLst>
        </p:spPr>
      </p:cxnSp>
      <p:sp>
        <p:nvSpPr>
          <p:cNvPr id="39952" name="Text Box 26"/>
          <p:cNvSpPr txBox="1">
            <a:spLocks noChangeArrowheads="1"/>
          </p:cNvSpPr>
          <p:nvPr/>
        </p:nvSpPr>
        <p:spPr bwMode="auto">
          <a:xfrm>
            <a:off x="4062413" y="4791075"/>
            <a:ext cx="9858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pPr>
              <a:spcBef>
                <a:spcPct val="50000"/>
              </a:spcBef>
            </a:pPr>
            <a:r>
              <a:rPr kumimoji="0" lang="en-US" altLang="zh-TW">
                <a:latin typeface="微軟正黑體" panose="020B0604030504040204" pitchFamily="34" charset="-120"/>
              </a:rPr>
              <a:t>1%</a:t>
            </a:r>
          </a:p>
        </p:txBody>
      </p:sp>
      <p:sp>
        <p:nvSpPr>
          <p:cNvPr id="39953" name="Text Box 27"/>
          <p:cNvSpPr txBox="1">
            <a:spLocks noChangeArrowheads="1"/>
          </p:cNvSpPr>
          <p:nvPr/>
        </p:nvSpPr>
        <p:spPr bwMode="auto">
          <a:xfrm>
            <a:off x="915988" y="5732463"/>
            <a:ext cx="1927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pPr>
              <a:spcBef>
                <a:spcPct val="50000"/>
              </a:spcBef>
            </a:pPr>
            <a:r>
              <a:rPr kumimoji="0" lang="zh-TW" altLang="en-US" sz="1400"/>
              <a:t>資料日：</a:t>
            </a:r>
            <a:r>
              <a:rPr kumimoji="0" lang="en-US" altLang="zh-TW" sz="1400"/>
              <a:t>2009/12</a:t>
            </a:r>
          </a:p>
        </p:txBody>
      </p:sp>
      <p:sp>
        <p:nvSpPr>
          <p:cNvPr id="18" name="投影片編號版面配置區 17"/>
          <p:cNvSpPr>
            <a:spLocks noGrp="1"/>
          </p:cNvSpPr>
          <p:nvPr>
            <p:ph type="sldNum" sz="quarter" idx="4294967295"/>
          </p:nvPr>
        </p:nvSpPr>
        <p:spPr>
          <a:xfrm>
            <a:off x="179388" y="6381750"/>
            <a:ext cx="3044825" cy="293688"/>
          </a:xfrm>
          <a:prstGeom prst="rect">
            <a:avLst/>
          </a:prstGeom>
        </p:spPr>
        <p:txBody>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pPr algn="ctr"/>
            <a:fld id="{8E247528-ED4D-4708-ABBF-D4B8040A0E65}" type="slidenum">
              <a:rPr kumimoji="0" lang="en-US" altLang="zh-TW" sz="1400">
                <a:solidFill>
                  <a:srgbClr val="FFFFFF"/>
                </a:solidFill>
              </a:rPr>
              <a:pPr algn="ctr"/>
              <a:t>37</a:t>
            </a:fld>
            <a:endParaRPr kumimoji="0" lang="en-US" altLang="zh-TW" sz="1400">
              <a:solidFill>
                <a:srgbClr val="FFFFFF"/>
              </a:solidFill>
            </a:endParaRPr>
          </a:p>
        </p:txBody>
      </p:sp>
    </p:spTree>
    <p:extLst>
      <p:ext uri="{BB962C8B-B14F-4D97-AF65-F5344CB8AC3E}">
        <p14:creationId xmlns:p14="http://schemas.microsoft.com/office/powerpoint/2010/main" val="128330389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zh-TW" altLang="en-US" smtClean="0">
                <a:solidFill>
                  <a:srgbClr val="7B9899"/>
                </a:solidFill>
              </a:rPr>
              <a:t>李家對亞化之股份控制權</a:t>
            </a:r>
          </a:p>
        </p:txBody>
      </p:sp>
      <p:sp>
        <p:nvSpPr>
          <p:cNvPr id="766979" name="Rectangle 3"/>
          <p:cNvSpPr>
            <a:spLocks noChangeArrowheads="1"/>
          </p:cNvSpPr>
          <p:nvPr/>
        </p:nvSpPr>
        <p:spPr bwMode="auto">
          <a:xfrm>
            <a:off x="633413" y="1981200"/>
            <a:ext cx="1992312" cy="685800"/>
          </a:xfrm>
          <a:prstGeom prst="rect">
            <a:avLst/>
          </a:prstGeom>
          <a:solidFill>
            <a:srgbClr val="FFCC99"/>
          </a:solidFill>
          <a:ln w="9525" algn="ctr">
            <a:noFill/>
            <a:miter lim="800000"/>
            <a:headEnd/>
            <a:tailEnd/>
          </a:ln>
          <a:effectLst>
            <a:outerShdw dist="71842" dir="2700000" algn="ctr" rotWithShape="0">
              <a:srgbClr val="006600">
                <a:alpha val="50000"/>
              </a:srgbClr>
            </a:outerShdw>
          </a:effectLst>
        </p:spPr>
        <p:txBody>
          <a:bodyPr wrap="none" anchor="ctr"/>
          <a:lstStyle/>
          <a:p>
            <a:pPr fontAlgn="auto">
              <a:spcBef>
                <a:spcPct val="30000"/>
              </a:spcBef>
              <a:spcAft>
                <a:spcPts val="0"/>
              </a:spcAft>
              <a:buSzPct val="85000"/>
              <a:defRPr/>
            </a:pPr>
            <a:r>
              <a:rPr kumimoji="0" lang="zh-TW" altLang="en-US" sz="2200" dirty="0">
                <a:latin typeface="新細明體" pitchFamily="18" charset="-120"/>
                <a:ea typeface="+mn-ea"/>
              </a:rPr>
              <a:t>直接持股</a:t>
            </a:r>
            <a:endParaRPr kumimoji="0" lang="zh-TW" altLang="en-US" sz="2200" dirty="0">
              <a:latin typeface="Times New Roman" pitchFamily="18" charset="0"/>
              <a:ea typeface="+mn-ea"/>
            </a:endParaRPr>
          </a:p>
        </p:txBody>
      </p:sp>
      <p:sp>
        <p:nvSpPr>
          <p:cNvPr id="766980" name="Rectangle 4"/>
          <p:cNvSpPr>
            <a:spLocks noChangeArrowheads="1"/>
          </p:cNvSpPr>
          <p:nvPr/>
        </p:nvSpPr>
        <p:spPr bwMode="auto">
          <a:xfrm>
            <a:off x="2743200" y="1981200"/>
            <a:ext cx="5980113" cy="685800"/>
          </a:xfrm>
          <a:prstGeom prst="rect">
            <a:avLst/>
          </a:prstGeom>
          <a:solidFill>
            <a:srgbClr val="FFE6CD"/>
          </a:solidFill>
          <a:ln w="9525" algn="ctr">
            <a:noFill/>
            <a:miter lim="800000"/>
            <a:headEnd/>
            <a:tailEnd/>
          </a:ln>
          <a:effectLst>
            <a:outerShdw dist="71842" dir="2700000" algn="ctr" rotWithShape="0">
              <a:srgbClr val="006600">
                <a:alpha val="50000"/>
              </a:srgbClr>
            </a:outerShdw>
          </a:effectLst>
        </p:spPr>
        <p:txBody>
          <a:bodyPr wrap="none" anchor="ctr"/>
          <a:lstStyle/>
          <a:p>
            <a:pPr fontAlgn="auto">
              <a:spcBef>
                <a:spcPts val="0"/>
              </a:spcBef>
              <a:spcAft>
                <a:spcPts val="0"/>
              </a:spcAft>
              <a:defRPr/>
            </a:pPr>
            <a:r>
              <a:rPr kumimoji="0" lang="en-US" altLang="zh-TW" sz="2400" dirty="0">
                <a:latin typeface="Times New Roman" pitchFamily="18" charset="0"/>
                <a:ea typeface="文鼎中明" pitchFamily="49" charset="-120"/>
              </a:rPr>
              <a:t>0.00%</a:t>
            </a:r>
          </a:p>
        </p:txBody>
      </p:sp>
      <p:sp>
        <p:nvSpPr>
          <p:cNvPr id="766982" name="Rectangle 6"/>
          <p:cNvSpPr>
            <a:spLocks noChangeArrowheads="1"/>
          </p:cNvSpPr>
          <p:nvPr/>
        </p:nvSpPr>
        <p:spPr bwMode="auto">
          <a:xfrm>
            <a:off x="633413" y="2819400"/>
            <a:ext cx="1992312" cy="685800"/>
          </a:xfrm>
          <a:prstGeom prst="rect">
            <a:avLst/>
          </a:prstGeom>
          <a:solidFill>
            <a:srgbClr val="FFCC99"/>
          </a:solidFill>
          <a:ln w="9525" algn="ctr">
            <a:noFill/>
            <a:miter lim="800000"/>
            <a:headEnd/>
            <a:tailEnd/>
          </a:ln>
          <a:effectLst>
            <a:outerShdw dist="71842" dir="2700000" algn="ctr" rotWithShape="0">
              <a:srgbClr val="006600">
                <a:alpha val="50000"/>
              </a:srgbClr>
            </a:outerShdw>
          </a:effectLst>
        </p:spPr>
        <p:txBody>
          <a:bodyPr wrap="none" anchor="ctr"/>
          <a:lstStyle/>
          <a:p>
            <a:pPr fontAlgn="auto">
              <a:spcBef>
                <a:spcPct val="30000"/>
              </a:spcBef>
              <a:spcAft>
                <a:spcPts val="0"/>
              </a:spcAft>
              <a:buSzPct val="85000"/>
              <a:defRPr/>
            </a:pPr>
            <a:r>
              <a:rPr kumimoji="0" lang="zh-TW" altLang="en-US" sz="2200">
                <a:latin typeface="新細明體" pitchFamily="18" charset="-120"/>
                <a:ea typeface="+mn-ea"/>
              </a:rPr>
              <a:t>間接持股</a:t>
            </a:r>
            <a:endParaRPr kumimoji="0" lang="zh-TW" altLang="en-US" sz="2200">
              <a:latin typeface="Times New Roman" pitchFamily="18" charset="0"/>
              <a:ea typeface="+mn-ea"/>
            </a:endParaRPr>
          </a:p>
        </p:txBody>
      </p:sp>
      <p:sp>
        <p:nvSpPr>
          <p:cNvPr id="766983" name="Rectangle 7"/>
          <p:cNvSpPr>
            <a:spLocks noChangeArrowheads="1"/>
          </p:cNvSpPr>
          <p:nvPr/>
        </p:nvSpPr>
        <p:spPr bwMode="auto">
          <a:xfrm>
            <a:off x="2743200" y="2819400"/>
            <a:ext cx="5980113" cy="685800"/>
          </a:xfrm>
          <a:prstGeom prst="rect">
            <a:avLst/>
          </a:prstGeom>
          <a:solidFill>
            <a:srgbClr val="FFE6CD"/>
          </a:solidFill>
          <a:ln w="9525" algn="ctr">
            <a:noFill/>
            <a:miter lim="800000"/>
            <a:headEnd/>
            <a:tailEnd/>
          </a:ln>
          <a:effectLst>
            <a:outerShdw dist="71842" dir="2700000" algn="ctr" rotWithShape="0">
              <a:srgbClr val="006600">
                <a:alpha val="50000"/>
              </a:srgbClr>
            </a:outerShdw>
          </a:effectLst>
        </p:spPr>
        <p:txBody>
          <a:bodyPr wrap="none" anchor="ctr"/>
          <a:lstStyle/>
          <a:p>
            <a:pPr fontAlgn="auto">
              <a:spcBef>
                <a:spcPts val="0"/>
              </a:spcBef>
              <a:spcAft>
                <a:spcPts val="0"/>
              </a:spcAft>
              <a:defRPr/>
            </a:pPr>
            <a:r>
              <a:rPr kumimoji="0" lang="en-US" altLang="zh-TW" sz="2400">
                <a:latin typeface="Times New Roman" pitchFamily="18" charset="0"/>
                <a:ea typeface="文鼎中明" pitchFamily="49" charset="-120"/>
              </a:rPr>
              <a:t>=1.00%+ 29.09%= 30.09%(La Porta)</a:t>
            </a:r>
          </a:p>
        </p:txBody>
      </p:sp>
      <p:sp>
        <p:nvSpPr>
          <p:cNvPr id="766984" name="Rectangle 8"/>
          <p:cNvSpPr>
            <a:spLocks noChangeArrowheads="1"/>
          </p:cNvSpPr>
          <p:nvPr/>
        </p:nvSpPr>
        <p:spPr bwMode="auto">
          <a:xfrm>
            <a:off x="633413" y="3733800"/>
            <a:ext cx="1992312" cy="685800"/>
          </a:xfrm>
          <a:prstGeom prst="rect">
            <a:avLst/>
          </a:prstGeom>
          <a:solidFill>
            <a:srgbClr val="FFCC99"/>
          </a:solidFill>
          <a:ln w="9525" algn="ctr">
            <a:noFill/>
            <a:miter lim="800000"/>
            <a:headEnd/>
            <a:tailEnd/>
          </a:ln>
          <a:effectLst>
            <a:outerShdw dist="71842" dir="2700000" algn="ctr" rotWithShape="0">
              <a:srgbClr val="006600">
                <a:alpha val="50000"/>
              </a:srgbClr>
            </a:outerShdw>
          </a:effectLst>
        </p:spPr>
        <p:txBody>
          <a:bodyPr wrap="none" anchor="ctr"/>
          <a:lstStyle/>
          <a:p>
            <a:pPr fontAlgn="auto">
              <a:spcBef>
                <a:spcPct val="30000"/>
              </a:spcBef>
              <a:spcAft>
                <a:spcPts val="0"/>
              </a:spcAft>
              <a:buSzPct val="85000"/>
              <a:defRPr/>
            </a:pPr>
            <a:r>
              <a:rPr kumimoji="0" lang="zh-TW" altLang="en-US" sz="2200">
                <a:latin typeface="新細明體" pitchFamily="18" charset="-120"/>
                <a:ea typeface="+mn-ea"/>
              </a:rPr>
              <a:t>控制持股</a:t>
            </a:r>
            <a:endParaRPr kumimoji="0" lang="zh-TW" altLang="en-US" sz="2200">
              <a:latin typeface="Times New Roman" pitchFamily="18" charset="0"/>
              <a:ea typeface="+mn-ea"/>
            </a:endParaRPr>
          </a:p>
        </p:txBody>
      </p:sp>
      <p:sp>
        <p:nvSpPr>
          <p:cNvPr id="766985" name="Rectangle 9"/>
          <p:cNvSpPr>
            <a:spLocks noChangeArrowheads="1"/>
          </p:cNvSpPr>
          <p:nvPr/>
        </p:nvSpPr>
        <p:spPr bwMode="auto">
          <a:xfrm>
            <a:off x="2743200" y="3733800"/>
            <a:ext cx="5980113" cy="685800"/>
          </a:xfrm>
          <a:prstGeom prst="rect">
            <a:avLst/>
          </a:prstGeom>
          <a:solidFill>
            <a:srgbClr val="FFE6CD"/>
          </a:solidFill>
          <a:ln w="9525" algn="ctr">
            <a:noFill/>
            <a:miter lim="800000"/>
            <a:headEnd/>
            <a:tailEnd/>
          </a:ln>
          <a:effectLst>
            <a:outerShdw dist="71842" dir="2700000" algn="ctr" rotWithShape="0">
              <a:srgbClr val="006600">
                <a:alpha val="50000"/>
              </a:srgbClr>
            </a:outerShdw>
          </a:effectLst>
        </p:spPr>
        <p:txBody>
          <a:bodyPr wrap="none" anchor="ctr"/>
          <a:lstStyle/>
          <a:p>
            <a:pPr fontAlgn="auto">
              <a:spcBef>
                <a:spcPts val="0"/>
              </a:spcBef>
              <a:spcAft>
                <a:spcPts val="0"/>
              </a:spcAft>
              <a:defRPr/>
            </a:pPr>
            <a:r>
              <a:rPr kumimoji="0" lang="en-US" altLang="zh-TW" sz="2400">
                <a:latin typeface="Times New Roman" pitchFamily="18" charset="0"/>
                <a:ea typeface="文鼎中明" pitchFamily="49" charset="-120"/>
              </a:rPr>
              <a:t>=0.00%+ 30.09 % = 30.09 % (La Porta)</a:t>
            </a:r>
          </a:p>
        </p:txBody>
      </p:sp>
      <p:sp>
        <p:nvSpPr>
          <p:cNvPr id="40969" name="Text Box 10"/>
          <p:cNvSpPr txBox="1">
            <a:spLocks noChangeArrowheads="1"/>
          </p:cNvSpPr>
          <p:nvPr/>
        </p:nvSpPr>
        <p:spPr bwMode="auto">
          <a:xfrm>
            <a:off x="6905625" y="1557338"/>
            <a:ext cx="1927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pPr>
              <a:spcBef>
                <a:spcPct val="50000"/>
              </a:spcBef>
            </a:pPr>
            <a:r>
              <a:rPr kumimoji="0" lang="zh-TW" altLang="en-US" sz="1400"/>
              <a:t>資料日：</a:t>
            </a:r>
            <a:r>
              <a:rPr kumimoji="0" lang="en-US" altLang="zh-TW" sz="1400"/>
              <a:t>2009/12</a:t>
            </a:r>
          </a:p>
        </p:txBody>
      </p:sp>
      <p:sp>
        <p:nvSpPr>
          <p:cNvPr id="12" name="投影片編號版面配置區 11"/>
          <p:cNvSpPr>
            <a:spLocks noGrp="1"/>
          </p:cNvSpPr>
          <p:nvPr>
            <p:ph type="sldNum" sz="quarter" idx="4294967295"/>
          </p:nvPr>
        </p:nvSpPr>
        <p:spPr>
          <a:xfrm>
            <a:off x="179388" y="6381750"/>
            <a:ext cx="3044825" cy="293688"/>
          </a:xfrm>
          <a:prstGeom prst="rect">
            <a:avLst/>
          </a:prstGeom>
        </p:spPr>
        <p:txBody>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pPr algn="ctr"/>
            <a:fld id="{E1980B8B-4EEF-4203-B1D2-FB7FF2AE1442}" type="slidenum">
              <a:rPr kumimoji="0" lang="en-US" altLang="zh-TW" sz="1400">
                <a:solidFill>
                  <a:srgbClr val="FFFFFF"/>
                </a:solidFill>
              </a:rPr>
              <a:pPr algn="ctr"/>
              <a:t>38</a:t>
            </a:fld>
            <a:endParaRPr kumimoji="0" lang="en-US" altLang="zh-TW" sz="1400">
              <a:solidFill>
                <a:srgbClr val="FFFFFF"/>
              </a:solidFill>
            </a:endParaRPr>
          </a:p>
        </p:txBody>
      </p:sp>
    </p:spTree>
    <p:extLst>
      <p:ext uri="{BB962C8B-B14F-4D97-AF65-F5344CB8AC3E}">
        <p14:creationId xmlns:p14="http://schemas.microsoft.com/office/powerpoint/2010/main" val="3760103477"/>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zh-TW" altLang="en-US" smtClean="0">
                <a:solidFill>
                  <a:srgbClr val="7B9899"/>
                </a:solidFill>
              </a:rPr>
              <a:t>盈餘分配權</a:t>
            </a:r>
          </a:p>
        </p:txBody>
      </p:sp>
      <p:sp>
        <p:nvSpPr>
          <p:cNvPr id="768003" name="Rectangle 3"/>
          <p:cNvSpPr>
            <a:spLocks noChangeArrowheads="1"/>
          </p:cNvSpPr>
          <p:nvPr/>
        </p:nvSpPr>
        <p:spPr bwMode="auto">
          <a:xfrm>
            <a:off x="530225" y="1484313"/>
            <a:ext cx="1992313" cy="685800"/>
          </a:xfrm>
          <a:prstGeom prst="rect">
            <a:avLst/>
          </a:prstGeom>
          <a:solidFill>
            <a:srgbClr val="FFCC99"/>
          </a:solidFill>
          <a:ln w="9525" algn="ctr">
            <a:noFill/>
            <a:miter lim="800000"/>
            <a:headEnd/>
            <a:tailEnd/>
          </a:ln>
          <a:effectLst>
            <a:outerShdw dist="71842" dir="2700000" algn="ctr" rotWithShape="0">
              <a:srgbClr val="006600">
                <a:alpha val="50000"/>
              </a:srgbClr>
            </a:outerShdw>
          </a:effectLst>
        </p:spPr>
        <p:txBody>
          <a:bodyPr wrap="none" anchor="ctr"/>
          <a:lstStyle/>
          <a:p>
            <a:pPr fontAlgn="auto">
              <a:spcBef>
                <a:spcPct val="30000"/>
              </a:spcBef>
              <a:spcAft>
                <a:spcPts val="0"/>
              </a:spcAft>
              <a:buSzPct val="85000"/>
              <a:defRPr/>
            </a:pPr>
            <a:r>
              <a:rPr kumimoji="0" lang="zh-TW" altLang="en-US" sz="2200" dirty="0">
                <a:latin typeface="Times New Roman" pitchFamily="18" charset="0"/>
                <a:ea typeface="+mn-ea"/>
              </a:rPr>
              <a:t>直接盈餘</a:t>
            </a:r>
          </a:p>
        </p:txBody>
      </p:sp>
      <p:sp>
        <p:nvSpPr>
          <p:cNvPr id="768004" name="Rectangle 4"/>
          <p:cNvSpPr>
            <a:spLocks noChangeArrowheads="1"/>
          </p:cNvSpPr>
          <p:nvPr/>
        </p:nvSpPr>
        <p:spPr bwMode="auto">
          <a:xfrm>
            <a:off x="2711450" y="1484313"/>
            <a:ext cx="5980113" cy="685800"/>
          </a:xfrm>
          <a:prstGeom prst="rect">
            <a:avLst/>
          </a:prstGeom>
          <a:solidFill>
            <a:srgbClr val="FFE6CD"/>
          </a:solidFill>
          <a:ln w="9525" algn="ctr">
            <a:noFill/>
            <a:miter lim="800000"/>
            <a:headEnd/>
            <a:tailEnd/>
          </a:ln>
          <a:effectLst>
            <a:outerShdw dist="71842" dir="2700000" algn="ctr" rotWithShape="0">
              <a:srgbClr val="006600">
                <a:alpha val="50000"/>
              </a:srgbClr>
            </a:outerShdw>
          </a:effectLst>
        </p:spPr>
        <p:txBody>
          <a:bodyPr wrap="none" anchor="ctr"/>
          <a:lstStyle/>
          <a:p>
            <a:pPr fontAlgn="auto">
              <a:spcBef>
                <a:spcPts val="0"/>
              </a:spcBef>
              <a:spcAft>
                <a:spcPts val="0"/>
              </a:spcAft>
              <a:defRPr/>
            </a:pPr>
            <a:r>
              <a:rPr kumimoji="0" lang="en-US" altLang="zh-TW" sz="2400">
                <a:latin typeface="Times New Roman" pitchFamily="18" charset="0"/>
                <a:ea typeface="文鼎中明" pitchFamily="49" charset="-120"/>
              </a:rPr>
              <a:t>0.00%</a:t>
            </a:r>
          </a:p>
        </p:txBody>
      </p:sp>
      <p:sp>
        <p:nvSpPr>
          <p:cNvPr id="768005" name="Rectangle 5"/>
          <p:cNvSpPr>
            <a:spLocks noChangeArrowheads="1"/>
          </p:cNvSpPr>
          <p:nvPr/>
        </p:nvSpPr>
        <p:spPr bwMode="auto">
          <a:xfrm>
            <a:off x="530225" y="2398713"/>
            <a:ext cx="1992313" cy="685800"/>
          </a:xfrm>
          <a:prstGeom prst="rect">
            <a:avLst/>
          </a:prstGeom>
          <a:solidFill>
            <a:srgbClr val="FFCC99"/>
          </a:solidFill>
          <a:ln w="9525" algn="ctr">
            <a:noFill/>
            <a:miter lim="800000"/>
            <a:headEnd/>
            <a:tailEnd/>
          </a:ln>
          <a:effectLst>
            <a:outerShdw dist="71842" dir="2700000" algn="ctr" rotWithShape="0">
              <a:srgbClr val="006600">
                <a:alpha val="50000"/>
              </a:srgbClr>
            </a:outerShdw>
          </a:effectLst>
        </p:spPr>
        <p:txBody>
          <a:bodyPr wrap="none" anchor="ctr"/>
          <a:lstStyle/>
          <a:p>
            <a:pPr fontAlgn="auto">
              <a:spcBef>
                <a:spcPct val="30000"/>
              </a:spcBef>
              <a:spcAft>
                <a:spcPts val="0"/>
              </a:spcAft>
              <a:buSzPct val="85000"/>
              <a:defRPr/>
            </a:pPr>
            <a:r>
              <a:rPr kumimoji="0" lang="zh-TW" altLang="en-US" sz="2200" dirty="0">
                <a:latin typeface="新細明體" pitchFamily="18" charset="-120"/>
                <a:ea typeface="+mn-ea"/>
              </a:rPr>
              <a:t>間接盈餘</a:t>
            </a:r>
            <a:endParaRPr kumimoji="0" lang="zh-TW" altLang="en-US" sz="2200" dirty="0">
              <a:latin typeface="Times New Roman" pitchFamily="18" charset="0"/>
              <a:ea typeface="+mn-ea"/>
            </a:endParaRPr>
          </a:p>
        </p:txBody>
      </p:sp>
      <p:sp>
        <p:nvSpPr>
          <p:cNvPr id="768006" name="Rectangle 6"/>
          <p:cNvSpPr>
            <a:spLocks noChangeArrowheads="1"/>
          </p:cNvSpPr>
          <p:nvPr/>
        </p:nvSpPr>
        <p:spPr bwMode="auto">
          <a:xfrm>
            <a:off x="2781300" y="3236913"/>
            <a:ext cx="5980113" cy="685800"/>
          </a:xfrm>
          <a:prstGeom prst="rect">
            <a:avLst/>
          </a:prstGeom>
          <a:solidFill>
            <a:srgbClr val="FFE6CD"/>
          </a:solidFill>
          <a:ln w="9525" algn="ctr">
            <a:noFill/>
            <a:miter lim="800000"/>
            <a:headEnd/>
            <a:tailEnd/>
          </a:ln>
          <a:effectLst>
            <a:outerShdw dist="71842" dir="2700000" algn="ctr" rotWithShape="0">
              <a:srgbClr val="006600">
                <a:alpha val="50000"/>
              </a:srgbClr>
            </a:outerShdw>
          </a:effectLst>
        </p:spPr>
        <p:txBody>
          <a:bodyPr wrap="none" anchor="ctr"/>
          <a:lstStyle/>
          <a:p>
            <a:pPr fontAlgn="auto">
              <a:spcBef>
                <a:spcPts val="0"/>
              </a:spcBef>
              <a:spcAft>
                <a:spcPts val="0"/>
              </a:spcAft>
              <a:defRPr/>
            </a:pPr>
            <a:r>
              <a:rPr kumimoji="0" lang="zh-TW" altLang="en-US">
                <a:latin typeface="華康中黑體" pitchFamily="49" charset="-120"/>
                <a:ea typeface="+mn-ea"/>
              </a:rPr>
              <a:t>李家 </a:t>
            </a:r>
            <a:r>
              <a:rPr kumimoji="0" lang="zh-TW" altLang="en-US">
                <a:latin typeface="華康中黑體" pitchFamily="49" charset="-120"/>
                <a:ea typeface="+mn-ea"/>
                <a:sym typeface="Wingdings" pitchFamily="2" charset="2"/>
              </a:rPr>
              <a:t>炎洲 </a:t>
            </a:r>
            <a:r>
              <a:rPr kumimoji="0" lang="zh-TW" altLang="en-US">
                <a:latin typeface="+mn-lt"/>
                <a:ea typeface="+mn-ea"/>
                <a:sym typeface="Wingdings" pitchFamily="2" charset="2"/>
              </a:rPr>
              <a:t></a:t>
            </a:r>
            <a:r>
              <a:rPr kumimoji="0" lang="zh-TW" altLang="en-US">
                <a:latin typeface="華康中黑體" pitchFamily="49" charset="-120"/>
                <a:ea typeface="+mn-ea"/>
              </a:rPr>
              <a:t>亞化</a:t>
            </a:r>
          </a:p>
          <a:p>
            <a:pPr fontAlgn="auto">
              <a:spcBef>
                <a:spcPts val="0"/>
              </a:spcBef>
              <a:spcAft>
                <a:spcPts val="0"/>
              </a:spcAft>
              <a:defRPr/>
            </a:pPr>
            <a:r>
              <a:rPr kumimoji="0" lang="en-US" altLang="zh-TW" sz="2400">
                <a:latin typeface="Times New Roman" pitchFamily="18" charset="0"/>
              </a:rPr>
              <a:t>25.54%× 29.02%</a:t>
            </a:r>
            <a:r>
              <a:rPr kumimoji="0" lang="en-US" altLang="zh-TW" sz="2400">
                <a:latin typeface="Times New Roman" pitchFamily="18" charset="0"/>
                <a:ea typeface="文鼎中明" pitchFamily="49" charset="-120"/>
              </a:rPr>
              <a:t> = 7.4117</a:t>
            </a:r>
            <a:r>
              <a:rPr kumimoji="0" lang="en-US" altLang="zh-TW" sz="2400">
                <a:latin typeface="Times New Roman" pitchFamily="18" charset="0"/>
              </a:rPr>
              <a:t>%</a:t>
            </a:r>
            <a:r>
              <a:rPr kumimoji="0" lang="en-US" altLang="zh-TW" sz="2400">
                <a:latin typeface="Times New Roman" pitchFamily="18" charset="0"/>
                <a:ea typeface="文鼎中明" pitchFamily="49" charset="-120"/>
              </a:rPr>
              <a:t> </a:t>
            </a:r>
          </a:p>
        </p:txBody>
      </p:sp>
      <p:sp>
        <p:nvSpPr>
          <p:cNvPr id="768007" name="Rectangle 7"/>
          <p:cNvSpPr>
            <a:spLocks noChangeArrowheads="1"/>
          </p:cNvSpPr>
          <p:nvPr/>
        </p:nvSpPr>
        <p:spPr bwMode="auto">
          <a:xfrm>
            <a:off x="2781300" y="4075113"/>
            <a:ext cx="5980113" cy="685800"/>
          </a:xfrm>
          <a:prstGeom prst="rect">
            <a:avLst/>
          </a:prstGeom>
          <a:solidFill>
            <a:srgbClr val="FFE6CD"/>
          </a:solidFill>
          <a:ln w="9525" algn="ctr">
            <a:noFill/>
            <a:miter lim="800000"/>
            <a:headEnd/>
            <a:tailEnd/>
          </a:ln>
          <a:effectLst>
            <a:outerShdw dist="71842" dir="2700000" algn="ctr" rotWithShape="0">
              <a:srgbClr val="006600">
                <a:alpha val="50000"/>
              </a:srgbClr>
            </a:outerShdw>
          </a:effectLst>
        </p:spPr>
        <p:txBody>
          <a:bodyPr wrap="none" anchor="ctr"/>
          <a:lstStyle/>
          <a:p>
            <a:pPr fontAlgn="auto">
              <a:spcBef>
                <a:spcPts val="0"/>
              </a:spcBef>
              <a:spcAft>
                <a:spcPts val="0"/>
              </a:spcAft>
              <a:defRPr/>
            </a:pPr>
            <a:r>
              <a:rPr kumimoji="0" lang="zh-TW" altLang="en-US">
                <a:latin typeface="+mn-lt"/>
                <a:ea typeface="+mn-ea"/>
              </a:rPr>
              <a:t>李家 </a:t>
            </a:r>
            <a:r>
              <a:rPr kumimoji="0" lang="zh-TW" altLang="en-US">
                <a:latin typeface="+mn-lt"/>
                <a:ea typeface="+mn-ea"/>
                <a:sym typeface="Wingdings" pitchFamily="2" charset="2"/>
              </a:rPr>
              <a:t>炎洲 旺洲 </a:t>
            </a:r>
            <a:r>
              <a:rPr kumimoji="0" lang="zh-TW" altLang="en-US">
                <a:latin typeface="+mn-lt"/>
                <a:ea typeface="+mn-ea"/>
              </a:rPr>
              <a:t>亞化</a:t>
            </a:r>
          </a:p>
          <a:p>
            <a:pPr fontAlgn="auto">
              <a:spcBef>
                <a:spcPts val="0"/>
              </a:spcBef>
              <a:spcAft>
                <a:spcPts val="0"/>
              </a:spcAft>
              <a:defRPr/>
            </a:pPr>
            <a:r>
              <a:rPr kumimoji="0" lang="en-US" altLang="zh-TW" sz="2400">
                <a:latin typeface="Times New Roman" pitchFamily="18" charset="0"/>
                <a:ea typeface="+mn-ea"/>
              </a:rPr>
              <a:t>25.54%</a:t>
            </a:r>
            <a:r>
              <a:rPr kumimoji="0" lang="en-US" altLang="zh-TW">
                <a:latin typeface="+mn-lt"/>
                <a:ea typeface="+mn-ea"/>
              </a:rPr>
              <a:t>×</a:t>
            </a:r>
            <a:r>
              <a:rPr kumimoji="0" lang="en-US" altLang="zh-TW" sz="2400">
                <a:latin typeface="Times New Roman" pitchFamily="18" charset="0"/>
                <a:ea typeface="+mn-ea"/>
              </a:rPr>
              <a:t> 100.00% </a:t>
            </a:r>
            <a:r>
              <a:rPr kumimoji="0" lang="en-US" altLang="zh-TW">
                <a:latin typeface="+mn-lt"/>
                <a:ea typeface="+mn-ea"/>
              </a:rPr>
              <a:t>× </a:t>
            </a:r>
            <a:r>
              <a:rPr kumimoji="0" lang="en-US" altLang="zh-TW" sz="2400">
                <a:latin typeface="Times New Roman" pitchFamily="18" charset="0"/>
                <a:ea typeface="+mn-ea"/>
              </a:rPr>
              <a:t>1.00</a:t>
            </a:r>
            <a:r>
              <a:rPr kumimoji="0" lang="en-US" altLang="zh-TW" sz="2400">
                <a:latin typeface="Times New Roman" pitchFamily="18" charset="0"/>
              </a:rPr>
              <a:t>%</a:t>
            </a:r>
            <a:r>
              <a:rPr kumimoji="0" lang="en-US" altLang="zh-TW" sz="2400">
                <a:latin typeface="Times New Roman" pitchFamily="18" charset="0"/>
                <a:ea typeface="文鼎中明" pitchFamily="49" charset="-120"/>
              </a:rPr>
              <a:t> = </a:t>
            </a:r>
            <a:r>
              <a:rPr kumimoji="0" lang="en-US" altLang="zh-TW" sz="2400">
                <a:latin typeface="Times New Roman" pitchFamily="18" charset="0"/>
              </a:rPr>
              <a:t>0.2554%</a:t>
            </a:r>
            <a:r>
              <a:rPr kumimoji="0" lang="en-US" altLang="zh-TW" sz="2400">
                <a:latin typeface="Times New Roman" pitchFamily="18" charset="0"/>
                <a:ea typeface="文鼎中明" pitchFamily="49" charset="-120"/>
              </a:rPr>
              <a:t> </a:t>
            </a:r>
          </a:p>
        </p:txBody>
      </p:sp>
      <p:sp>
        <p:nvSpPr>
          <p:cNvPr id="768010" name="Rectangle 10"/>
          <p:cNvSpPr>
            <a:spLocks noChangeArrowheads="1"/>
          </p:cNvSpPr>
          <p:nvPr/>
        </p:nvSpPr>
        <p:spPr bwMode="auto">
          <a:xfrm>
            <a:off x="2781300" y="2398713"/>
            <a:ext cx="5980113" cy="685800"/>
          </a:xfrm>
          <a:prstGeom prst="rect">
            <a:avLst/>
          </a:prstGeom>
          <a:solidFill>
            <a:srgbClr val="FFE6CD"/>
          </a:solidFill>
          <a:ln w="9525" algn="ctr">
            <a:noFill/>
            <a:miter lim="800000"/>
            <a:headEnd/>
            <a:tailEnd/>
          </a:ln>
          <a:effectLst>
            <a:outerShdw dist="71842" dir="2700000" algn="ctr" rotWithShape="0">
              <a:srgbClr val="006600">
                <a:alpha val="50000"/>
              </a:srgbClr>
            </a:outerShdw>
          </a:effectLst>
        </p:spPr>
        <p:txBody>
          <a:bodyPr wrap="none" anchor="ctr"/>
          <a:lstStyle/>
          <a:p>
            <a:pPr fontAlgn="auto">
              <a:spcBef>
                <a:spcPts val="0"/>
              </a:spcBef>
              <a:spcAft>
                <a:spcPts val="0"/>
              </a:spcAft>
              <a:defRPr/>
            </a:pPr>
            <a:r>
              <a:rPr kumimoji="0" lang="en-US" altLang="zh-TW" sz="2400">
                <a:latin typeface="Times New Roman" pitchFamily="18" charset="0"/>
                <a:ea typeface="文鼎中明" pitchFamily="49" charset="-120"/>
              </a:rPr>
              <a:t>7.70%</a:t>
            </a:r>
          </a:p>
        </p:txBody>
      </p:sp>
      <p:sp>
        <p:nvSpPr>
          <p:cNvPr id="41993" name="Text Box 10"/>
          <p:cNvSpPr txBox="1">
            <a:spLocks noChangeArrowheads="1"/>
          </p:cNvSpPr>
          <p:nvPr/>
        </p:nvSpPr>
        <p:spPr bwMode="auto">
          <a:xfrm>
            <a:off x="6765925" y="692150"/>
            <a:ext cx="1927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pPr>
              <a:spcBef>
                <a:spcPct val="50000"/>
              </a:spcBef>
            </a:pPr>
            <a:r>
              <a:rPr kumimoji="0" lang="zh-TW" altLang="en-US" sz="1400"/>
              <a:t>資料日：</a:t>
            </a:r>
            <a:r>
              <a:rPr kumimoji="0" lang="en-US" altLang="zh-TW" sz="1400"/>
              <a:t>2009/12</a:t>
            </a:r>
          </a:p>
        </p:txBody>
      </p:sp>
      <p:sp>
        <p:nvSpPr>
          <p:cNvPr id="11" name="投影片編號版面配置區 10"/>
          <p:cNvSpPr>
            <a:spLocks noGrp="1"/>
          </p:cNvSpPr>
          <p:nvPr>
            <p:ph type="sldNum" sz="quarter" idx="4294967295"/>
          </p:nvPr>
        </p:nvSpPr>
        <p:spPr>
          <a:xfrm>
            <a:off x="179388" y="6381750"/>
            <a:ext cx="3044825" cy="293688"/>
          </a:xfrm>
          <a:prstGeom prst="rect">
            <a:avLst/>
          </a:prstGeom>
        </p:spPr>
        <p:txBody>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pPr algn="ctr"/>
            <a:fld id="{6080D111-F872-44E0-915E-2AB1E76C88E7}" type="slidenum">
              <a:rPr kumimoji="0" lang="en-US" altLang="zh-TW" sz="1400">
                <a:solidFill>
                  <a:srgbClr val="FFFFFF"/>
                </a:solidFill>
              </a:rPr>
              <a:pPr algn="ctr"/>
              <a:t>39</a:t>
            </a:fld>
            <a:endParaRPr kumimoji="0" lang="en-US" altLang="zh-TW" sz="1400">
              <a:solidFill>
                <a:srgbClr val="FFFFFF"/>
              </a:solidFill>
            </a:endParaRPr>
          </a:p>
        </p:txBody>
      </p:sp>
    </p:spTree>
    <p:extLst>
      <p:ext uri="{BB962C8B-B14F-4D97-AF65-F5344CB8AC3E}">
        <p14:creationId xmlns:p14="http://schemas.microsoft.com/office/powerpoint/2010/main" val="335229820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124744"/>
            <a:ext cx="4114800" cy="4882547"/>
          </a:xfrm>
        </p:spPr>
        <p:txBody>
          <a:bodyPr>
            <a:normAutofit fontScale="85000" lnSpcReduction="20000"/>
          </a:bodyPr>
          <a:lstStyle/>
          <a:p>
            <a:r>
              <a:rPr lang="zh-TW" altLang="en-US" dirty="0" smtClean="0"/>
              <a:t>排除非銀行之金融、 證券、建經、仲介、媒體</a:t>
            </a:r>
            <a:endParaRPr lang="en-US" altLang="zh-TW" dirty="0" smtClean="0"/>
          </a:p>
          <a:p>
            <a:pPr lvl="1"/>
            <a:r>
              <a:rPr lang="en-US" altLang="zh-TW" dirty="0" smtClean="0"/>
              <a:t>1998</a:t>
            </a:r>
            <a:r>
              <a:rPr lang="zh-TW" altLang="en-US" dirty="0" smtClean="0"/>
              <a:t>軟體</a:t>
            </a:r>
            <a:endParaRPr lang="en-US" altLang="zh-TW" dirty="0" smtClean="0"/>
          </a:p>
          <a:p>
            <a:pPr lvl="1"/>
            <a:r>
              <a:rPr lang="en-US" altLang="zh-TW" dirty="0" smtClean="0"/>
              <a:t>2000</a:t>
            </a:r>
            <a:r>
              <a:rPr lang="zh-TW" altLang="en-US" dirty="0" smtClean="0"/>
              <a:t>債券型基金</a:t>
            </a:r>
            <a:endParaRPr lang="en-US" altLang="zh-TW" dirty="0" smtClean="0"/>
          </a:p>
          <a:p>
            <a:pPr lvl="1"/>
            <a:r>
              <a:rPr lang="en-US" altLang="zh-TW" dirty="0" smtClean="0"/>
              <a:t>2003</a:t>
            </a:r>
            <a:r>
              <a:rPr lang="zh-TW" altLang="en-US" dirty="0" smtClean="0"/>
              <a:t>投資業</a:t>
            </a:r>
            <a:endParaRPr lang="en-US" altLang="zh-TW" dirty="0" smtClean="0"/>
          </a:p>
          <a:p>
            <a:pPr lvl="1"/>
            <a:r>
              <a:rPr lang="en-US" altLang="zh-TW" dirty="0" smtClean="0"/>
              <a:t>2008</a:t>
            </a:r>
            <a:r>
              <a:rPr lang="zh-TW" altLang="en-US" dirty="0" smtClean="0"/>
              <a:t>銀行業</a:t>
            </a:r>
            <a:endParaRPr lang="en-US" altLang="zh-TW" dirty="0" smtClean="0"/>
          </a:p>
          <a:p>
            <a:pPr lvl="1"/>
            <a:r>
              <a:rPr lang="en-US" altLang="zh-TW" dirty="0" smtClean="0"/>
              <a:t>2014</a:t>
            </a:r>
            <a:r>
              <a:rPr lang="zh-TW" altLang="en-US" dirty="0" smtClean="0"/>
              <a:t>有線電視系統台</a:t>
            </a:r>
            <a:endParaRPr lang="en-US" altLang="zh-TW" dirty="0" smtClean="0"/>
          </a:p>
          <a:p>
            <a:pPr lvl="1"/>
            <a:r>
              <a:rPr lang="en-US" altLang="zh-TW" dirty="0" smtClean="0"/>
              <a:t>2018</a:t>
            </a:r>
            <a:r>
              <a:rPr lang="zh-TW" altLang="en-US" dirty="0" smtClean="0"/>
              <a:t>內容產業</a:t>
            </a:r>
          </a:p>
          <a:p>
            <a:r>
              <a:rPr lang="zh-TW" altLang="en-US" dirty="0" smtClean="0"/>
              <a:t>約</a:t>
            </a:r>
            <a:r>
              <a:rPr lang="en-US" altLang="zh-TW" dirty="0" smtClean="0"/>
              <a:t>2,000</a:t>
            </a:r>
            <a:r>
              <a:rPr lang="zh-TW" altLang="en-US" dirty="0" smtClean="0"/>
              <a:t>家</a:t>
            </a:r>
          </a:p>
          <a:p>
            <a:r>
              <a:rPr lang="zh-TW" altLang="en-US" dirty="0" smtClean="0"/>
              <a:t>借款涵蓋率：約</a:t>
            </a:r>
            <a:r>
              <a:rPr lang="en-US" altLang="zh-TW" dirty="0" smtClean="0"/>
              <a:t>21%</a:t>
            </a:r>
          </a:p>
          <a:p>
            <a:r>
              <a:rPr lang="zh-TW" altLang="en-US" dirty="0" smtClean="0"/>
              <a:t>公司債涵蓋率：約</a:t>
            </a:r>
            <a:r>
              <a:rPr lang="en-US" altLang="zh-TW" dirty="0" smtClean="0"/>
              <a:t>99%</a:t>
            </a:r>
          </a:p>
          <a:p>
            <a:r>
              <a:rPr lang="zh-TW" altLang="en-US" dirty="0" smtClean="0">
                <a:solidFill>
                  <a:srgbClr val="FF0000"/>
                </a:solidFill>
              </a:rPr>
              <a:t>國內銀行市占率 </a:t>
            </a:r>
            <a:r>
              <a:rPr lang="en-US" altLang="zh-TW" dirty="0" smtClean="0">
                <a:solidFill>
                  <a:srgbClr val="FF0000"/>
                </a:solidFill>
              </a:rPr>
              <a:t>&gt;</a:t>
            </a:r>
            <a:r>
              <a:rPr lang="zh-TW" altLang="en-US" dirty="0" smtClean="0">
                <a:solidFill>
                  <a:srgbClr val="FF0000"/>
                </a:solidFill>
              </a:rPr>
              <a:t> </a:t>
            </a:r>
            <a:r>
              <a:rPr lang="en-US" altLang="zh-TW" dirty="0" smtClean="0">
                <a:solidFill>
                  <a:srgbClr val="FF0000"/>
                </a:solidFill>
              </a:rPr>
              <a:t>95%</a:t>
            </a:r>
          </a:p>
          <a:p>
            <a:endParaRPr lang="zh-TW" altLang="en-US" dirty="0"/>
          </a:p>
        </p:txBody>
      </p:sp>
      <p:sp>
        <p:nvSpPr>
          <p:cNvPr id="4" name="頁尾版面配置區 3"/>
          <p:cNvSpPr>
            <a:spLocks noGrp="1"/>
          </p:cNvSpPr>
          <p:nvPr>
            <p:ph type="ftr" sz="quarter" idx="11"/>
          </p:nvPr>
        </p:nvSpPr>
        <p:spPr/>
        <p:txBody>
          <a:bodyPr/>
          <a:lstStyle/>
          <a:p>
            <a:pPr algn="l"/>
            <a:r>
              <a:rPr lang="en-US" altLang="zh-TW" smtClean="0"/>
              <a:t>TCRI</a:t>
            </a:r>
            <a:r>
              <a:rPr lang="zh-TW" altLang="en-US" smtClean="0"/>
              <a:t>方法論</a:t>
            </a:r>
            <a:endParaRPr lang="zh-TW" altLang="zh-TW" dirty="0" smtClean="0"/>
          </a:p>
        </p:txBody>
      </p:sp>
      <p:sp>
        <p:nvSpPr>
          <p:cNvPr id="5" name="投影片編號版面配置區 4"/>
          <p:cNvSpPr>
            <a:spLocks noGrp="1"/>
          </p:cNvSpPr>
          <p:nvPr>
            <p:ph type="sldNum" sz="quarter" idx="12"/>
          </p:nvPr>
        </p:nvSpPr>
        <p:spPr/>
        <p:txBody>
          <a:bodyPr/>
          <a:lstStyle/>
          <a:p>
            <a:fld id="{BEC71E89-DB97-4238-A838-D14EE2B303CA}" type="slidenum">
              <a:rPr lang="zh-TW" altLang="en-US" smtClean="0"/>
              <a:pPr/>
              <a:t>4</a:t>
            </a:fld>
            <a:endParaRPr lang="zh-TW" altLang="en-US" dirty="0"/>
          </a:p>
        </p:txBody>
      </p:sp>
      <p:sp>
        <p:nvSpPr>
          <p:cNvPr id="6" name="標題 5"/>
          <p:cNvSpPr>
            <a:spLocks noGrp="1"/>
          </p:cNvSpPr>
          <p:nvPr>
            <p:ph type="title"/>
          </p:nvPr>
        </p:nvSpPr>
        <p:spPr/>
        <p:txBody>
          <a:bodyPr/>
          <a:lstStyle/>
          <a:p>
            <a:r>
              <a:rPr lang="en-US" altLang="zh-TW" i="1" dirty="0" smtClean="0"/>
              <a:t>TCRI</a:t>
            </a:r>
            <a:r>
              <a:rPr lang="en-US" altLang="zh-TW" dirty="0" smtClean="0"/>
              <a:t> </a:t>
            </a:r>
            <a:r>
              <a:rPr lang="zh-TW" altLang="en-US" dirty="0" smtClean="0"/>
              <a:t>評等範圍：公開發行公司</a:t>
            </a:r>
            <a:endParaRPr lang="zh-TW" altLang="en-US" dirty="0"/>
          </a:p>
        </p:txBody>
      </p:sp>
      <p:graphicFrame>
        <p:nvGraphicFramePr>
          <p:cNvPr id="7" name="圖表 6"/>
          <p:cNvGraphicFramePr/>
          <p:nvPr/>
        </p:nvGraphicFramePr>
        <p:xfrm>
          <a:off x="4547816" y="1052736"/>
          <a:ext cx="4596184"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99897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zh-TW" altLang="en-US" smtClean="0">
                <a:solidFill>
                  <a:srgbClr val="7B9899"/>
                </a:solidFill>
              </a:rPr>
              <a:t>席次控制權</a:t>
            </a:r>
          </a:p>
        </p:txBody>
      </p:sp>
      <p:sp>
        <p:nvSpPr>
          <p:cNvPr id="769027" name="Rectangle 3"/>
          <p:cNvSpPr>
            <a:spLocks noChangeArrowheads="1"/>
          </p:cNvSpPr>
          <p:nvPr/>
        </p:nvSpPr>
        <p:spPr bwMode="auto">
          <a:xfrm>
            <a:off x="584200" y="1412875"/>
            <a:ext cx="1992313" cy="685800"/>
          </a:xfrm>
          <a:prstGeom prst="rect">
            <a:avLst/>
          </a:prstGeom>
          <a:solidFill>
            <a:srgbClr val="FFCC99"/>
          </a:solidFill>
          <a:ln w="9525" algn="ctr">
            <a:noFill/>
            <a:miter lim="800000"/>
            <a:headEnd/>
            <a:tailEnd/>
          </a:ln>
          <a:effectLst>
            <a:outerShdw dist="71842" dir="2700000" algn="ctr" rotWithShape="0">
              <a:srgbClr val="006600">
                <a:alpha val="50000"/>
              </a:srgbClr>
            </a:outerShdw>
          </a:effectLst>
        </p:spPr>
        <p:txBody>
          <a:bodyPr wrap="none" anchor="ctr"/>
          <a:lstStyle/>
          <a:p>
            <a:pPr fontAlgn="auto">
              <a:spcBef>
                <a:spcPct val="30000"/>
              </a:spcBef>
              <a:spcAft>
                <a:spcPts val="0"/>
              </a:spcAft>
              <a:buSzPct val="85000"/>
              <a:defRPr/>
            </a:pPr>
            <a:r>
              <a:rPr kumimoji="0" lang="zh-TW" altLang="en-US" sz="2200" dirty="0">
                <a:latin typeface="Times New Roman" pitchFamily="18" charset="0"/>
                <a:ea typeface="+mn-ea"/>
              </a:rPr>
              <a:t>董監席次</a:t>
            </a:r>
          </a:p>
        </p:txBody>
      </p:sp>
      <p:sp>
        <p:nvSpPr>
          <p:cNvPr id="769028" name="Rectangle 4"/>
          <p:cNvSpPr>
            <a:spLocks noChangeArrowheads="1"/>
          </p:cNvSpPr>
          <p:nvPr/>
        </p:nvSpPr>
        <p:spPr bwMode="auto">
          <a:xfrm>
            <a:off x="2743200" y="1412875"/>
            <a:ext cx="5980113" cy="685800"/>
          </a:xfrm>
          <a:prstGeom prst="rect">
            <a:avLst/>
          </a:prstGeom>
          <a:solidFill>
            <a:srgbClr val="FFE6CD"/>
          </a:solidFill>
          <a:ln w="9525" algn="ctr">
            <a:noFill/>
            <a:miter lim="800000"/>
            <a:headEnd/>
            <a:tailEnd/>
          </a:ln>
          <a:effectLst>
            <a:outerShdw dist="71842" dir="2700000" algn="ctr" rotWithShape="0">
              <a:srgbClr val="006600">
                <a:alpha val="50000"/>
              </a:srgbClr>
            </a:outerShdw>
          </a:effectLst>
        </p:spPr>
        <p:txBody>
          <a:bodyPr wrap="none" anchor="ctr"/>
          <a:lstStyle/>
          <a:p>
            <a:pPr fontAlgn="auto">
              <a:spcBef>
                <a:spcPts val="0"/>
              </a:spcBef>
              <a:spcAft>
                <a:spcPts val="0"/>
              </a:spcAft>
              <a:defRPr/>
            </a:pPr>
            <a:r>
              <a:rPr kumimoji="0" lang="en-US" altLang="zh-TW" sz="2400" dirty="0">
                <a:latin typeface="Times New Roman" pitchFamily="18" charset="0"/>
                <a:ea typeface="+mn-ea"/>
              </a:rPr>
              <a:t>5</a:t>
            </a:r>
            <a:r>
              <a:rPr kumimoji="0" lang="zh-TW" altLang="en-US" sz="2400" dirty="0">
                <a:latin typeface="Times New Roman" pitchFamily="18" charset="0"/>
                <a:ea typeface="+mn-ea"/>
              </a:rPr>
              <a:t>董  </a:t>
            </a:r>
            <a:r>
              <a:rPr kumimoji="0" lang="en-US" altLang="zh-TW" sz="2400" dirty="0">
                <a:latin typeface="Times New Roman" pitchFamily="18" charset="0"/>
                <a:ea typeface="+mn-ea"/>
              </a:rPr>
              <a:t>2</a:t>
            </a:r>
            <a:r>
              <a:rPr kumimoji="0" lang="zh-TW" altLang="en-US" sz="2400" dirty="0">
                <a:latin typeface="Times New Roman" pitchFamily="18" charset="0"/>
                <a:ea typeface="+mn-ea"/>
              </a:rPr>
              <a:t>監    共   </a:t>
            </a:r>
            <a:r>
              <a:rPr kumimoji="0" lang="en-US" altLang="zh-TW" sz="2400" dirty="0">
                <a:latin typeface="Times New Roman" pitchFamily="18" charset="0"/>
                <a:ea typeface="+mn-ea"/>
              </a:rPr>
              <a:t>7</a:t>
            </a:r>
            <a:r>
              <a:rPr kumimoji="0" lang="zh-TW" altLang="en-US" sz="2400" dirty="0">
                <a:latin typeface="Times New Roman" pitchFamily="18" charset="0"/>
                <a:ea typeface="+mn-ea"/>
              </a:rPr>
              <a:t>席董監</a:t>
            </a:r>
          </a:p>
        </p:txBody>
      </p:sp>
      <p:sp>
        <p:nvSpPr>
          <p:cNvPr id="769029" name="Rectangle 5"/>
          <p:cNvSpPr>
            <a:spLocks noChangeArrowheads="1"/>
          </p:cNvSpPr>
          <p:nvPr/>
        </p:nvSpPr>
        <p:spPr bwMode="auto">
          <a:xfrm>
            <a:off x="584200" y="2251075"/>
            <a:ext cx="1992313" cy="685800"/>
          </a:xfrm>
          <a:prstGeom prst="rect">
            <a:avLst/>
          </a:prstGeom>
          <a:solidFill>
            <a:srgbClr val="FFCC99"/>
          </a:solidFill>
          <a:ln w="9525" algn="ctr">
            <a:noFill/>
            <a:miter lim="800000"/>
            <a:headEnd/>
            <a:tailEnd/>
          </a:ln>
          <a:effectLst>
            <a:outerShdw dist="71842" dir="2700000" algn="ctr" rotWithShape="0">
              <a:srgbClr val="006600">
                <a:alpha val="50000"/>
              </a:srgbClr>
            </a:outerShdw>
          </a:effectLst>
        </p:spPr>
        <p:txBody>
          <a:bodyPr wrap="none" anchor="ctr"/>
          <a:lstStyle/>
          <a:p>
            <a:pPr fontAlgn="auto">
              <a:spcBef>
                <a:spcPct val="30000"/>
              </a:spcBef>
              <a:spcAft>
                <a:spcPts val="0"/>
              </a:spcAft>
              <a:buSzPct val="85000"/>
              <a:defRPr/>
            </a:pPr>
            <a:r>
              <a:rPr kumimoji="0" lang="zh-TW" altLang="en-US" sz="2200">
                <a:latin typeface="華康中黑體" pitchFamily="49" charset="-120"/>
                <a:ea typeface="+mn-ea"/>
              </a:rPr>
              <a:t>李家控制席次</a:t>
            </a:r>
          </a:p>
        </p:txBody>
      </p:sp>
      <p:sp>
        <p:nvSpPr>
          <p:cNvPr id="769030" name="Rectangle 6"/>
          <p:cNvSpPr>
            <a:spLocks noChangeArrowheads="1"/>
          </p:cNvSpPr>
          <p:nvPr/>
        </p:nvSpPr>
        <p:spPr bwMode="auto">
          <a:xfrm>
            <a:off x="2743200" y="2251075"/>
            <a:ext cx="5980113" cy="685800"/>
          </a:xfrm>
          <a:prstGeom prst="rect">
            <a:avLst/>
          </a:prstGeom>
          <a:solidFill>
            <a:srgbClr val="FFE6CD"/>
          </a:solidFill>
          <a:ln w="9525" algn="ctr">
            <a:noFill/>
            <a:miter lim="800000"/>
            <a:headEnd/>
            <a:tailEnd/>
          </a:ln>
          <a:effectLst>
            <a:outerShdw dist="71842" dir="2700000" algn="ctr" rotWithShape="0">
              <a:srgbClr val="006600">
                <a:alpha val="50000"/>
              </a:srgbClr>
            </a:outerShdw>
          </a:effectLst>
        </p:spPr>
        <p:txBody>
          <a:bodyPr wrap="none" anchor="ctr"/>
          <a:lstStyle/>
          <a:p>
            <a:pPr fontAlgn="auto">
              <a:spcBef>
                <a:spcPts val="0"/>
              </a:spcBef>
              <a:spcAft>
                <a:spcPts val="0"/>
              </a:spcAft>
              <a:defRPr/>
            </a:pPr>
            <a:r>
              <a:rPr kumimoji="0" lang="en-US" altLang="zh-TW" sz="2400">
                <a:latin typeface="Times New Roman" pitchFamily="18" charset="0"/>
                <a:ea typeface="+mn-ea"/>
              </a:rPr>
              <a:t>5</a:t>
            </a:r>
            <a:r>
              <a:rPr kumimoji="0" lang="zh-TW" altLang="en-US" sz="2400">
                <a:latin typeface="Times New Roman" pitchFamily="18" charset="0"/>
                <a:ea typeface="+mn-ea"/>
              </a:rPr>
              <a:t>董   </a:t>
            </a:r>
            <a:r>
              <a:rPr kumimoji="0" lang="en-US" altLang="zh-TW" sz="2400">
                <a:latin typeface="Times New Roman" pitchFamily="18" charset="0"/>
                <a:ea typeface="+mn-ea"/>
              </a:rPr>
              <a:t>2</a:t>
            </a:r>
            <a:r>
              <a:rPr kumimoji="0" lang="zh-TW" altLang="en-US" sz="2400">
                <a:latin typeface="Times New Roman" pitchFamily="18" charset="0"/>
                <a:ea typeface="+mn-ea"/>
              </a:rPr>
              <a:t>監    共  </a:t>
            </a:r>
            <a:r>
              <a:rPr kumimoji="0" lang="en-US" altLang="zh-TW" sz="2400">
                <a:latin typeface="Times New Roman" pitchFamily="18" charset="0"/>
                <a:ea typeface="+mn-ea"/>
              </a:rPr>
              <a:t>7</a:t>
            </a:r>
            <a:r>
              <a:rPr kumimoji="0" lang="zh-TW" altLang="en-US" sz="2400">
                <a:latin typeface="Times New Roman" pitchFamily="18" charset="0"/>
                <a:ea typeface="+mn-ea"/>
              </a:rPr>
              <a:t>席董監</a:t>
            </a:r>
          </a:p>
        </p:txBody>
      </p:sp>
      <p:sp>
        <p:nvSpPr>
          <p:cNvPr id="769031" name="Rectangle 7"/>
          <p:cNvSpPr>
            <a:spLocks noChangeArrowheads="1"/>
          </p:cNvSpPr>
          <p:nvPr/>
        </p:nvSpPr>
        <p:spPr bwMode="auto">
          <a:xfrm>
            <a:off x="584200" y="3089275"/>
            <a:ext cx="1992313" cy="685800"/>
          </a:xfrm>
          <a:prstGeom prst="rect">
            <a:avLst/>
          </a:prstGeom>
          <a:solidFill>
            <a:srgbClr val="FFCC99"/>
          </a:solidFill>
          <a:ln w="9525" algn="ctr">
            <a:noFill/>
            <a:miter lim="800000"/>
            <a:headEnd/>
            <a:tailEnd/>
          </a:ln>
          <a:effectLst>
            <a:outerShdw dist="71842" dir="2700000" algn="ctr" rotWithShape="0">
              <a:srgbClr val="006600">
                <a:alpha val="50000"/>
              </a:srgbClr>
            </a:outerShdw>
          </a:effectLst>
        </p:spPr>
        <p:txBody>
          <a:bodyPr wrap="none" anchor="ctr"/>
          <a:lstStyle/>
          <a:p>
            <a:pPr fontAlgn="auto">
              <a:spcBef>
                <a:spcPct val="30000"/>
              </a:spcBef>
              <a:spcAft>
                <a:spcPts val="0"/>
              </a:spcAft>
              <a:buSzPct val="85000"/>
              <a:defRPr/>
            </a:pPr>
            <a:r>
              <a:rPr kumimoji="0" lang="zh-TW" altLang="en-US" sz="2200">
                <a:latin typeface="華康中黑體" pitchFamily="49" charset="-120"/>
                <a:ea typeface="+mn-ea"/>
              </a:rPr>
              <a:t>席次控制權</a:t>
            </a:r>
          </a:p>
        </p:txBody>
      </p:sp>
      <p:sp>
        <p:nvSpPr>
          <p:cNvPr id="769032" name="Rectangle 8"/>
          <p:cNvSpPr>
            <a:spLocks noChangeArrowheads="1"/>
          </p:cNvSpPr>
          <p:nvPr/>
        </p:nvSpPr>
        <p:spPr bwMode="auto">
          <a:xfrm>
            <a:off x="2743200" y="3089275"/>
            <a:ext cx="5980113" cy="685800"/>
          </a:xfrm>
          <a:prstGeom prst="rect">
            <a:avLst/>
          </a:prstGeom>
          <a:solidFill>
            <a:srgbClr val="FFE6CD"/>
          </a:solidFill>
          <a:ln w="9525" algn="ctr">
            <a:noFill/>
            <a:miter lim="800000"/>
            <a:headEnd/>
            <a:tailEnd/>
          </a:ln>
          <a:effectLst>
            <a:outerShdw dist="71842" dir="2700000" algn="ctr" rotWithShape="0">
              <a:srgbClr val="006600">
                <a:alpha val="50000"/>
              </a:srgbClr>
            </a:outerShdw>
          </a:effectLst>
        </p:spPr>
        <p:txBody>
          <a:bodyPr wrap="none" anchor="ctr"/>
          <a:lstStyle/>
          <a:p>
            <a:pPr fontAlgn="auto">
              <a:spcBef>
                <a:spcPts val="0"/>
              </a:spcBef>
              <a:spcAft>
                <a:spcPts val="0"/>
              </a:spcAft>
              <a:defRPr/>
            </a:pPr>
            <a:r>
              <a:rPr kumimoji="0" lang="en-US" altLang="zh-TW" sz="2400">
                <a:latin typeface="Times New Roman" pitchFamily="18" charset="0"/>
                <a:ea typeface="文鼎中明" pitchFamily="49" charset="-120"/>
              </a:rPr>
              <a:t>7/7 = 100.00%</a:t>
            </a:r>
          </a:p>
        </p:txBody>
      </p:sp>
      <p:sp>
        <p:nvSpPr>
          <p:cNvPr id="769033" name="Rectangle 9"/>
          <p:cNvSpPr>
            <a:spLocks noChangeArrowheads="1"/>
          </p:cNvSpPr>
          <p:nvPr/>
        </p:nvSpPr>
        <p:spPr bwMode="auto">
          <a:xfrm>
            <a:off x="2743200" y="4003675"/>
            <a:ext cx="5980113" cy="685800"/>
          </a:xfrm>
          <a:prstGeom prst="rect">
            <a:avLst/>
          </a:prstGeom>
          <a:solidFill>
            <a:srgbClr val="FFE6CD"/>
          </a:solidFill>
          <a:ln w="9525" algn="ctr">
            <a:noFill/>
            <a:miter lim="800000"/>
            <a:headEnd/>
            <a:tailEnd/>
          </a:ln>
          <a:effectLst>
            <a:outerShdw dist="71842" dir="2700000" algn="ctr" rotWithShape="0">
              <a:srgbClr val="006600">
                <a:alpha val="50000"/>
              </a:srgbClr>
            </a:outerShdw>
          </a:effectLst>
        </p:spPr>
        <p:txBody>
          <a:bodyPr wrap="none" anchor="ctr"/>
          <a:lstStyle/>
          <a:p>
            <a:pPr fontAlgn="auto">
              <a:spcBef>
                <a:spcPts val="0"/>
              </a:spcBef>
              <a:spcAft>
                <a:spcPts val="0"/>
              </a:spcAft>
              <a:defRPr/>
            </a:pPr>
            <a:r>
              <a:rPr kumimoji="0" lang="zh-TW" altLang="en-US" sz="2400">
                <a:latin typeface="Times New Roman" pitchFamily="18" charset="0"/>
                <a:ea typeface="+mn-ea"/>
              </a:rPr>
              <a:t>董事席次控制 </a:t>
            </a:r>
            <a:r>
              <a:rPr kumimoji="0" lang="en-US" altLang="zh-TW" sz="2400">
                <a:latin typeface="Times New Roman" pitchFamily="18" charset="0"/>
                <a:ea typeface="+mn-ea"/>
              </a:rPr>
              <a:t>%    5/5 = 100.00%</a:t>
            </a:r>
          </a:p>
        </p:txBody>
      </p:sp>
      <p:sp>
        <p:nvSpPr>
          <p:cNvPr id="769034" name="Rectangle 10"/>
          <p:cNvSpPr>
            <a:spLocks noChangeArrowheads="1"/>
          </p:cNvSpPr>
          <p:nvPr/>
        </p:nvSpPr>
        <p:spPr bwMode="auto">
          <a:xfrm>
            <a:off x="2743200" y="4841875"/>
            <a:ext cx="5980113" cy="685800"/>
          </a:xfrm>
          <a:prstGeom prst="rect">
            <a:avLst/>
          </a:prstGeom>
          <a:solidFill>
            <a:srgbClr val="FFE6CD"/>
          </a:solidFill>
          <a:ln w="9525" algn="ctr">
            <a:noFill/>
            <a:miter lim="800000"/>
            <a:headEnd/>
            <a:tailEnd/>
          </a:ln>
          <a:effectLst>
            <a:outerShdw dist="71842" dir="2700000" algn="ctr" rotWithShape="0">
              <a:srgbClr val="006600">
                <a:alpha val="50000"/>
              </a:srgbClr>
            </a:outerShdw>
          </a:effectLst>
        </p:spPr>
        <p:txBody>
          <a:bodyPr wrap="none" anchor="ctr"/>
          <a:lstStyle/>
          <a:p>
            <a:pPr fontAlgn="auto">
              <a:spcBef>
                <a:spcPts val="0"/>
              </a:spcBef>
              <a:spcAft>
                <a:spcPts val="0"/>
              </a:spcAft>
              <a:defRPr/>
            </a:pPr>
            <a:r>
              <a:rPr kumimoji="0" lang="zh-TW" altLang="en-US" sz="2400">
                <a:latin typeface="Times New Roman" pitchFamily="18" charset="0"/>
                <a:ea typeface="+mn-ea"/>
              </a:rPr>
              <a:t>監察席次控制 </a:t>
            </a:r>
            <a:r>
              <a:rPr kumimoji="0" lang="en-US" altLang="zh-TW" sz="2400">
                <a:latin typeface="Times New Roman" pitchFamily="18" charset="0"/>
                <a:ea typeface="+mn-ea"/>
              </a:rPr>
              <a:t>%   2/2 = 100.00%</a:t>
            </a:r>
          </a:p>
        </p:txBody>
      </p:sp>
      <p:sp>
        <p:nvSpPr>
          <p:cNvPr id="11" name="投影片編號版面配置區 10"/>
          <p:cNvSpPr>
            <a:spLocks noGrp="1"/>
          </p:cNvSpPr>
          <p:nvPr>
            <p:ph type="sldNum" sz="quarter" idx="4294967295"/>
          </p:nvPr>
        </p:nvSpPr>
        <p:spPr>
          <a:xfrm>
            <a:off x="179388" y="6381750"/>
            <a:ext cx="3044825" cy="293688"/>
          </a:xfrm>
          <a:prstGeom prst="rect">
            <a:avLst/>
          </a:prstGeom>
        </p:spPr>
        <p:txBody>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pPr algn="ctr"/>
            <a:fld id="{97913283-9B45-4B6A-A874-A3FFCC55E179}" type="slidenum">
              <a:rPr kumimoji="0" lang="en-US" altLang="zh-TW" sz="1400">
                <a:solidFill>
                  <a:srgbClr val="FFFFFF"/>
                </a:solidFill>
              </a:rPr>
              <a:pPr algn="ctr"/>
              <a:t>40</a:t>
            </a:fld>
            <a:endParaRPr kumimoji="0" lang="en-US" altLang="zh-TW" sz="1400">
              <a:solidFill>
                <a:srgbClr val="FFFFFF"/>
              </a:solidFill>
            </a:endParaRPr>
          </a:p>
        </p:txBody>
      </p:sp>
    </p:spTree>
    <p:extLst>
      <p:ext uri="{BB962C8B-B14F-4D97-AF65-F5344CB8AC3E}">
        <p14:creationId xmlns:p14="http://schemas.microsoft.com/office/powerpoint/2010/main" val="45749869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zh-TW" altLang="en-US" smtClean="0">
                <a:solidFill>
                  <a:srgbClr val="7B9899"/>
                </a:solidFill>
              </a:rPr>
              <a:t>持股與控制偏離</a:t>
            </a:r>
          </a:p>
        </p:txBody>
      </p:sp>
      <p:sp>
        <p:nvSpPr>
          <p:cNvPr id="770051" name="Rectangle 3"/>
          <p:cNvSpPr>
            <a:spLocks noChangeArrowheads="1"/>
          </p:cNvSpPr>
          <p:nvPr/>
        </p:nvSpPr>
        <p:spPr bwMode="auto">
          <a:xfrm>
            <a:off x="3243263" y="1412875"/>
            <a:ext cx="1992312" cy="685800"/>
          </a:xfrm>
          <a:prstGeom prst="rect">
            <a:avLst/>
          </a:prstGeom>
          <a:solidFill>
            <a:srgbClr val="FFCC99"/>
          </a:solidFill>
          <a:ln w="9525" algn="ctr">
            <a:noFill/>
            <a:miter lim="800000"/>
            <a:headEnd/>
            <a:tailEnd/>
          </a:ln>
          <a:effectLst>
            <a:outerShdw dist="71842" dir="2700000" algn="ctr" rotWithShape="0">
              <a:srgbClr val="006600">
                <a:alpha val="50000"/>
              </a:srgbClr>
            </a:outerShdw>
          </a:effectLst>
        </p:spPr>
        <p:txBody>
          <a:bodyPr wrap="none" anchor="ctr"/>
          <a:lstStyle/>
          <a:p>
            <a:pPr fontAlgn="auto">
              <a:spcBef>
                <a:spcPts val="0"/>
              </a:spcBef>
              <a:spcAft>
                <a:spcPts val="0"/>
              </a:spcAft>
              <a:defRPr/>
            </a:pPr>
            <a:r>
              <a:rPr kumimoji="0" lang="zh-TW" altLang="en-US" sz="2400">
                <a:latin typeface="Times New Roman" pitchFamily="18" charset="0"/>
                <a:ea typeface="+mn-ea"/>
              </a:rPr>
              <a:t>盈餘分配權</a:t>
            </a:r>
          </a:p>
          <a:p>
            <a:pPr fontAlgn="auto">
              <a:spcBef>
                <a:spcPts val="0"/>
              </a:spcBef>
              <a:spcAft>
                <a:spcPts val="0"/>
              </a:spcAft>
              <a:defRPr/>
            </a:pPr>
            <a:r>
              <a:rPr kumimoji="0" lang="en-US" altLang="zh-TW" sz="2400">
                <a:latin typeface="Times New Roman" pitchFamily="18" charset="0"/>
                <a:ea typeface="文鼎中明" pitchFamily="49" charset="-120"/>
              </a:rPr>
              <a:t>7.70%</a:t>
            </a:r>
          </a:p>
        </p:txBody>
      </p:sp>
      <p:sp>
        <p:nvSpPr>
          <p:cNvPr id="770052" name="Rectangle 4"/>
          <p:cNvSpPr>
            <a:spLocks noChangeArrowheads="1"/>
          </p:cNvSpPr>
          <p:nvPr/>
        </p:nvSpPr>
        <p:spPr bwMode="auto">
          <a:xfrm>
            <a:off x="669925" y="1400175"/>
            <a:ext cx="1863725" cy="731838"/>
          </a:xfrm>
          <a:prstGeom prst="rect">
            <a:avLst/>
          </a:prstGeom>
          <a:solidFill>
            <a:srgbClr val="FFCC99"/>
          </a:solidFill>
          <a:ln w="9525" algn="ctr">
            <a:noFill/>
            <a:miter lim="800000"/>
            <a:headEnd/>
            <a:tailEnd/>
          </a:ln>
          <a:effectLst>
            <a:outerShdw dist="71842" dir="2700000" algn="ctr" rotWithShape="0">
              <a:srgbClr val="006600">
                <a:alpha val="50000"/>
              </a:srgbClr>
            </a:outerShdw>
          </a:effectLst>
        </p:spPr>
        <p:txBody>
          <a:bodyPr wrap="none" anchor="ctr"/>
          <a:lstStyle/>
          <a:p>
            <a:pPr fontAlgn="auto">
              <a:spcBef>
                <a:spcPts val="0"/>
              </a:spcBef>
              <a:spcAft>
                <a:spcPts val="0"/>
              </a:spcAft>
              <a:defRPr/>
            </a:pPr>
            <a:endParaRPr kumimoji="0" lang="en-US" altLang="zh-TW" sz="2400">
              <a:latin typeface="Times New Roman" pitchFamily="18" charset="0"/>
              <a:ea typeface="文鼎中明" pitchFamily="49" charset="-120"/>
            </a:endParaRPr>
          </a:p>
          <a:p>
            <a:pPr fontAlgn="auto">
              <a:spcBef>
                <a:spcPts val="0"/>
              </a:spcBef>
              <a:spcAft>
                <a:spcPts val="0"/>
              </a:spcAft>
              <a:defRPr/>
            </a:pPr>
            <a:endParaRPr kumimoji="0" lang="en-US" altLang="zh-TW" sz="2400">
              <a:latin typeface="Times New Roman" pitchFamily="18" charset="0"/>
              <a:ea typeface="文鼎中明" pitchFamily="49" charset="-120"/>
            </a:endParaRPr>
          </a:p>
        </p:txBody>
      </p:sp>
      <p:sp>
        <p:nvSpPr>
          <p:cNvPr id="770053" name="Rectangle 5"/>
          <p:cNvSpPr>
            <a:spLocks noChangeArrowheads="1"/>
          </p:cNvSpPr>
          <p:nvPr/>
        </p:nvSpPr>
        <p:spPr bwMode="auto">
          <a:xfrm>
            <a:off x="5943600" y="1430338"/>
            <a:ext cx="1992313" cy="685800"/>
          </a:xfrm>
          <a:prstGeom prst="rect">
            <a:avLst/>
          </a:prstGeom>
          <a:solidFill>
            <a:srgbClr val="FFCC99"/>
          </a:solidFill>
          <a:ln w="9525" algn="ctr">
            <a:noFill/>
            <a:miter lim="800000"/>
            <a:headEnd/>
            <a:tailEnd/>
          </a:ln>
          <a:effectLst>
            <a:outerShdw dist="71842" dir="2700000" algn="ctr" rotWithShape="0">
              <a:srgbClr val="006600">
                <a:alpha val="50000"/>
              </a:srgbClr>
            </a:outerShdw>
          </a:effectLst>
        </p:spPr>
        <p:txBody>
          <a:bodyPr wrap="none" anchor="ctr"/>
          <a:lstStyle/>
          <a:p>
            <a:pPr fontAlgn="auto">
              <a:spcBef>
                <a:spcPts val="0"/>
              </a:spcBef>
              <a:spcAft>
                <a:spcPts val="0"/>
              </a:spcAft>
              <a:defRPr/>
            </a:pPr>
            <a:r>
              <a:rPr kumimoji="0" lang="zh-TW" altLang="en-US" sz="2400">
                <a:latin typeface="Times New Roman" pitchFamily="18" charset="0"/>
                <a:ea typeface="+mn-ea"/>
              </a:rPr>
              <a:t>席次控制權</a:t>
            </a:r>
          </a:p>
          <a:p>
            <a:pPr fontAlgn="auto">
              <a:spcBef>
                <a:spcPts val="0"/>
              </a:spcBef>
              <a:spcAft>
                <a:spcPts val="0"/>
              </a:spcAft>
              <a:defRPr/>
            </a:pPr>
            <a:r>
              <a:rPr kumimoji="0" lang="en-US" altLang="zh-TW" sz="2400">
                <a:latin typeface="Times New Roman" pitchFamily="18" charset="0"/>
                <a:ea typeface="文鼎中明" pitchFamily="49" charset="-120"/>
              </a:rPr>
              <a:t>100.00%</a:t>
            </a:r>
          </a:p>
        </p:txBody>
      </p:sp>
      <p:sp>
        <p:nvSpPr>
          <p:cNvPr id="44038" name="Rectangle 6"/>
          <p:cNvSpPr>
            <a:spLocks noChangeArrowheads="1"/>
          </p:cNvSpPr>
          <p:nvPr/>
        </p:nvSpPr>
        <p:spPr bwMode="auto">
          <a:xfrm>
            <a:off x="596900" y="2344738"/>
            <a:ext cx="68945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pPr>
              <a:spcBef>
                <a:spcPct val="50000"/>
              </a:spcBef>
              <a:buFontTx/>
              <a:buChar char="•"/>
            </a:pPr>
            <a:r>
              <a:rPr kumimoji="0" lang="zh-TW" altLang="en-US">
                <a:latin typeface="Times New Roman" panose="02020603050405020304" pitchFamily="18" charset="0"/>
              </a:rPr>
              <a:t>股份盈餘偏離差   </a:t>
            </a:r>
            <a:r>
              <a:rPr kumimoji="0" lang="zh-TW" altLang="en-US">
                <a:latin typeface="Times New Roman" panose="02020603050405020304" pitchFamily="18" charset="0"/>
                <a:ea typeface="文鼎中明"/>
                <a:cs typeface="文鼎中明"/>
              </a:rPr>
              <a:t>  </a:t>
            </a:r>
            <a:r>
              <a:rPr kumimoji="0" lang="en-US" altLang="zh-TW">
                <a:latin typeface="Times New Roman" panose="02020603050405020304" pitchFamily="18" charset="0"/>
                <a:ea typeface="文鼎中明"/>
                <a:cs typeface="文鼎中明"/>
              </a:rPr>
              <a:t>= 30.09% </a:t>
            </a:r>
            <a:r>
              <a:rPr kumimoji="0" lang="zh-TW" altLang="en-US">
                <a:latin typeface="Times New Roman" panose="02020603050405020304" pitchFamily="18" charset="0"/>
                <a:ea typeface="文鼎新中黑"/>
                <a:cs typeface="文鼎新中黑"/>
              </a:rPr>
              <a:t>－</a:t>
            </a:r>
            <a:r>
              <a:rPr kumimoji="0" lang="zh-TW" altLang="en-US">
                <a:latin typeface="Times New Roman" panose="02020603050405020304" pitchFamily="18" charset="0"/>
                <a:ea typeface="文鼎中明"/>
                <a:cs typeface="文鼎中明"/>
              </a:rPr>
              <a:t> </a:t>
            </a:r>
            <a:r>
              <a:rPr kumimoji="0" lang="en-US" altLang="zh-TW">
                <a:latin typeface="Times New Roman" panose="02020603050405020304" pitchFamily="18" charset="0"/>
                <a:ea typeface="文鼎中明"/>
                <a:cs typeface="文鼎中明"/>
              </a:rPr>
              <a:t>7.70%	= 22.39% </a:t>
            </a:r>
          </a:p>
          <a:p>
            <a:pPr>
              <a:spcBef>
                <a:spcPct val="50000"/>
              </a:spcBef>
              <a:buFontTx/>
              <a:buChar char="•"/>
            </a:pPr>
            <a:r>
              <a:rPr kumimoji="0" lang="zh-TW" altLang="en-US">
                <a:latin typeface="Times New Roman" panose="02020603050405020304" pitchFamily="18" charset="0"/>
              </a:rPr>
              <a:t>盈餘股份偏離比</a:t>
            </a:r>
            <a:r>
              <a:rPr kumimoji="0" lang="zh-TW" altLang="en-US">
                <a:latin typeface="Times New Roman" panose="02020603050405020304" pitchFamily="18" charset="0"/>
                <a:ea typeface="文鼎中明"/>
                <a:cs typeface="文鼎中明"/>
              </a:rPr>
              <a:t>     </a:t>
            </a:r>
            <a:r>
              <a:rPr kumimoji="0" lang="en-US" altLang="zh-TW">
                <a:latin typeface="Times New Roman" panose="02020603050405020304" pitchFamily="18" charset="0"/>
                <a:ea typeface="文鼎中明"/>
                <a:cs typeface="文鼎中明"/>
              </a:rPr>
              <a:t>=   7.70% </a:t>
            </a:r>
            <a:r>
              <a:rPr kumimoji="0" lang="en-US" altLang="zh-TW"/>
              <a:t>÷</a:t>
            </a:r>
            <a:r>
              <a:rPr kumimoji="0" lang="en-US" altLang="zh-TW">
                <a:latin typeface="Times New Roman" panose="02020603050405020304" pitchFamily="18" charset="0"/>
                <a:ea typeface="文鼎中明"/>
                <a:cs typeface="文鼎中明"/>
              </a:rPr>
              <a:t>30.09%	= 25.59% </a:t>
            </a:r>
          </a:p>
          <a:p>
            <a:pPr>
              <a:spcBef>
                <a:spcPct val="50000"/>
              </a:spcBef>
              <a:buFontTx/>
              <a:buChar char="•"/>
            </a:pPr>
            <a:r>
              <a:rPr kumimoji="0" lang="zh-TW" altLang="en-US">
                <a:latin typeface="Times New Roman" panose="02020603050405020304" pitchFamily="18" charset="0"/>
              </a:rPr>
              <a:t>股份盈餘偏離倍數</a:t>
            </a:r>
            <a:r>
              <a:rPr kumimoji="0" lang="zh-TW" altLang="en-US">
                <a:latin typeface="Times New Roman" panose="02020603050405020304" pitchFamily="18" charset="0"/>
                <a:ea typeface="文鼎中明"/>
                <a:cs typeface="文鼎中明"/>
              </a:rPr>
              <a:t> </a:t>
            </a:r>
            <a:r>
              <a:rPr kumimoji="0" lang="en-US" altLang="zh-TW">
                <a:latin typeface="Times New Roman" panose="02020603050405020304" pitchFamily="18" charset="0"/>
                <a:ea typeface="文鼎中明"/>
                <a:cs typeface="文鼎中明"/>
              </a:rPr>
              <a:t>= 30.09% </a:t>
            </a:r>
            <a:r>
              <a:rPr kumimoji="0" lang="en-US" altLang="zh-TW"/>
              <a:t>÷ </a:t>
            </a:r>
            <a:r>
              <a:rPr kumimoji="0" lang="en-US" altLang="zh-TW">
                <a:latin typeface="Times New Roman" panose="02020603050405020304" pitchFamily="18" charset="0"/>
                <a:ea typeface="文鼎中明"/>
                <a:cs typeface="文鼎中明"/>
              </a:rPr>
              <a:t>7.70%	= 3.91 (</a:t>
            </a:r>
            <a:r>
              <a:rPr kumimoji="0" lang="zh-TW" altLang="en-US">
                <a:latin typeface="Times New Roman" panose="02020603050405020304" pitchFamily="18" charset="0"/>
                <a:ea typeface="文鼎中明"/>
                <a:cs typeface="文鼎中明"/>
              </a:rPr>
              <a:t>倍</a:t>
            </a:r>
            <a:r>
              <a:rPr kumimoji="0" lang="en-US" altLang="zh-TW">
                <a:latin typeface="Times New Roman" panose="02020603050405020304" pitchFamily="18" charset="0"/>
                <a:ea typeface="文鼎中明"/>
                <a:cs typeface="文鼎中明"/>
              </a:rPr>
              <a:t>) </a:t>
            </a:r>
          </a:p>
        </p:txBody>
      </p:sp>
      <p:sp>
        <p:nvSpPr>
          <p:cNvPr id="44039" name="Rectangle 7"/>
          <p:cNvSpPr>
            <a:spLocks noChangeArrowheads="1"/>
          </p:cNvSpPr>
          <p:nvPr/>
        </p:nvSpPr>
        <p:spPr bwMode="auto">
          <a:xfrm>
            <a:off x="596900" y="3792538"/>
            <a:ext cx="68945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pPr>
              <a:spcBef>
                <a:spcPct val="50000"/>
              </a:spcBef>
              <a:buFontTx/>
              <a:buChar char="•"/>
            </a:pPr>
            <a:r>
              <a:rPr kumimoji="0" lang="zh-TW" altLang="en-US">
                <a:latin typeface="Times New Roman" panose="02020603050405020304" pitchFamily="18" charset="0"/>
              </a:rPr>
              <a:t>席次盈餘偏離差</a:t>
            </a:r>
            <a:r>
              <a:rPr kumimoji="0" lang="zh-TW" altLang="en-US">
                <a:latin typeface="Times New Roman" panose="02020603050405020304" pitchFamily="18" charset="0"/>
                <a:ea typeface="文鼎中明"/>
                <a:cs typeface="文鼎中明"/>
              </a:rPr>
              <a:t>     </a:t>
            </a:r>
            <a:r>
              <a:rPr kumimoji="0" lang="en-US" altLang="zh-TW">
                <a:latin typeface="Times New Roman" panose="02020603050405020304" pitchFamily="18" charset="0"/>
                <a:ea typeface="文鼎中明"/>
                <a:cs typeface="文鼎中明"/>
              </a:rPr>
              <a:t>= 100.00% </a:t>
            </a:r>
            <a:r>
              <a:rPr kumimoji="0" lang="zh-TW" altLang="en-US">
                <a:latin typeface="Times New Roman" panose="02020603050405020304" pitchFamily="18" charset="0"/>
                <a:ea typeface="文鼎新中黑"/>
                <a:cs typeface="文鼎新中黑"/>
              </a:rPr>
              <a:t>－    </a:t>
            </a:r>
            <a:r>
              <a:rPr kumimoji="0" lang="en-US" altLang="zh-TW">
                <a:latin typeface="Times New Roman" panose="02020603050405020304" pitchFamily="18" charset="0"/>
                <a:ea typeface="文鼎中明"/>
                <a:cs typeface="文鼎中明"/>
              </a:rPr>
              <a:t>7.70%= 92.30% </a:t>
            </a:r>
          </a:p>
          <a:p>
            <a:pPr>
              <a:spcBef>
                <a:spcPct val="50000"/>
              </a:spcBef>
              <a:buFontTx/>
              <a:buChar char="•"/>
            </a:pPr>
            <a:r>
              <a:rPr kumimoji="0" lang="zh-TW" altLang="en-US">
                <a:latin typeface="Times New Roman" panose="02020603050405020304" pitchFamily="18" charset="0"/>
              </a:rPr>
              <a:t>盈餘席次偏離比    </a:t>
            </a:r>
            <a:r>
              <a:rPr kumimoji="0" lang="zh-TW" altLang="en-US">
                <a:latin typeface="Times New Roman" panose="02020603050405020304" pitchFamily="18" charset="0"/>
                <a:ea typeface="文鼎中明"/>
                <a:cs typeface="文鼎中明"/>
              </a:rPr>
              <a:t> </a:t>
            </a:r>
            <a:r>
              <a:rPr kumimoji="0" lang="en-US" altLang="zh-TW">
                <a:latin typeface="Times New Roman" panose="02020603050405020304" pitchFamily="18" charset="0"/>
                <a:ea typeface="文鼎中明"/>
                <a:cs typeface="文鼎中明"/>
              </a:rPr>
              <a:t>=    7.70% </a:t>
            </a:r>
            <a:r>
              <a:rPr kumimoji="0" lang="en-US" altLang="zh-TW"/>
              <a:t>÷</a:t>
            </a:r>
            <a:r>
              <a:rPr kumimoji="0" lang="en-US" altLang="zh-TW">
                <a:latin typeface="Times New Roman" panose="02020603050405020304" pitchFamily="18" charset="0"/>
                <a:ea typeface="文鼎中明"/>
                <a:cs typeface="文鼎中明"/>
              </a:rPr>
              <a:t> 100.00%=  7.70 % </a:t>
            </a:r>
          </a:p>
          <a:p>
            <a:pPr>
              <a:spcBef>
                <a:spcPct val="50000"/>
              </a:spcBef>
              <a:buFontTx/>
              <a:buChar char="•"/>
            </a:pPr>
            <a:r>
              <a:rPr kumimoji="0" lang="zh-TW" altLang="en-US">
                <a:latin typeface="Times New Roman" panose="02020603050405020304" pitchFamily="18" charset="0"/>
              </a:rPr>
              <a:t>席次盈餘偏離倍數</a:t>
            </a:r>
            <a:r>
              <a:rPr kumimoji="0" lang="zh-TW" altLang="en-US">
                <a:latin typeface="Times New Roman" panose="02020603050405020304" pitchFamily="18" charset="0"/>
                <a:ea typeface="文鼎中明"/>
                <a:cs typeface="文鼎中明"/>
              </a:rPr>
              <a:t> </a:t>
            </a:r>
            <a:r>
              <a:rPr kumimoji="0" lang="en-US" altLang="zh-TW">
                <a:latin typeface="Times New Roman" panose="02020603050405020304" pitchFamily="18" charset="0"/>
                <a:ea typeface="文鼎中明"/>
                <a:cs typeface="文鼎中明"/>
              </a:rPr>
              <a:t>=100.00% </a:t>
            </a:r>
            <a:r>
              <a:rPr kumimoji="0" lang="en-US" altLang="zh-TW"/>
              <a:t>÷ </a:t>
            </a:r>
            <a:r>
              <a:rPr kumimoji="0" lang="en-US" altLang="zh-TW">
                <a:latin typeface="Times New Roman" panose="02020603050405020304" pitchFamily="18" charset="0"/>
                <a:ea typeface="文鼎中明"/>
                <a:cs typeface="文鼎中明"/>
              </a:rPr>
              <a:t>    7.70%=12.99(</a:t>
            </a:r>
            <a:r>
              <a:rPr kumimoji="0" lang="zh-TW" altLang="en-US">
                <a:latin typeface="Times New Roman" panose="02020603050405020304" pitchFamily="18" charset="0"/>
                <a:ea typeface="文鼎中明"/>
                <a:cs typeface="文鼎中明"/>
              </a:rPr>
              <a:t>倍</a:t>
            </a:r>
            <a:r>
              <a:rPr kumimoji="0" lang="en-US" altLang="zh-TW">
                <a:latin typeface="Times New Roman" panose="02020603050405020304" pitchFamily="18" charset="0"/>
                <a:ea typeface="文鼎中明"/>
                <a:cs typeface="文鼎中明"/>
              </a:rPr>
              <a:t>) </a:t>
            </a:r>
          </a:p>
        </p:txBody>
      </p:sp>
      <p:sp>
        <p:nvSpPr>
          <p:cNvPr id="44040" name="Line 8"/>
          <p:cNvSpPr>
            <a:spLocks noChangeShapeType="1"/>
          </p:cNvSpPr>
          <p:nvPr/>
        </p:nvSpPr>
        <p:spPr bwMode="auto">
          <a:xfrm>
            <a:off x="2497138" y="1735138"/>
            <a:ext cx="773112"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44041" name="Line 9"/>
          <p:cNvSpPr>
            <a:spLocks noChangeShapeType="1"/>
          </p:cNvSpPr>
          <p:nvPr/>
        </p:nvSpPr>
        <p:spPr bwMode="auto">
          <a:xfrm>
            <a:off x="5240338" y="1735138"/>
            <a:ext cx="703262"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44042" name="Rectangle 10"/>
          <p:cNvSpPr>
            <a:spLocks noChangeArrowheads="1"/>
          </p:cNvSpPr>
          <p:nvPr/>
        </p:nvSpPr>
        <p:spPr bwMode="auto">
          <a:xfrm>
            <a:off x="650875" y="5300663"/>
            <a:ext cx="68929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pPr>
              <a:spcBef>
                <a:spcPct val="50000"/>
              </a:spcBef>
              <a:buFontTx/>
              <a:buChar char="•"/>
            </a:pPr>
            <a:r>
              <a:rPr kumimoji="0" lang="zh-TW" altLang="en-US">
                <a:latin typeface="Times New Roman" panose="02020603050405020304" pitchFamily="18" charset="0"/>
              </a:rPr>
              <a:t>席次股份偏離差</a:t>
            </a:r>
            <a:r>
              <a:rPr kumimoji="0" lang="zh-TW" altLang="en-US">
                <a:latin typeface="Times New Roman" panose="02020603050405020304" pitchFamily="18" charset="0"/>
                <a:ea typeface="文鼎中明"/>
                <a:cs typeface="文鼎中明"/>
              </a:rPr>
              <a:t>     </a:t>
            </a:r>
            <a:r>
              <a:rPr kumimoji="0" lang="en-US" altLang="zh-TW">
                <a:latin typeface="Times New Roman" panose="02020603050405020304" pitchFamily="18" charset="0"/>
                <a:ea typeface="文鼎中明"/>
                <a:cs typeface="文鼎中明"/>
              </a:rPr>
              <a:t>= 100.00% </a:t>
            </a:r>
            <a:r>
              <a:rPr kumimoji="0" lang="zh-TW" altLang="en-US">
                <a:latin typeface="Times New Roman" panose="02020603050405020304" pitchFamily="18" charset="0"/>
                <a:ea typeface="文鼎新中黑"/>
                <a:cs typeface="文鼎新中黑"/>
              </a:rPr>
              <a:t>－</a:t>
            </a:r>
            <a:r>
              <a:rPr kumimoji="0" lang="zh-TW" altLang="en-US">
                <a:latin typeface="Times New Roman" panose="02020603050405020304" pitchFamily="18" charset="0"/>
                <a:ea typeface="文鼎中明"/>
                <a:cs typeface="文鼎中明"/>
              </a:rPr>
              <a:t>   </a:t>
            </a:r>
            <a:r>
              <a:rPr kumimoji="0" lang="en-US" altLang="zh-TW">
                <a:latin typeface="Times New Roman" panose="02020603050405020304" pitchFamily="18" charset="0"/>
                <a:ea typeface="文鼎中明"/>
                <a:cs typeface="文鼎中明"/>
              </a:rPr>
              <a:t>30.09%= 69.91% </a:t>
            </a:r>
          </a:p>
          <a:p>
            <a:pPr>
              <a:spcBef>
                <a:spcPct val="50000"/>
              </a:spcBef>
              <a:buFontTx/>
              <a:buChar char="•"/>
            </a:pPr>
            <a:r>
              <a:rPr kumimoji="0" lang="zh-TW" altLang="en-US">
                <a:latin typeface="Times New Roman" panose="02020603050405020304" pitchFamily="18" charset="0"/>
              </a:rPr>
              <a:t>股份席次偏離比</a:t>
            </a:r>
            <a:r>
              <a:rPr kumimoji="0" lang="zh-TW" altLang="en-US">
                <a:latin typeface="Times New Roman" panose="02020603050405020304" pitchFamily="18" charset="0"/>
                <a:ea typeface="文鼎中明"/>
                <a:cs typeface="文鼎中明"/>
              </a:rPr>
              <a:t>     </a:t>
            </a:r>
            <a:r>
              <a:rPr kumimoji="0" lang="en-US" altLang="zh-TW">
                <a:latin typeface="Times New Roman" panose="02020603050405020304" pitchFamily="18" charset="0"/>
                <a:ea typeface="文鼎中明"/>
                <a:cs typeface="文鼎中明"/>
              </a:rPr>
              <a:t>=   30.09% </a:t>
            </a:r>
            <a:r>
              <a:rPr kumimoji="0" lang="en-US" altLang="zh-TW"/>
              <a:t>÷ </a:t>
            </a:r>
            <a:r>
              <a:rPr kumimoji="0" lang="en-US" altLang="zh-TW">
                <a:latin typeface="Times New Roman" panose="02020603050405020304" pitchFamily="18" charset="0"/>
                <a:ea typeface="文鼎中明"/>
                <a:cs typeface="文鼎中明"/>
              </a:rPr>
              <a:t>100.00%= 30.09% </a:t>
            </a:r>
          </a:p>
          <a:p>
            <a:pPr>
              <a:spcBef>
                <a:spcPct val="50000"/>
              </a:spcBef>
              <a:buFontTx/>
              <a:buChar char="•"/>
            </a:pPr>
            <a:r>
              <a:rPr kumimoji="0" lang="zh-TW" altLang="en-US">
                <a:latin typeface="Times New Roman" panose="02020603050405020304" pitchFamily="18" charset="0"/>
              </a:rPr>
              <a:t>席次股份偏離倍數</a:t>
            </a:r>
            <a:r>
              <a:rPr kumimoji="0" lang="zh-TW" altLang="en-US">
                <a:latin typeface="Times New Roman" panose="02020603050405020304" pitchFamily="18" charset="0"/>
                <a:ea typeface="文鼎中明"/>
                <a:cs typeface="文鼎中明"/>
              </a:rPr>
              <a:t> </a:t>
            </a:r>
            <a:r>
              <a:rPr kumimoji="0" lang="en-US" altLang="zh-TW">
                <a:latin typeface="Times New Roman" panose="02020603050405020304" pitchFamily="18" charset="0"/>
                <a:ea typeface="文鼎中明"/>
                <a:cs typeface="文鼎中明"/>
              </a:rPr>
              <a:t>= 100.00% </a:t>
            </a:r>
            <a:r>
              <a:rPr kumimoji="0" lang="en-US" altLang="zh-TW"/>
              <a:t>÷  </a:t>
            </a:r>
            <a:r>
              <a:rPr kumimoji="0" lang="en-US" altLang="zh-TW">
                <a:latin typeface="Times New Roman" panose="02020603050405020304" pitchFamily="18" charset="0"/>
                <a:ea typeface="文鼎中明"/>
                <a:cs typeface="文鼎中明"/>
              </a:rPr>
              <a:t>30.09% = 3.32(</a:t>
            </a:r>
            <a:r>
              <a:rPr kumimoji="0" lang="zh-TW" altLang="en-US">
                <a:latin typeface="Times New Roman" panose="02020603050405020304" pitchFamily="18" charset="0"/>
                <a:ea typeface="文鼎中明"/>
                <a:cs typeface="文鼎中明"/>
              </a:rPr>
              <a:t>倍</a:t>
            </a:r>
            <a:r>
              <a:rPr kumimoji="0" lang="en-US" altLang="zh-TW">
                <a:latin typeface="Times New Roman" panose="02020603050405020304" pitchFamily="18" charset="0"/>
                <a:ea typeface="文鼎中明"/>
                <a:cs typeface="文鼎中明"/>
              </a:rPr>
              <a:t>) </a:t>
            </a:r>
          </a:p>
        </p:txBody>
      </p:sp>
      <p:sp>
        <p:nvSpPr>
          <p:cNvPr id="44043" name="AutoShape 11"/>
          <p:cNvSpPr>
            <a:spLocks/>
          </p:cNvSpPr>
          <p:nvPr/>
        </p:nvSpPr>
        <p:spPr bwMode="auto">
          <a:xfrm>
            <a:off x="463550" y="2344738"/>
            <a:ext cx="147638" cy="1295400"/>
          </a:xfrm>
          <a:prstGeom prst="leftBrace">
            <a:avLst>
              <a:gd name="adj1" fmla="val 67512"/>
              <a:gd name="adj2" fmla="val 50000"/>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endParaRPr kumimoji="0" lang="zh-TW" altLang="en-US"/>
          </a:p>
        </p:txBody>
      </p:sp>
      <p:sp>
        <p:nvSpPr>
          <p:cNvPr id="44044" name="AutoShape 12"/>
          <p:cNvSpPr>
            <a:spLocks/>
          </p:cNvSpPr>
          <p:nvPr/>
        </p:nvSpPr>
        <p:spPr bwMode="auto">
          <a:xfrm>
            <a:off x="493713" y="3868738"/>
            <a:ext cx="117475" cy="1295400"/>
          </a:xfrm>
          <a:prstGeom prst="leftBrace">
            <a:avLst>
              <a:gd name="adj1" fmla="val 84847"/>
              <a:gd name="adj2" fmla="val 50000"/>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endParaRPr kumimoji="0" lang="zh-TW" altLang="en-US"/>
          </a:p>
        </p:txBody>
      </p:sp>
      <p:sp>
        <p:nvSpPr>
          <p:cNvPr id="44045" name="AutoShape 13"/>
          <p:cNvSpPr>
            <a:spLocks/>
          </p:cNvSpPr>
          <p:nvPr/>
        </p:nvSpPr>
        <p:spPr bwMode="auto">
          <a:xfrm>
            <a:off x="468313" y="5316538"/>
            <a:ext cx="142875" cy="1295400"/>
          </a:xfrm>
          <a:prstGeom prst="leftBrace">
            <a:avLst>
              <a:gd name="adj1" fmla="val 69763"/>
              <a:gd name="adj2" fmla="val 50000"/>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endParaRPr kumimoji="0" lang="zh-TW" altLang="en-US"/>
          </a:p>
        </p:txBody>
      </p:sp>
      <p:sp>
        <p:nvSpPr>
          <p:cNvPr id="44046" name="Line 14"/>
          <p:cNvSpPr>
            <a:spLocks noChangeShapeType="1"/>
          </p:cNvSpPr>
          <p:nvPr/>
        </p:nvSpPr>
        <p:spPr bwMode="auto">
          <a:xfrm>
            <a:off x="457200" y="3716338"/>
            <a:ext cx="5486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44047" name="Line 15"/>
          <p:cNvSpPr>
            <a:spLocks noChangeShapeType="1"/>
          </p:cNvSpPr>
          <p:nvPr/>
        </p:nvSpPr>
        <p:spPr bwMode="auto">
          <a:xfrm>
            <a:off x="457200" y="5240338"/>
            <a:ext cx="55562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44048" name="Text Box 16"/>
          <p:cNvSpPr txBox="1">
            <a:spLocks noChangeArrowheads="1"/>
          </p:cNvSpPr>
          <p:nvPr/>
        </p:nvSpPr>
        <p:spPr bwMode="auto">
          <a:xfrm>
            <a:off x="831850" y="1365250"/>
            <a:ext cx="17240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r>
              <a:rPr kumimoji="0" lang="zh-TW" altLang="en-US" sz="2400">
                <a:latin typeface="Times New Roman" panose="02020603050405020304" pitchFamily="18" charset="0"/>
              </a:rPr>
              <a:t>股份控制權</a:t>
            </a:r>
          </a:p>
          <a:p>
            <a:r>
              <a:rPr kumimoji="0" lang="en-US" altLang="zh-TW" sz="2400">
                <a:latin typeface="Times New Roman" panose="02020603050405020304" pitchFamily="18" charset="0"/>
                <a:ea typeface="文鼎中明"/>
                <a:cs typeface="文鼎中明"/>
              </a:rPr>
              <a:t>30.02 %</a:t>
            </a:r>
          </a:p>
        </p:txBody>
      </p:sp>
      <p:sp>
        <p:nvSpPr>
          <p:cNvPr id="17" name="投影片編號版面配置區 16"/>
          <p:cNvSpPr>
            <a:spLocks noGrp="1"/>
          </p:cNvSpPr>
          <p:nvPr>
            <p:ph type="sldNum" sz="quarter" idx="4294967295"/>
          </p:nvPr>
        </p:nvSpPr>
        <p:spPr>
          <a:xfrm>
            <a:off x="179388" y="6381750"/>
            <a:ext cx="3044825" cy="293688"/>
          </a:xfrm>
          <a:prstGeom prst="rect">
            <a:avLst/>
          </a:prstGeom>
        </p:spPr>
        <p:txBody>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pPr algn="ctr"/>
            <a:fld id="{ED051DC9-77A0-4030-8DB9-7E22D33ABBED}" type="slidenum">
              <a:rPr kumimoji="0" lang="en-US" altLang="zh-TW" sz="1400">
                <a:solidFill>
                  <a:srgbClr val="FFFFFF"/>
                </a:solidFill>
              </a:rPr>
              <a:pPr algn="ctr"/>
              <a:t>41</a:t>
            </a:fld>
            <a:endParaRPr kumimoji="0" lang="en-US" altLang="zh-TW" sz="1400">
              <a:solidFill>
                <a:srgbClr val="FFFFFF"/>
              </a:solidFill>
            </a:endParaRPr>
          </a:p>
        </p:txBody>
      </p:sp>
    </p:spTree>
    <p:extLst>
      <p:ext uri="{BB962C8B-B14F-4D97-AF65-F5344CB8AC3E}">
        <p14:creationId xmlns:p14="http://schemas.microsoft.com/office/powerpoint/2010/main" val="2290571081"/>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常見問題</a:t>
            </a:r>
            <a:endParaRPr lang="zh-TW" altLang="en-US" dirty="0"/>
          </a:p>
        </p:txBody>
      </p:sp>
      <p:sp>
        <p:nvSpPr>
          <p:cNvPr id="3" name="內容版面配置區 2"/>
          <p:cNvSpPr>
            <a:spLocks noGrp="1"/>
          </p:cNvSpPr>
          <p:nvPr>
            <p:ph idx="1"/>
          </p:nvPr>
        </p:nvSpPr>
        <p:spPr/>
        <p:txBody>
          <a:bodyPr/>
          <a:lstStyle/>
          <a:p>
            <a:r>
              <a:rPr lang="en-US" altLang="zh-TW" dirty="0" smtClean="0"/>
              <a:t>TEJ </a:t>
            </a:r>
            <a:r>
              <a:rPr lang="zh-TW" altLang="en-US" dirty="0" smtClean="0"/>
              <a:t>有無家族企業之認定</a:t>
            </a:r>
            <a:r>
              <a:rPr lang="en-US" altLang="zh-TW" dirty="0" smtClean="0"/>
              <a:t>[</a:t>
            </a:r>
            <a:r>
              <a:rPr lang="zh-TW" altLang="en-US" dirty="0" smtClean="0"/>
              <a:t>集團控制型態</a:t>
            </a:r>
            <a:r>
              <a:rPr lang="en-US" altLang="zh-TW" dirty="0" smtClean="0"/>
              <a:t>]</a:t>
            </a:r>
          </a:p>
          <a:p>
            <a:r>
              <a:rPr lang="en-US" altLang="zh-TW" dirty="0" smtClean="0"/>
              <a:t>TEJ</a:t>
            </a:r>
            <a:r>
              <a:rPr lang="zh-TW" altLang="en-US" dirty="0" smtClean="0"/>
              <a:t> 可否找出家族</a:t>
            </a:r>
            <a:endParaRPr lang="zh-TW" altLang="en-US" dirty="0"/>
          </a:p>
        </p:txBody>
      </p:sp>
    </p:spTree>
    <p:extLst>
      <p:ext uri="{BB962C8B-B14F-4D97-AF65-F5344CB8AC3E}">
        <p14:creationId xmlns:p14="http://schemas.microsoft.com/office/powerpoint/2010/main" val="14073761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zh-TW" altLang="en-US" dirty="0" smtClean="0">
                <a:solidFill>
                  <a:srgbClr val="7B9899"/>
                </a:solidFill>
                <a:latin typeface="微軟正黑體" panose="020B0604030504040204" pitchFamily="34" charset="-120"/>
                <a:ea typeface="微軟正黑體" panose="020B0604030504040204" pitchFamily="34" charset="-120"/>
              </a:rPr>
              <a:t>資料庫來源</a:t>
            </a:r>
            <a:r>
              <a:rPr lang="en-US" altLang="zh-TW" dirty="0" smtClean="0">
                <a:solidFill>
                  <a:srgbClr val="7B9899"/>
                </a:solidFill>
                <a:latin typeface="微軟正黑體" panose="020B0604030504040204" pitchFamily="34" charset="-120"/>
                <a:ea typeface="微軟正黑體" panose="020B0604030504040204" pitchFamily="34" charset="-120"/>
              </a:rPr>
              <a:t>&amp;</a:t>
            </a:r>
            <a:r>
              <a:rPr lang="zh-TW" altLang="en-US" dirty="0" smtClean="0">
                <a:solidFill>
                  <a:srgbClr val="7B9899"/>
                </a:solidFill>
                <a:latin typeface="微軟正黑體" panose="020B0604030504040204" pitchFamily="34" charset="-120"/>
                <a:ea typeface="微軟正黑體" panose="020B0604030504040204" pitchFamily="34" charset="-120"/>
              </a:rPr>
              <a:t>限制</a:t>
            </a:r>
          </a:p>
        </p:txBody>
      </p:sp>
      <p:sp>
        <p:nvSpPr>
          <p:cNvPr id="39940" name="Rectangle 9"/>
          <p:cNvSpPr>
            <a:spLocks noGrp="1" noChangeArrowheads="1"/>
          </p:cNvSpPr>
          <p:nvPr>
            <p:ph sz="quarter" idx="1"/>
          </p:nvPr>
        </p:nvSpPr>
        <p:spPr>
          <a:xfrm>
            <a:off x="301625" y="1527175"/>
            <a:ext cx="8504238" cy="4572000"/>
          </a:xfrm>
        </p:spPr>
        <p:txBody>
          <a:bodyPr>
            <a:noAutofit/>
          </a:bodyPr>
          <a:lstStyle/>
          <a:p>
            <a:pPr marL="274320" indent="-274320" fontAlgn="auto">
              <a:spcAft>
                <a:spcPts val="0"/>
              </a:spcAft>
              <a:buFont typeface="Wingdings 2"/>
              <a:buChar char=""/>
              <a:defRPr/>
            </a:pPr>
            <a:r>
              <a:rPr lang="zh-TW" altLang="en-US" sz="2000" dirty="0" smtClean="0">
                <a:latin typeface="微軟正黑體" panose="020B0604030504040204" pitchFamily="34" charset="-120"/>
                <a:ea typeface="微軟正黑體" panose="020B0604030504040204" pitchFamily="34" charset="-120"/>
              </a:rPr>
              <a:t>資料來源</a:t>
            </a:r>
          </a:p>
          <a:p>
            <a:pPr marL="548640" lvl="1" indent="-274320" fontAlgn="auto">
              <a:spcBef>
                <a:spcPct val="40000"/>
              </a:spcBef>
              <a:spcAft>
                <a:spcPts val="0"/>
              </a:spcAft>
              <a:buSzPct val="80000"/>
              <a:buFont typeface="Wingdings"/>
              <a:buChar char=""/>
              <a:defRPr/>
            </a:pPr>
            <a:r>
              <a:rPr lang="zh-TW" altLang="en-US" sz="2000" dirty="0" smtClean="0">
                <a:latin typeface="微軟正黑體" panose="020B0604030504040204" pitchFamily="34" charset="-120"/>
                <a:ea typeface="微軟正黑體" panose="020B0604030504040204" pitchFamily="34" charset="-120"/>
              </a:rPr>
              <a:t>公開說明書、股東會年報、及年報中的關係企業三書表</a:t>
            </a:r>
          </a:p>
          <a:p>
            <a:pPr marL="548640" lvl="1" indent="-274320" fontAlgn="auto">
              <a:spcBef>
                <a:spcPct val="40000"/>
              </a:spcBef>
              <a:spcAft>
                <a:spcPts val="0"/>
              </a:spcAft>
              <a:buSzPct val="80000"/>
              <a:buFont typeface="Wingdings" panose="05000000000000000000" pitchFamily="2" charset="2"/>
              <a:buNone/>
              <a:defRPr/>
            </a:pPr>
            <a:r>
              <a:rPr lang="zh-TW" altLang="en-US" sz="2000" dirty="0" smtClean="0">
                <a:latin typeface="微軟正黑體" panose="020B0604030504040204" pitchFamily="34" charset="-120"/>
                <a:ea typeface="微軟正黑體" panose="020B0604030504040204" pitchFamily="34" charset="-120"/>
              </a:rPr>
              <a:t>	</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營業報告書 </a:t>
            </a:r>
            <a:r>
              <a:rPr lang="en-US" altLang="zh-TW" sz="2000" dirty="0" smtClean="0">
                <a:latin typeface="微軟正黑體" panose="020B0604030504040204" pitchFamily="34" charset="-120"/>
                <a:ea typeface="微軟正黑體" panose="020B0604030504040204" pitchFamily="34" charset="-120"/>
              </a:rPr>
              <a:t>&amp; </a:t>
            </a:r>
            <a:r>
              <a:rPr lang="zh-TW" altLang="en-US" sz="2000" dirty="0" smtClean="0">
                <a:latin typeface="微軟正黑體" panose="020B0604030504040204" pitchFamily="34" charset="-120"/>
                <a:ea typeface="微軟正黑體" panose="020B0604030504040204" pitchFamily="34" charset="-120"/>
              </a:rPr>
              <a:t>合併報表  </a:t>
            </a:r>
            <a:r>
              <a:rPr lang="en-US" altLang="zh-TW" sz="2000" dirty="0" smtClean="0">
                <a:latin typeface="微軟正黑體" panose="020B0604030504040204" pitchFamily="34" charset="-120"/>
                <a:ea typeface="微軟正黑體" panose="020B0604030504040204" pitchFamily="34" charset="-120"/>
              </a:rPr>
              <a:t>&amp;  </a:t>
            </a:r>
            <a:r>
              <a:rPr lang="zh-TW" altLang="en-US" sz="2000" dirty="0" smtClean="0">
                <a:latin typeface="微軟正黑體" panose="020B0604030504040204" pitchFamily="34" charset="-120"/>
                <a:ea typeface="微軟正黑體" panose="020B0604030504040204" pitchFamily="34" charset="-120"/>
              </a:rPr>
              <a:t>關係報告書</a:t>
            </a:r>
            <a:r>
              <a:rPr lang="en-US" altLang="zh-TW" sz="2000" dirty="0" smtClean="0">
                <a:latin typeface="微軟正黑體" panose="020B0604030504040204" pitchFamily="34" charset="-120"/>
                <a:ea typeface="微軟正黑體" panose="020B0604030504040204" pitchFamily="34" charset="-120"/>
              </a:rPr>
              <a:t>)</a:t>
            </a:r>
          </a:p>
          <a:p>
            <a:pPr marL="548640" lvl="1" indent="-274320" fontAlgn="auto">
              <a:spcBef>
                <a:spcPct val="40000"/>
              </a:spcBef>
              <a:spcAft>
                <a:spcPts val="0"/>
              </a:spcAft>
              <a:buSzPct val="80000"/>
              <a:buFont typeface="Wingdings"/>
              <a:buChar char=""/>
              <a:defRPr/>
            </a:pPr>
            <a:r>
              <a:rPr lang="zh-TW" altLang="en-US" sz="2000" dirty="0" smtClean="0">
                <a:latin typeface="微軟正黑體" panose="020B0604030504040204" pitchFamily="34" charset="-120"/>
                <a:ea typeface="微軟正黑體" panose="020B0604030504040204" pitchFamily="34" charset="-120"/>
              </a:rPr>
              <a:t>董監月持股公告</a:t>
            </a:r>
          </a:p>
          <a:p>
            <a:pPr marL="548640" lvl="1" indent="-274320" fontAlgn="auto">
              <a:spcBef>
                <a:spcPct val="40000"/>
              </a:spcBef>
              <a:spcAft>
                <a:spcPts val="0"/>
              </a:spcAft>
              <a:buSzPct val="80000"/>
              <a:buFont typeface="Wingdings"/>
              <a:buChar char=""/>
              <a:defRPr/>
            </a:pPr>
            <a:r>
              <a:rPr lang="zh-TW" altLang="en-US" sz="2000" dirty="0" smtClean="0">
                <a:latin typeface="微軟正黑體" panose="020B0604030504040204" pitchFamily="34" charset="-120"/>
                <a:ea typeface="微軟正黑體" panose="020B0604030504040204" pitchFamily="34" charset="-120"/>
              </a:rPr>
              <a:t>經濟部商業司</a:t>
            </a:r>
          </a:p>
          <a:p>
            <a:pPr marL="548640" lvl="1" indent="-274320" fontAlgn="auto">
              <a:spcBef>
                <a:spcPct val="40000"/>
              </a:spcBef>
              <a:spcAft>
                <a:spcPts val="0"/>
              </a:spcAft>
              <a:buSzPct val="80000"/>
              <a:buFont typeface="Wingdings"/>
              <a:buChar char=""/>
              <a:defRPr/>
            </a:pPr>
            <a:r>
              <a:rPr lang="zh-TW" altLang="en-US" sz="2000" dirty="0" smtClean="0">
                <a:latin typeface="微軟正黑體" panose="020B0604030504040204" pitchFamily="34" charset="-120"/>
                <a:ea typeface="微軟正黑體" panose="020B0604030504040204" pitchFamily="34" charset="-120"/>
              </a:rPr>
              <a:t>公司網頁及其他公開資訊</a:t>
            </a:r>
          </a:p>
          <a:p>
            <a:pPr marL="274320" indent="-274320" fontAlgn="auto">
              <a:spcAft>
                <a:spcPts val="0"/>
              </a:spcAft>
              <a:buFont typeface="Wingdings 2"/>
              <a:buChar char=""/>
              <a:defRPr/>
            </a:pPr>
            <a:r>
              <a:rPr lang="zh-TW" altLang="en-US" sz="2000" dirty="0" smtClean="0">
                <a:latin typeface="微軟正黑體" panose="020B0604030504040204" pitchFamily="34" charset="-120"/>
                <a:ea typeface="微軟正黑體" panose="020B0604030504040204" pitchFamily="34" charset="-120"/>
              </a:rPr>
              <a:t>資料限制</a:t>
            </a:r>
          </a:p>
          <a:p>
            <a:pPr marL="548640" lvl="1" indent="-274320" fontAlgn="auto">
              <a:spcAft>
                <a:spcPts val="0"/>
              </a:spcAft>
              <a:buFont typeface="Wingdings"/>
              <a:buChar char=""/>
              <a:defRPr/>
            </a:pPr>
            <a:r>
              <a:rPr lang="zh-TW" altLang="en-US" sz="2000" dirty="0" smtClean="0">
                <a:latin typeface="微軟正黑體" panose="020B0604030504040204" pitchFamily="34" charset="-120"/>
                <a:ea typeface="微軟正黑體" panose="020B0604030504040204" pitchFamily="34" charset="-120"/>
              </a:rPr>
              <a:t>部分公司董監事及大股東持股之資訊揭露不足，可能導致直接持股率及盈餘分配率之低估</a:t>
            </a:r>
          </a:p>
          <a:p>
            <a:pPr marL="548640" lvl="1" indent="-274320" fontAlgn="auto">
              <a:spcAft>
                <a:spcPts val="0"/>
              </a:spcAft>
              <a:buFont typeface="Wingdings"/>
              <a:buChar char=""/>
              <a:defRPr/>
            </a:pPr>
            <a:r>
              <a:rPr lang="zh-TW" altLang="en-US" sz="2000" dirty="0" smtClean="0">
                <a:latin typeface="微軟正黑體" panose="020B0604030504040204" pitchFamily="34" charset="-120"/>
                <a:ea typeface="微軟正黑體" panose="020B0604030504040204" pitchFamily="34" charset="-120"/>
              </a:rPr>
              <a:t>將公開發行但未上市</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櫃</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公司對於集團公司之持股全部視為直接持股，可能導致直接持股率高估</a:t>
            </a:r>
          </a:p>
          <a:p>
            <a:pPr marL="548640" lvl="1" indent="-274320" fontAlgn="auto">
              <a:spcAft>
                <a:spcPts val="0"/>
              </a:spcAft>
              <a:buFont typeface="Wingdings"/>
              <a:buChar char=""/>
              <a:defRPr/>
            </a:pPr>
            <a:r>
              <a:rPr lang="zh-TW" altLang="en-US" sz="2000" dirty="0" smtClean="0">
                <a:latin typeface="微軟正黑體" panose="020B0604030504040204" pitchFamily="34" charset="-120"/>
                <a:ea typeface="微軟正黑體" panose="020B0604030504040204" pitchFamily="34" charset="-120"/>
              </a:rPr>
              <a:t>股份控制權之計算採</a:t>
            </a:r>
            <a:r>
              <a:rPr lang="en-US" altLang="zh-TW" sz="2000" dirty="0" err="1" smtClean="0">
                <a:latin typeface="微軟正黑體" panose="020B0604030504040204" pitchFamily="34" charset="-120"/>
                <a:ea typeface="微軟正黑體" panose="020B0604030504040204" pitchFamily="34" charset="-120"/>
              </a:rPr>
              <a:t>LaPorta</a:t>
            </a:r>
            <a:r>
              <a:rPr lang="zh-TW" altLang="en-US" sz="2000" dirty="0" smtClean="0">
                <a:latin typeface="微軟正黑體" panose="020B0604030504040204" pitchFamily="34" charset="-120"/>
                <a:ea typeface="微軟正黑體" panose="020B0604030504040204" pitchFamily="34" charset="-120"/>
              </a:rPr>
              <a:t>作法，以控制鏈最末端持股率計入間接持股率，未採用</a:t>
            </a:r>
            <a:r>
              <a:rPr lang="en-US" altLang="zh-TW" sz="2000" dirty="0" err="1" smtClean="0">
                <a:latin typeface="微軟正黑體" panose="020B0604030504040204" pitchFamily="34" charset="-120"/>
                <a:ea typeface="微軟正黑體" panose="020B0604030504040204" pitchFamily="34" charset="-120"/>
              </a:rPr>
              <a:t>Claessens</a:t>
            </a:r>
            <a:r>
              <a:rPr lang="zh-TW" altLang="en-US" sz="2000" dirty="0" smtClean="0">
                <a:latin typeface="微軟正黑體" panose="020B0604030504040204" pitchFamily="34" charset="-120"/>
                <a:ea typeface="微軟正黑體" panose="020B0604030504040204" pitchFamily="34" charset="-120"/>
              </a:rPr>
              <a:t>作法 </a:t>
            </a:r>
          </a:p>
        </p:txBody>
      </p:sp>
      <p:sp>
        <p:nvSpPr>
          <p:cNvPr id="4" name="投影片編號版面配置區 3"/>
          <p:cNvSpPr>
            <a:spLocks noGrp="1"/>
          </p:cNvSpPr>
          <p:nvPr>
            <p:ph type="sldNum" sz="quarter" idx="4294967295"/>
          </p:nvPr>
        </p:nvSpPr>
        <p:spPr>
          <a:xfrm>
            <a:off x="179388" y="6381750"/>
            <a:ext cx="3044825" cy="293688"/>
          </a:xfrm>
          <a:prstGeom prst="rect">
            <a:avLst/>
          </a:prstGeom>
        </p:spPr>
        <p:txBody>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pPr algn="ctr"/>
            <a:fld id="{5E1DFC97-5F16-4B4A-AA70-E4031134A34F}" type="slidenum">
              <a:rPr kumimoji="0" lang="en-US" altLang="zh-TW" sz="1400">
                <a:solidFill>
                  <a:srgbClr val="FFFFFF"/>
                </a:solidFill>
              </a:rPr>
              <a:pPr algn="ctr"/>
              <a:t>43</a:t>
            </a:fld>
            <a:endParaRPr kumimoji="0" lang="en-US" altLang="zh-TW" sz="1400">
              <a:solidFill>
                <a:srgbClr val="FFFFFF"/>
              </a:solidFill>
            </a:endParaRPr>
          </a:p>
        </p:txBody>
      </p:sp>
    </p:spTree>
    <p:extLst>
      <p:ext uri="{BB962C8B-B14F-4D97-AF65-F5344CB8AC3E}">
        <p14:creationId xmlns:p14="http://schemas.microsoft.com/office/powerpoint/2010/main" val="1780616886"/>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標題 1"/>
          <p:cNvSpPr>
            <a:spLocks noGrp="1"/>
          </p:cNvSpPr>
          <p:nvPr>
            <p:ph type="title"/>
          </p:nvPr>
        </p:nvSpPr>
        <p:spPr/>
        <p:txBody>
          <a:bodyPr/>
          <a:lstStyle/>
          <a:p>
            <a:r>
              <a:rPr lang="en-US" altLang="zh-TW" dirty="0">
                <a:latin typeface="微軟正黑體" panose="020B0604030504040204" pitchFamily="34" charset="-120"/>
                <a:ea typeface="微軟正黑體" panose="020B0604030504040204" pitchFamily="34" charset="-120"/>
              </a:rPr>
              <a:t>TEJ</a:t>
            </a:r>
            <a:r>
              <a:rPr lang="zh-TW" altLang="en-US" dirty="0">
                <a:latin typeface="微軟正黑體" panose="020B0604030504040204" pitchFamily="34" charset="-120"/>
                <a:ea typeface="微軟正黑體" panose="020B0604030504040204" pitchFamily="34" charset="-120"/>
              </a:rPr>
              <a:t>公司治理資料庫應用範例</a:t>
            </a:r>
            <a:endParaRPr lang="zh-TW" altLang="en-US" dirty="0" smtClean="0">
              <a:solidFill>
                <a:srgbClr val="7B9899"/>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sz="quarter" idx="1"/>
          </p:nvPr>
        </p:nvSpPr>
        <p:spPr>
          <a:xfrm>
            <a:off x="301625" y="1527175"/>
            <a:ext cx="8504238" cy="4572000"/>
          </a:xfrm>
        </p:spPr>
        <p:txBody>
          <a:bodyPr>
            <a:normAutofit/>
          </a:bodyPr>
          <a:lstStyle/>
          <a:p>
            <a:pPr marL="274320" indent="-274320" fontAlgn="auto">
              <a:spcAft>
                <a:spcPts val="0"/>
              </a:spcAft>
              <a:buFont typeface="Wingdings 2"/>
              <a:buChar char=""/>
              <a:defRPr/>
            </a:pPr>
            <a:r>
              <a:rPr lang="zh-TW" altLang="zh-TW" b="1" dirty="0" smtClean="0">
                <a:latin typeface="微軟正黑體" panose="020B0604030504040204" pitchFamily="34" charset="-120"/>
                <a:ea typeface="微軟正黑體" panose="020B0604030504040204" pitchFamily="34" charset="-120"/>
              </a:rPr>
              <a:t>研究目的：分析董事結構</a:t>
            </a:r>
            <a:endParaRPr lang="zh-TW" altLang="zh-TW" dirty="0" smtClean="0">
              <a:latin typeface="微軟正黑體" panose="020B0604030504040204" pitchFamily="34" charset="-120"/>
              <a:ea typeface="微軟正黑體" panose="020B0604030504040204" pitchFamily="34" charset="-120"/>
            </a:endParaRPr>
          </a:p>
          <a:p>
            <a:pPr marL="274320" indent="-274320" fontAlgn="auto">
              <a:spcAft>
                <a:spcPts val="0"/>
              </a:spcAft>
              <a:buFont typeface="Wingdings 2"/>
              <a:buChar char=""/>
              <a:defRPr/>
            </a:pPr>
            <a:r>
              <a:rPr lang="zh-TW" altLang="zh-TW" dirty="0" smtClean="0">
                <a:latin typeface="微軟正黑體" panose="020B0604030504040204" pitchFamily="34" charset="-120"/>
                <a:ea typeface="微軟正黑體" panose="020B0604030504040204" pitchFamily="34" charset="-120"/>
              </a:rPr>
              <a:t>使用資料庫：</a:t>
            </a:r>
            <a:r>
              <a:rPr lang="en-US" altLang="zh-TW" dirty="0" smtClean="0">
                <a:latin typeface="微軟正黑體" panose="020B0604030504040204" pitchFamily="34" charset="-120"/>
                <a:ea typeface="微軟正黑體" panose="020B0604030504040204" pitchFamily="34" charset="-120"/>
              </a:rPr>
              <a:t>TEJ </a:t>
            </a:r>
            <a:r>
              <a:rPr lang="zh-TW" altLang="zh-TW" dirty="0" smtClean="0">
                <a:latin typeface="微軟正黑體" panose="020B0604030504040204" pitchFamily="34" charset="-120"/>
                <a:ea typeface="微軟正黑體" panose="020B0604030504040204" pitchFamily="34" charset="-120"/>
              </a:rPr>
              <a:t>公司治理</a:t>
            </a:r>
            <a:r>
              <a:rPr lang="en-US" altLang="zh-TW" dirty="0" smtClean="0">
                <a:latin typeface="微軟正黑體" panose="020B0604030504040204" pitchFamily="34" charset="-120"/>
                <a:ea typeface="微軟正黑體" panose="020B0604030504040204" pitchFamily="34" charset="-120"/>
              </a:rPr>
              <a:t>-TCGI1</a:t>
            </a:r>
            <a:r>
              <a:rPr lang="zh-TW" altLang="zh-TW" dirty="0" smtClean="0">
                <a:latin typeface="微軟正黑體" panose="020B0604030504040204" pitchFamily="34" charset="-120"/>
                <a:ea typeface="微軟正黑體" panose="020B0604030504040204" pitchFamily="34" charset="-120"/>
              </a:rPr>
              <a:t>股權結構</a:t>
            </a:r>
            <a:r>
              <a:rPr lang="en-US" altLang="zh-TW" dirty="0" smtClean="0">
                <a:latin typeface="微軟正黑體" panose="020B0604030504040204" pitchFamily="34" charset="-120"/>
                <a:ea typeface="微軟正黑體" panose="020B0604030504040204" pitchFamily="34" charset="-120"/>
              </a:rPr>
              <a:t>-{</a:t>
            </a:r>
            <a:r>
              <a:rPr lang="zh-TW" altLang="zh-TW" b="1" dirty="0" smtClean="0">
                <a:latin typeface="微軟正黑體" panose="020B0604030504040204" pitchFamily="34" charset="-120"/>
                <a:ea typeface="微軟正黑體" panose="020B0604030504040204" pitchFamily="34" charset="-120"/>
              </a:rPr>
              <a:t>控制持股與董監結構明細</a:t>
            </a:r>
            <a:r>
              <a:rPr lang="en-US" altLang="zh-TW" dirty="0" smtClean="0">
                <a:latin typeface="微軟正黑體" panose="020B0604030504040204" pitchFamily="34" charset="-120"/>
                <a:ea typeface="微軟正黑體" panose="020B0604030504040204" pitchFamily="34" charset="-120"/>
              </a:rPr>
              <a:t>}</a:t>
            </a:r>
            <a:endParaRPr lang="zh-TW" altLang="zh-TW" dirty="0" smtClean="0">
              <a:latin typeface="微軟正黑體" panose="020B0604030504040204" pitchFamily="34" charset="-120"/>
              <a:ea typeface="微軟正黑體" panose="020B0604030504040204" pitchFamily="34" charset="-120"/>
            </a:endParaRPr>
          </a:p>
          <a:p>
            <a:pPr marL="274320" indent="-274320" fontAlgn="auto">
              <a:spcAft>
                <a:spcPts val="0"/>
              </a:spcAft>
              <a:buFont typeface="Wingdings 2"/>
              <a:buChar char=""/>
              <a:defRPr/>
            </a:pPr>
            <a:r>
              <a:rPr lang="zh-TW" altLang="zh-TW" dirty="0" smtClean="0">
                <a:latin typeface="微軟正黑體" panose="020B0604030504040204" pitchFamily="34" charset="-120"/>
                <a:ea typeface="微軟正黑體" panose="020B0604030504040204" pitchFamily="34" charset="-120"/>
              </a:rPr>
              <a:t>所需變數：</a:t>
            </a:r>
          </a:p>
          <a:p>
            <a:pPr marL="274320" indent="-274320" fontAlgn="auto">
              <a:spcAft>
                <a:spcPts val="0"/>
              </a:spcAft>
              <a:buFont typeface="Wingdings 2"/>
              <a:buChar char=""/>
              <a:defRPr/>
            </a:pPr>
            <a:endParaRPr lang="zh-TW" altLang="en-US"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4294967295"/>
          </p:nvPr>
        </p:nvSpPr>
        <p:spPr>
          <a:xfrm>
            <a:off x="179388" y="6381750"/>
            <a:ext cx="3044825" cy="293688"/>
          </a:xfrm>
          <a:prstGeom prst="rect">
            <a:avLst/>
          </a:prstGeom>
        </p:spPr>
        <p:txBody>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pPr algn="ctr"/>
            <a:fld id="{02B2D588-268A-46E7-AF3E-B473CEAB34C2}" type="slidenum">
              <a:rPr kumimoji="0" lang="en-US" altLang="zh-TW" sz="1400">
                <a:solidFill>
                  <a:srgbClr val="FFFFFF"/>
                </a:solidFill>
                <a:latin typeface="微軟正黑體" panose="020B0604030504040204" pitchFamily="34" charset="-120"/>
              </a:rPr>
              <a:pPr algn="ctr"/>
              <a:t>44</a:t>
            </a:fld>
            <a:endParaRPr kumimoji="0" lang="en-US" altLang="zh-TW" sz="1400">
              <a:solidFill>
                <a:srgbClr val="FFFFFF"/>
              </a:solidFill>
              <a:latin typeface="微軟正黑體" panose="020B0604030504040204" pitchFamily="34"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3586734545"/>
              </p:ext>
            </p:extLst>
          </p:nvPr>
        </p:nvGraphicFramePr>
        <p:xfrm>
          <a:off x="667483" y="3813175"/>
          <a:ext cx="6096000" cy="2224086"/>
        </p:xfrm>
        <a:graphic>
          <a:graphicData uri="http://schemas.openxmlformats.org/drawingml/2006/table">
            <a:tbl>
              <a:tblPr firstRow="1" bandRow="1">
                <a:tableStyleId>{00A15C55-8517-42AA-B614-E9B94910E393}</a:tableStyleId>
              </a:tblPr>
              <a:tblGrid>
                <a:gridCol w="1063503">
                  <a:extLst>
                    <a:ext uri="{9D8B030D-6E8A-4147-A177-3AD203B41FA5}">
                      <a16:colId xmlns="" xmlns:a16="http://schemas.microsoft.com/office/drawing/2014/main" val="20000"/>
                    </a:ext>
                  </a:extLst>
                </a:gridCol>
                <a:gridCol w="5032497">
                  <a:extLst>
                    <a:ext uri="{9D8B030D-6E8A-4147-A177-3AD203B41FA5}">
                      <a16:colId xmlns="" xmlns:a16="http://schemas.microsoft.com/office/drawing/2014/main" val="20001"/>
                    </a:ext>
                  </a:extLst>
                </a:gridCol>
              </a:tblGrid>
              <a:tr h="370681">
                <a:tc>
                  <a:txBody>
                    <a:bodyPr/>
                    <a:lstStyle/>
                    <a:p>
                      <a:pPr marL="0" marR="0">
                        <a:spcBef>
                          <a:spcPts val="0"/>
                        </a:spcBef>
                        <a:spcAft>
                          <a:spcPts val="0"/>
                        </a:spcAft>
                      </a:pPr>
                      <a:r>
                        <a:rPr lang="zh-TW" sz="2000" kern="100" dirty="0">
                          <a:latin typeface="微軟正黑體" panose="020B0604030504040204" pitchFamily="34" charset="-120"/>
                          <a:ea typeface="微軟正黑體" panose="020B0604030504040204" pitchFamily="34" charset="-120"/>
                        </a:rPr>
                        <a:t>類型代號</a:t>
                      </a:r>
                      <a:endParaRPr lang="zh-TW" sz="2000" kern="100" dirty="0">
                        <a:latin typeface="微軟正黑體" panose="020B0604030504040204" pitchFamily="34" charset="-120"/>
                        <a:ea typeface="微軟正黑體" panose="020B0604030504040204" pitchFamily="34" charset="-120"/>
                        <a:cs typeface="新細明體"/>
                      </a:endParaRPr>
                    </a:p>
                  </a:txBody>
                  <a:tcPr marL="16412" marR="16412" marT="0" marB="0" anchor="ctr"/>
                </a:tc>
                <a:tc>
                  <a:txBody>
                    <a:bodyPr/>
                    <a:lstStyle/>
                    <a:p>
                      <a:pPr marL="0" marR="0">
                        <a:spcBef>
                          <a:spcPts val="0"/>
                        </a:spcBef>
                        <a:spcAft>
                          <a:spcPts val="0"/>
                        </a:spcAft>
                      </a:pPr>
                      <a:r>
                        <a:rPr lang="zh-TW" sz="2000" kern="100" dirty="0">
                          <a:latin typeface="微軟正黑體" panose="020B0604030504040204" pitchFamily="34" charset="-120"/>
                          <a:ea typeface="微軟正黑體" panose="020B0604030504040204" pitchFamily="34" charset="-120"/>
                        </a:rPr>
                        <a:t>類型名稱</a:t>
                      </a:r>
                      <a:endParaRPr lang="zh-TW" sz="2000" kern="100" dirty="0">
                        <a:latin typeface="微軟正黑體" panose="020B0604030504040204" pitchFamily="34" charset="-120"/>
                        <a:ea typeface="微軟正黑體" panose="020B0604030504040204" pitchFamily="34" charset="-120"/>
                        <a:cs typeface="新細明體"/>
                      </a:endParaRPr>
                    </a:p>
                  </a:txBody>
                  <a:tcPr marL="16412" marR="16412" marT="0" marB="0" anchor="ctr"/>
                </a:tc>
                <a:extLst>
                  <a:ext uri="{0D108BD9-81ED-4DB2-BD59-A6C34878D82A}">
                    <a16:rowId xmlns="" xmlns:a16="http://schemas.microsoft.com/office/drawing/2014/main" val="10000"/>
                  </a:ext>
                </a:extLst>
              </a:tr>
              <a:tr h="370681">
                <a:tc>
                  <a:txBody>
                    <a:bodyPr/>
                    <a:lstStyle/>
                    <a:p>
                      <a:pPr marL="0" marR="0" algn="ctr">
                        <a:spcBef>
                          <a:spcPts val="0"/>
                        </a:spcBef>
                        <a:spcAft>
                          <a:spcPts val="0"/>
                        </a:spcAft>
                      </a:pPr>
                      <a:r>
                        <a:rPr lang="en-US" sz="2000" kern="100">
                          <a:latin typeface="微軟正黑體" panose="020B0604030504040204" pitchFamily="34" charset="-120"/>
                          <a:ea typeface="微軟正黑體" panose="020B0604030504040204" pitchFamily="34" charset="-120"/>
                        </a:rPr>
                        <a:t>(1)</a:t>
                      </a:r>
                      <a:endParaRPr lang="zh-TW" sz="2000" kern="100">
                        <a:latin typeface="微軟正黑體" panose="020B0604030504040204" pitchFamily="34" charset="-120"/>
                        <a:ea typeface="微軟正黑體" panose="020B0604030504040204" pitchFamily="34" charset="-120"/>
                        <a:cs typeface="新細明體"/>
                      </a:endParaRPr>
                    </a:p>
                  </a:txBody>
                  <a:tcPr marL="16412" marR="16412" marT="0" marB="0" anchor="ctr"/>
                </a:tc>
                <a:tc>
                  <a:txBody>
                    <a:bodyPr/>
                    <a:lstStyle/>
                    <a:p>
                      <a:pPr marL="0" marR="0">
                        <a:spcBef>
                          <a:spcPts val="0"/>
                        </a:spcBef>
                        <a:spcAft>
                          <a:spcPts val="0"/>
                        </a:spcAft>
                      </a:pPr>
                      <a:r>
                        <a:rPr lang="zh-TW" sz="2000" kern="100" dirty="0">
                          <a:latin typeface="微軟正黑體" panose="020B0604030504040204" pitchFamily="34" charset="-120"/>
                          <a:ea typeface="微軟正黑體" panose="020B0604030504040204" pitchFamily="34" charset="-120"/>
                        </a:rPr>
                        <a:t>獨立董事</a:t>
                      </a:r>
                      <a:endParaRPr lang="zh-TW" sz="2000" kern="100" dirty="0">
                        <a:latin typeface="微軟正黑體" panose="020B0604030504040204" pitchFamily="34" charset="-120"/>
                        <a:ea typeface="微軟正黑體" panose="020B0604030504040204" pitchFamily="34" charset="-120"/>
                        <a:cs typeface="新細明體"/>
                      </a:endParaRPr>
                    </a:p>
                  </a:txBody>
                  <a:tcPr marL="16412" marR="16412" marT="0" marB="0" anchor="ctr"/>
                </a:tc>
                <a:extLst>
                  <a:ext uri="{0D108BD9-81ED-4DB2-BD59-A6C34878D82A}">
                    <a16:rowId xmlns="" xmlns:a16="http://schemas.microsoft.com/office/drawing/2014/main" val="10001"/>
                  </a:ext>
                </a:extLst>
              </a:tr>
              <a:tr h="370681">
                <a:tc>
                  <a:txBody>
                    <a:bodyPr/>
                    <a:lstStyle/>
                    <a:p>
                      <a:pPr marL="0" marR="0" algn="ctr">
                        <a:spcBef>
                          <a:spcPts val="0"/>
                        </a:spcBef>
                        <a:spcAft>
                          <a:spcPts val="0"/>
                        </a:spcAft>
                      </a:pPr>
                      <a:r>
                        <a:rPr lang="en-US" sz="2000" kern="100" dirty="0">
                          <a:latin typeface="微軟正黑體" panose="020B0604030504040204" pitchFamily="34" charset="-120"/>
                          <a:ea typeface="微軟正黑體" panose="020B0604030504040204" pitchFamily="34" charset="-120"/>
                        </a:rPr>
                        <a:t>(2)</a:t>
                      </a:r>
                      <a:endParaRPr lang="zh-TW" sz="2000" kern="100" dirty="0">
                        <a:latin typeface="微軟正黑體" panose="020B0604030504040204" pitchFamily="34" charset="-120"/>
                        <a:ea typeface="微軟正黑體" panose="020B0604030504040204" pitchFamily="34" charset="-120"/>
                        <a:cs typeface="新細明體"/>
                      </a:endParaRPr>
                    </a:p>
                  </a:txBody>
                  <a:tcPr marL="16412" marR="16412" marT="0" marB="0" anchor="ctr"/>
                </a:tc>
                <a:tc>
                  <a:txBody>
                    <a:bodyPr/>
                    <a:lstStyle/>
                    <a:p>
                      <a:pPr marL="0" marR="0">
                        <a:spcBef>
                          <a:spcPts val="0"/>
                        </a:spcBef>
                        <a:spcAft>
                          <a:spcPts val="0"/>
                        </a:spcAft>
                      </a:pPr>
                      <a:r>
                        <a:rPr lang="zh-TW" sz="2000" kern="100">
                          <a:latin typeface="微軟正黑體" panose="020B0604030504040204" pitchFamily="34" charset="-120"/>
                          <a:ea typeface="微軟正黑體" panose="020B0604030504040204" pitchFamily="34" charset="-120"/>
                        </a:rPr>
                        <a:t>內部董事，最終控制者</a:t>
                      </a:r>
                      <a:endParaRPr lang="zh-TW" sz="2000" kern="100">
                        <a:latin typeface="微軟正黑體" panose="020B0604030504040204" pitchFamily="34" charset="-120"/>
                        <a:ea typeface="微軟正黑體" panose="020B0604030504040204" pitchFamily="34" charset="-120"/>
                        <a:cs typeface="新細明體"/>
                      </a:endParaRPr>
                    </a:p>
                  </a:txBody>
                  <a:tcPr marL="16412" marR="16412" marT="0" marB="0" anchor="ctr"/>
                </a:tc>
                <a:extLst>
                  <a:ext uri="{0D108BD9-81ED-4DB2-BD59-A6C34878D82A}">
                    <a16:rowId xmlns="" xmlns:a16="http://schemas.microsoft.com/office/drawing/2014/main" val="10002"/>
                  </a:ext>
                </a:extLst>
              </a:tr>
              <a:tr h="370681">
                <a:tc>
                  <a:txBody>
                    <a:bodyPr/>
                    <a:lstStyle/>
                    <a:p>
                      <a:pPr marL="0" marR="0" algn="ctr">
                        <a:spcBef>
                          <a:spcPts val="0"/>
                        </a:spcBef>
                        <a:spcAft>
                          <a:spcPts val="0"/>
                        </a:spcAft>
                      </a:pPr>
                      <a:r>
                        <a:rPr lang="en-US" sz="2000" kern="100">
                          <a:latin typeface="微軟正黑體" panose="020B0604030504040204" pitchFamily="34" charset="-120"/>
                          <a:ea typeface="微軟正黑體" panose="020B0604030504040204" pitchFamily="34" charset="-120"/>
                        </a:rPr>
                        <a:t>(3)</a:t>
                      </a:r>
                      <a:endParaRPr lang="zh-TW" sz="2000" kern="100">
                        <a:latin typeface="微軟正黑體" panose="020B0604030504040204" pitchFamily="34" charset="-120"/>
                        <a:ea typeface="微軟正黑體" panose="020B0604030504040204" pitchFamily="34" charset="-120"/>
                        <a:cs typeface="新細明體"/>
                      </a:endParaRPr>
                    </a:p>
                  </a:txBody>
                  <a:tcPr marL="16412" marR="16412" marT="0" marB="0" anchor="ctr"/>
                </a:tc>
                <a:tc>
                  <a:txBody>
                    <a:bodyPr/>
                    <a:lstStyle/>
                    <a:p>
                      <a:pPr marL="0" marR="0">
                        <a:spcBef>
                          <a:spcPts val="0"/>
                        </a:spcBef>
                        <a:spcAft>
                          <a:spcPts val="0"/>
                        </a:spcAft>
                      </a:pPr>
                      <a:r>
                        <a:rPr lang="zh-TW" sz="2000" kern="100">
                          <a:latin typeface="微軟正黑體" panose="020B0604030504040204" pitchFamily="34" charset="-120"/>
                          <a:ea typeface="微軟正黑體" panose="020B0604030504040204" pitchFamily="34" charset="-120"/>
                        </a:rPr>
                        <a:t>內部董事，非最終控制者</a:t>
                      </a:r>
                      <a:endParaRPr lang="zh-TW" sz="2000" kern="100">
                        <a:latin typeface="微軟正黑體" panose="020B0604030504040204" pitchFamily="34" charset="-120"/>
                        <a:ea typeface="微軟正黑體" panose="020B0604030504040204" pitchFamily="34" charset="-120"/>
                        <a:cs typeface="新細明體"/>
                      </a:endParaRPr>
                    </a:p>
                  </a:txBody>
                  <a:tcPr marL="16412" marR="16412" marT="0" marB="0" anchor="ctr"/>
                </a:tc>
                <a:extLst>
                  <a:ext uri="{0D108BD9-81ED-4DB2-BD59-A6C34878D82A}">
                    <a16:rowId xmlns="" xmlns:a16="http://schemas.microsoft.com/office/drawing/2014/main" val="10003"/>
                  </a:ext>
                </a:extLst>
              </a:tr>
              <a:tr h="370681">
                <a:tc>
                  <a:txBody>
                    <a:bodyPr/>
                    <a:lstStyle/>
                    <a:p>
                      <a:pPr marL="0" marR="0" algn="ctr">
                        <a:spcBef>
                          <a:spcPts val="0"/>
                        </a:spcBef>
                        <a:spcAft>
                          <a:spcPts val="0"/>
                        </a:spcAft>
                      </a:pPr>
                      <a:r>
                        <a:rPr lang="en-US" sz="2000" kern="100">
                          <a:latin typeface="微軟正黑體" panose="020B0604030504040204" pitchFamily="34" charset="-120"/>
                          <a:ea typeface="微軟正黑體" panose="020B0604030504040204" pitchFamily="34" charset="-120"/>
                        </a:rPr>
                        <a:t>(4)</a:t>
                      </a:r>
                      <a:endParaRPr lang="zh-TW" sz="2000" kern="100">
                        <a:latin typeface="微軟正黑體" panose="020B0604030504040204" pitchFamily="34" charset="-120"/>
                        <a:ea typeface="微軟正黑體" panose="020B0604030504040204" pitchFamily="34" charset="-120"/>
                        <a:cs typeface="新細明體"/>
                      </a:endParaRPr>
                    </a:p>
                  </a:txBody>
                  <a:tcPr marL="16412" marR="16412" marT="0" marB="0" anchor="ctr"/>
                </a:tc>
                <a:tc>
                  <a:txBody>
                    <a:bodyPr/>
                    <a:lstStyle/>
                    <a:p>
                      <a:pPr marL="0" marR="0">
                        <a:spcBef>
                          <a:spcPts val="0"/>
                        </a:spcBef>
                        <a:spcAft>
                          <a:spcPts val="0"/>
                        </a:spcAft>
                      </a:pPr>
                      <a:r>
                        <a:rPr lang="zh-TW" sz="2000" kern="100">
                          <a:latin typeface="微軟正黑體" panose="020B0604030504040204" pitchFamily="34" charset="-120"/>
                          <a:ea typeface="微軟正黑體" panose="020B0604030504040204" pitchFamily="34" charset="-120"/>
                        </a:rPr>
                        <a:t>外部董事，法人</a:t>
                      </a:r>
                      <a:endParaRPr lang="zh-TW" sz="2000" kern="100">
                        <a:latin typeface="微軟正黑體" panose="020B0604030504040204" pitchFamily="34" charset="-120"/>
                        <a:ea typeface="微軟正黑體" panose="020B0604030504040204" pitchFamily="34" charset="-120"/>
                        <a:cs typeface="新細明體"/>
                      </a:endParaRPr>
                    </a:p>
                  </a:txBody>
                  <a:tcPr marL="16412" marR="16412" marT="0" marB="0" anchor="ctr"/>
                </a:tc>
                <a:extLst>
                  <a:ext uri="{0D108BD9-81ED-4DB2-BD59-A6C34878D82A}">
                    <a16:rowId xmlns="" xmlns:a16="http://schemas.microsoft.com/office/drawing/2014/main" val="10004"/>
                  </a:ext>
                </a:extLst>
              </a:tr>
              <a:tr h="370681">
                <a:tc>
                  <a:txBody>
                    <a:bodyPr/>
                    <a:lstStyle/>
                    <a:p>
                      <a:pPr marL="0" marR="0" algn="ctr">
                        <a:spcBef>
                          <a:spcPts val="0"/>
                        </a:spcBef>
                        <a:spcAft>
                          <a:spcPts val="0"/>
                        </a:spcAft>
                      </a:pPr>
                      <a:r>
                        <a:rPr lang="en-US" sz="2000" kern="100">
                          <a:latin typeface="微軟正黑體" panose="020B0604030504040204" pitchFamily="34" charset="-120"/>
                          <a:ea typeface="微軟正黑體" panose="020B0604030504040204" pitchFamily="34" charset="-120"/>
                        </a:rPr>
                        <a:t>(5)</a:t>
                      </a:r>
                      <a:endParaRPr lang="zh-TW" sz="2000" kern="100">
                        <a:latin typeface="微軟正黑體" panose="020B0604030504040204" pitchFamily="34" charset="-120"/>
                        <a:ea typeface="微軟正黑體" panose="020B0604030504040204" pitchFamily="34" charset="-120"/>
                        <a:cs typeface="新細明體"/>
                      </a:endParaRPr>
                    </a:p>
                  </a:txBody>
                  <a:tcPr marL="16412" marR="16412" marT="0" marB="0" anchor="ctr"/>
                </a:tc>
                <a:tc>
                  <a:txBody>
                    <a:bodyPr/>
                    <a:lstStyle/>
                    <a:p>
                      <a:pPr marL="0" marR="0">
                        <a:spcBef>
                          <a:spcPts val="0"/>
                        </a:spcBef>
                        <a:spcAft>
                          <a:spcPts val="0"/>
                        </a:spcAft>
                      </a:pPr>
                      <a:r>
                        <a:rPr lang="zh-TW" sz="2000" kern="100" dirty="0">
                          <a:latin typeface="微軟正黑體" panose="020B0604030504040204" pitchFamily="34" charset="-120"/>
                          <a:ea typeface="微軟正黑體" panose="020B0604030504040204" pitchFamily="34" charset="-120"/>
                        </a:rPr>
                        <a:t>外部董事，自然人</a:t>
                      </a:r>
                      <a:endParaRPr lang="zh-TW" sz="2000" kern="100" dirty="0">
                        <a:latin typeface="微軟正黑體" panose="020B0604030504040204" pitchFamily="34" charset="-120"/>
                        <a:ea typeface="微軟正黑體" panose="020B0604030504040204" pitchFamily="34" charset="-120"/>
                        <a:cs typeface="新細明體"/>
                      </a:endParaRPr>
                    </a:p>
                  </a:txBody>
                  <a:tcPr marL="16412" marR="16412" marT="0" marB="0" anchor="ct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2496574465"/>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標題 1"/>
          <p:cNvSpPr>
            <a:spLocks noGrp="1"/>
          </p:cNvSpPr>
          <p:nvPr>
            <p:ph type="title"/>
          </p:nvPr>
        </p:nvSpPr>
        <p:spPr/>
        <p:txBody>
          <a:bodyPr/>
          <a:lstStyle/>
          <a:p>
            <a:r>
              <a:rPr lang="zh-TW" altLang="en-US" dirty="0" smtClean="0">
                <a:latin typeface="微軟正黑體" panose="020B0604030504040204" pitchFamily="34" charset="-120"/>
                <a:ea typeface="微軟正黑體" panose="020B0604030504040204" pitchFamily="34" charset="-120"/>
              </a:rPr>
              <a:t>應用範例</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續</a:t>
            </a:r>
            <a:r>
              <a:rPr lang="en-US" altLang="zh-TW" dirty="0" smtClean="0">
                <a:latin typeface="微軟正黑體" panose="020B0604030504040204" pitchFamily="34" charset="-120"/>
                <a:ea typeface="微軟正黑體" panose="020B0604030504040204" pitchFamily="34" charset="-120"/>
              </a:rPr>
              <a:t>)</a:t>
            </a:r>
            <a:endParaRPr lang="zh-TW" altLang="en-US" dirty="0" smtClean="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sz="quarter" idx="1"/>
          </p:nvPr>
        </p:nvSpPr>
        <p:spPr>
          <a:xfrm>
            <a:off x="301625" y="1527175"/>
            <a:ext cx="8504238" cy="4572000"/>
          </a:xfrm>
        </p:spPr>
        <p:txBody>
          <a:bodyPr>
            <a:normAutofit/>
          </a:bodyPr>
          <a:lstStyle/>
          <a:p>
            <a:pPr marL="274320" indent="-274320" fontAlgn="auto">
              <a:spcAft>
                <a:spcPts val="0"/>
              </a:spcAft>
              <a:buFont typeface="Wingdings 2"/>
              <a:buChar char=""/>
              <a:defRPr/>
            </a:pPr>
            <a:r>
              <a:rPr lang="zh-TW" altLang="en-US" dirty="0" smtClean="0">
                <a:latin typeface="微軟正黑體" panose="020B0604030504040204" pitchFamily="34" charset="-120"/>
                <a:ea typeface="微軟正黑體" panose="020B0604030504040204" pitchFamily="34" charset="-120"/>
              </a:rPr>
              <a:t>作法：</a:t>
            </a:r>
            <a:r>
              <a:rPr lang="zh-TW" altLang="zh-TW" dirty="0" smtClean="0">
                <a:latin typeface="微軟正黑體" panose="020B0604030504040204" pitchFamily="34" charset="-120"/>
                <a:ea typeface="微軟正黑體" panose="020B0604030504040204" pitchFamily="34" charset="-120"/>
              </a:rPr>
              <a:t>利用</a:t>
            </a:r>
            <a:r>
              <a:rPr lang="en-US" altLang="zh-TW" dirty="0" smtClean="0">
                <a:latin typeface="微軟正黑體" panose="020B0604030504040204" pitchFamily="34" charset="-120"/>
                <a:ea typeface="微軟正黑體" panose="020B0604030504040204" pitchFamily="34" charset="-120"/>
              </a:rPr>
              <a:t>{</a:t>
            </a:r>
            <a:r>
              <a:rPr lang="zh-TW" altLang="zh-TW" dirty="0" smtClean="0">
                <a:latin typeface="微軟正黑體" panose="020B0604030504040204" pitchFamily="34" charset="-120"/>
                <a:ea typeface="微軟正黑體" panose="020B0604030504040204" pitchFamily="34" charset="-120"/>
              </a:rPr>
              <a:t>控制持股與董監結構明細</a:t>
            </a:r>
            <a:r>
              <a:rPr lang="en-US" altLang="zh-TW" dirty="0" smtClean="0">
                <a:latin typeface="微軟正黑體" panose="020B0604030504040204" pitchFamily="34" charset="-120"/>
                <a:ea typeface="微軟正黑體" panose="020B0604030504040204" pitchFamily="34" charset="-120"/>
              </a:rPr>
              <a:t>}</a:t>
            </a:r>
            <a:r>
              <a:rPr lang="zh-TW" altLang="zh-TW" dirty="0" smtClean="0">
                <a:latin typeface="微軟正黑體" panose="020B0604030504040204" pitchFamily="34" charset="-120"/>
                <a:ea typeface="微軟正黑體" panose="020B0604030504040204" pitchFamily="34" charset="-120"/>
              </a:rPr>
              <a:t>之</a:t>
            </a:r>
            <a:r>
              <a:rPr lang="en-US" altLang="zh-TW" dirty="0" smtClean="0">
                <a:latin typeface="微軟正黑體" panose="020B0604030504040204" pitchFamily="34" charset="-120"/>
                <a:ea typeface="微軟正黑體" panose="020B0604030504040204" pitchFamily="34" charset="-120"/>
              </a:rPr>
              <a:t>[</a:t>
            </a:r>
            <a:r>
              <a:rPr lang="zh-TW" altLang="zh-TW" dirty="0" smtClean="0">
                <a:latin typeface="微軟正黑體" panose="020B0604030504040204" pitchFamily="34" charset="-120"/>
                <a:ea typeface="微軟正黑體" panose="020B0604030504040204" pitchFamily="34" charset="-120"/>
              </a:rPr>
              <a:t>控制別</a:t>
            </a:r>
            <a:r>
              <a:rPr lang="en-US" altLang="zh-TW" dirty="0" smtClean="0">
                <a:latin typeface="微軟正黑體" panose="020B0604030504040204" pitchFamily="34" charset="-120"/>
                <a:ea typeface="微軟正黑體" panose="020B0604030504040204" pitchFamily="34" charset="-120"/>
              </a:rPr>
              <a:t>]</a:t>
            </a:r>
            <a:r>
              <a:rPr lang="zh-TW" altLang="zh-TW" dirty="0" smtClean="0">
                <a:latin typeface="微軟正黑體" panose="020B0604030504040204" pitchFamily="34" charset="-120"/>
                <a:ea typeface="微軟正黑體" panose="020B0604030504040204" pitchFamily="34" charset="-120"/>
              </a:rPr>
              <a:t>與</a:t>
            </a:r>
            <a:r>
              <a:rPr lang="en-US" altLang="zh-TW" dirty="0" smtClean="0">
                <a:latin typeface="微軟正黑體" panose="020B0604030504040204" pitchFamily="34" charset="-120"/>
                <a:ea typeface="微軟正黑體" panose="020B0604030504040204" pitchFamily="34" charset="-120"/>
              </a:rPr>
              <a:t>[</a:t>
            </a:r>
            <a:r>
              <a:rPr lang="zh-TW" altLang="zh-TW" dirty="0" smtClean="0">
                <a:latin typeface="微軟正黑體" panose="020B0604030504040204" pitchFamily="34" charset="-120"/>
                <a:ea typeface="微軟正黑體" panose="020B0604030504040204" pitchFamily="34" charset="-120"/>
              </a:rPr>
              <a:t>身分別</a:t>
            </a:r>
            <a:r>
              <a:rPr lang="en-US" altLang="zh-TW" dirty="0" smtClean="0">
                <a:latin typeface="微軟正黑體" panose="020B0604030504040204" pitchFamily="34" charset="-120"/>
                <a:ea typeface="微軟正黑體" panose="020B0604030504040204" pitchFamily="34" charset="-120"/>
              </a:rPr>
              <a:t>]</a:t>
            </a:r>
            <a:r>
              <a:rPr lang="zh-TW" altLang="zh-TW" dirty="0" smtClean="0">
                <a:latin typeface="微軟正黑體" panose="020B0604030504040204" pitchFamily="34" charset="-120"/>
                <a:ea typeface="微軟正黑體" panose="020B0604030504040204" pitchFamily="34" charset="-120"/>
              </a:rPr>
              <a:t>，對應所需變數</a:t>
            </a:r>
            <a:endParaRPr lang="zh-TW" altLang="en-US"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4294967295"/>
          </p:nvPr>
        </p:nvSpPr>
        <p:spPr>
          <a:xfrm>
            <a:off x="179388" y="6381750"/>
            <a:ext cx="3044825" cy="293688"/>
          </a:xfrm>
          <a:prstGeom prst="rect">
            <a:avLst/>
          </a:prstGeom>
        </p:spPr>
        <p:txBody>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pPr algn="ctr"/>
            <a:fld id="{0B1C2DC5-AF66-4EB3-A74D-44917D6B66C6}" type="slidenum">
              <a:rPr kumimoji="0" lang="en-US" altLang="zh-TW" sz="1400">
                <a:solidFill>
                  <a:srgbClr val="FFFFFF"/>
                </a:solidFill>
              </a:rPr>
              <a:pPr algn="ctr"/>
              <a:t>45</a:t>
            </a:fld>
            <a:endParaRPr kumimoji="0" lang="en-US" altLang="zh-TW" sz="1400">
              <a:solidFill>
                <a:srgbClr val="FFFFFF"/>
              </a:solidFill>
            </a:endParaRPr>
          </a:p>
        </p:txBody>
      </p:sp>
      <p:graphicFrame>
        <p:nvGraphicFramePr>
          <p:cNvPr id="5" name="表格 4"/>
          <p:cNvGraphicFramePr>
            <a:graphicFrameLocks noGrp="1"/>
          </p:cNvGraphicFramePr>
          <p:nvPr>
            <p:extLst>
              <p:ext uri="{D42A27DB-BD31-4B8C-83A1-F6EECF244321}">
                <p14:modId xmlns:p14="http://schemas.microsoft.com/office/powerpoint/2010/main" val="2506036099"/>
              </p:ext>
            </p:extLst>
          </p:nvPr>
        </p:nvGraphicFramePr>
        <p:xfrm>
          <a:off x="653026" y="2684462"/>
          <a:ext cx="7510462" cy="3524250"/>
        </p:xfrm>
        <a:graphic>
          <a:graphicData uri="http://schemas.openxmlformats.org/drawingml/2006/table">
            <a:tbl>
              <a:tblPr/>
              <a:tblGrid>
                <a:gridCol w="1662112">
                  <a:extLst>
                    <a:ext uri="{9D8B030D-6E8A-4147-A177-3AD203B41FA5}">
                      <a16:colId xmlns="" xmlns:a16="http://schemas.microsoft.com/office/drawing/2014/main" val="2428917731"/>
                    </a:ext>
                  </a:extLst>
                </a:gridCol>
                <a:gridCol w="996950">
                  <a:extLst>
                    <a:ext uri="{9D8B030D-6E8A-4147-A177-3AD203B41FA5}">
                      <a16:colId xmlns="" xmlns:a16="http://schemas.microsoft.com/office/drawing/2014/main" val="4143537857"/>
                    </a:ext>
                  </a:extLst>
                </a:gridCol>
                <a:gridCol w="1128713">
                  <a:extLst>
                    <a:ext uri="{9D8B030D-6E8A-4147-A177-3AD203B41FA5}">
                      <a16:colId xmlns="" xmlns:a16="http://schemas.microsoft.com/office/drawing/2014/main" val="4122333985"/>
                    </a:ext>
                  </a:extLst>
                </a:gridCol>
                <a:gridCol w="1330325">
                  <a:extLst>
                    <a:ext uri="{9D8B030D-6E8A-4147-A177-3AD203B41FA5}">
                      <a16:colId xmlns="" xmlns:a16="http://schemas.microsoft.com/office/drawing/2014/main" val="1145190253"/>
                    </a:ext>
                  </a:extLst>
                </a:gridCol>
                <a:gridCol w="1141412">
                  <a:extLst>
                    <a:ext uri="{9D8B030D-6E8A-4147-A177-3AD203B41FA5}">
                      <a16:colId xmlns="" xmlns:a16="http://schemas.microsoft.com/office/drawing/2014/main" val="2897396965"/>
                    </a:ext>
                  </a:extLst>
                </a:gridCol>
                <a:gridCol w="1250950">
                  <a:extLst>
                    <a:ext uri="{9D8B030D-6E8A-4147-A177-3AD203B41FA5}">
                      <a16:colId xmlns="" xmlns:a16="http://schemas.microsoft.com/office/drawing/2014/main" val="1810236420"/>
                    </a:ext>
                  </a:extLst>
                </a:gridCol>
              </a:tblGrid>
              <a:tr h="587375">
                <a:tc>
                  <a:txBody>
                    <a:bodyPr/>
                    <a:lstStyle>
                      <a:lvl1pPr>
                        <a:spcBef>
                          <a:spcPct val="20000"/>
                        </a:spcBef>
                        <a:buClr>
                          <a:schemeClr val="accent1"/>
                        </a:buClr>
                        <a:buSzPct val="85000"/>
                        <a:buFont typeface="Wingdings 2" panose="05020102010507070707" pitchFamily="18" charset="2"/>
                        <a:defRPr sz="23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Arial" panose="020B0604020202020204" pitchFamily="34" charset="0"/>
                          <a:ea typeface="微軟正黑體" panose="020B0604030504040204" pitchFamily="34" charset="-120"/>
                        </a:defRPr>
                      </a:lvl2pPr>
                      <a:lvl3pPr marL="1143000" indent="-228600">
                        <a:spcBef>
                          <a:spcPct val="20000"/>
                        </a:spcBef>
                        <a:buClr>
                          <a:srgbClr val="8CADAE"/>
                        </a:buClr>
                        <a:buSzPct val="75000"/>
                        <a:buFont typeface="Wingdings 2" panose="05020102010507070707" pitchFamily="18" charset="2"/>
                        <a:defRPr>
                          <a:solidFill>
                            <a:schemeClr val="tx1"/>
                          </a:solidFill>
                          <a:latin typeface="Arial" panose="020B0604020202020204" pitchFamily="34" charset="0"/>
                          <a:ea typeface="微軟正黑體" panose="020B0604030504040204" pitchFamily="34" charset="-120"/>
                        </a:defRPr>
                      </a:lvl3pPr>
                      <a:lvl4pPr marL="1600200" indent="-228600">
                        <a:spcBef>
                          <a:spcPct val="20000"/>
                        </a:spcBef>
                        <a:buClr>
                          <a:srgbClr val="8C7B70"/>
                        </a:buClr>
                        <a:buSzPct val="70000"/>
                        <a:buFont typeface="Wingdings" panose="05000000000000000000" pitchFamily="2" charset="2"/>
                        <a:defRPr>
                          <a:solidFill>
                            <a:schemeClr val="tx2"/>
                          </a:solidFill>
                          <a:latin typeface="Arial" panose="020B0604020202020204" pitchFamily="34" charset="0"/>
                          <a:ea typeface="微軟正黑體" panose="020B0604030504040204" pitchFamily="34" charset="-120"/>
                        </a:defRPr>
                      </a:lvl4pPr>
                      <a:lvl5pPr marL="2057400" indent="-228600">
                        <a:spcBef>
                          <a:spcPct val="20000"/>
                        </a:spcBef>
                        <a:buClr>
                          <a:srgbClr val="8FB08C"/>
                        </a:buClr>
                        <a:defRPr sz="1600">
                          <a:solidFill>
                            <a:schemeClr val="tx1"/>
                          </a:solidFill>
                          <a:latin typeface="Arial" panose="020B0604020202020204" pitchFamily="34" charset="0"/>
                          <a:ea typeface="微軟正黑體" panose="020B0604030504040204" pitchFamily="34" charset="-120"/>
                        </a:defRPr>
                      </a:lvl5pPr>
                      <a:lvl6pPr marL="25146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6pPr>
                      <a:lvl7pPr marL="29718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7pPr>
                      <a:lvl8pPr marL="34290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8pPr>
                      <a:lvl9pPr marL="38862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rPr>
                        <a:t>　</a:t>
                      </a:r>
                      <a:endParaRPr kumimoji="0" lang="zh-TW" altLang="zh-TW" sz="2000" b="1" i="0" u="none" strike="noStrike" cap="none" normalizeH="0" baseline="0" smtClean="0">
                        <a:ln>
                          <a:noFill/>
                        </a:ln>
                        <a:solidFill>
                          <a:srgbClr val="FFFFFF"/>
                        </a:solidFill>
                        <a:effectLst/>
                        <a:latin typeface="新細明體" panose="02020500000000000000" pitchFamily="18" charset="-120"/>
                        <a:ea typeface="新細明體" panose="02020500000000000000" pitchFamily="18" charset="-120"/>
                      </a:endParaRPr>
                    </a:p>
                  </a:txBody>
                  <a:tcPr marL="16412" marR="1641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C7B70"/>
                    </a:solidFill>
                  </a:tcPr>
                </a:tc>
                <a:tc>
                  <a:txBody>
                    <a:bodyPr/>
                    <a:lstStyle>
                      <a:lvl1pPr>
                        <a:spcBef>
                          <a:spcPct val="20000"/>
                        </a:spcBef>
                        <a:buClr>
                          <a:schemeClr val="accent1"/>
                        </a:buClr>
                        <a:buSzPct val="85000"/>
                        <a:buFont typeface="Wingdings 2" panose="05020102010507070707" pitchFamily="18" charset="2"/>
                        <a:defRPr sz="23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Arial" panose="020B0604020202020204" pitchFamily="34" charset="0"/>
                          <a:ea typeface="微軟正黑體" panose="020B0604030504040204" pitchFamily="34" charset="-120"/>
                        </a:defRPr>
                      </a:lvl2pPr>
                      <a:lvl3pPr marL="1143000" indent="-228600">
                        <a:spcBef>
                          <a:spcPct val="20000"/>
                        </a:spcBef>
                        <a:buClr>
                          <a:srgbClr val="8CADAE"/>
                        </a:buClr>
                        <a:buSzPct val="75000"/>
                        <a:buFont typeface="Wingdings 2" panose="05020102010507070707" pitchFamily="18" charset="2"/>
                        <a:defRPr>
                          <a:solidFill>
                            <a:schemeClr val="tx1"/>
                          </a:solidFill>
                          <a:latin typeface="Arial" panose="020B0604020202020204" pitchFamily="34" charset="0"/>
                          <a:ea typeface="微軟正黑體" panose="020B0604030504040204" pitchFamily="34" charset="-120"/>
                        </a:defRPr>
                      </a:lvl3pPr>
                      <a:lvl4pPr marL="1600200" indent="-228600">
                        <a:spcBef>
                          <a:spcPct val="20000"/>
                        </a:spcBef>
                        <a:buClr>
                          <a:srgbClr val="8C7B70"/>
                        </a:buClr>
                        <a:buSzPct val="70000"/>
                        <a:buFont typeface="Wingdings" panose="05000000000000000000" pitchFamily="2" charset="2"/>
                        <a:defRPr>
                          <a:solidFill>
                            <a:schemeClr val="tx2"/>
                          </a:solidFill>
                          <a:latin typeface="Arial" panose="020B0604020202020204" pitchFamily="34" charset="0"/>
                          <a:ea typeface="微軟正黑體" panose="020B0604030504040204" pitchFamily="34" charset="-120"/>
                        </a:defRPr>
                      </a:lvl4pPr>
                      <a:lvl5pPr marL="2057400" indent="-228600">
                        <a:spcBef>
                          <a:spcPct val="20000"/>
                        </a:spcBef>
                        <a:buClr>
                          <a:srgbClr val="8FB08C"/>
                        </a:buClr>
                        <a:defRPr sz="1600">
                          <a:solidFill>
                            <a:schemeClr val="tx1"/>
                          </a:solidFill>
                          <a:latin typeface="Arial" panose="020B0604020202020204" pitchFamily="34" charset="0"/>
                          <a:ea typeface="微軟正黑體" panose="020B0604030504040204" pitchFamily="34" charset="-120"/>
                        </a:defRPr>
                      </a:lvl5pPr>
                      <a:lvl6pPr marL="25146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6pPr>
                      <a:lvl7pPr marL="29718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7pPr>
                      <a:lvl8pPr marL="34290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8pPr>
                      <a:lvl9pPr marL="38862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rPr>
                        <a:t>董監事</a:t>
                      </a:r>
                      <a:endParaRPr kumimoji="0" lang="zh-TW" altLang="zh-TW" sz="2000" b="1" i="0" u="none" strike="noStrike" cap="none" normalizeH="0" baseline="0" smtClean="0">
                        <a:ln>
                          <a:noFill/>
                        </a:ln>
                        <a:solidFill>
                          <a:srgbClr val="FFFFFF"/>
                        </a:solidFill>
                        <a:effectLst/>
                        <a:latin typeface="新細明體" panose="02020500000000000000" pitchFamily="18" charset="-120"/>
                        <a:ea typeface="新細明體" panose="02020500000000000000" pitchFamily="18" charset="-120"/>
                      </a:endParaRPr>
                    </a:p>
                  </a:txBody>
                  <a:tcPr marL="16412" marR="1641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C7B70"/>
                    </a:solidFill>
                  </a:tcPr>
                </a:tc>
                <a:tc>
                  <a:txBody>
                    <a:bodyPr/>
                    <a:lstStyle>
                      <a:lvl1pPr>
                        <a:spcBef>
                          <a:spcPct val="20000"/>
                        </a:spcBef>
                        <a:buClr>
                          <a:schemeClr val="accent1"/>
                        </a:buClr>
                        <a:buSzPct val="85000"/>
                        <a:buFont typeface="Wingdings 2" panose="05020102010507070707" pitchFamily="18" charset="2"/>
                        <a:defRPr sz="23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Arial" panose="020B0604020202020204" pitchFamily="34" charset="0"/>
                          <a:ea typeface="微軟正黑體" panose="020B0604030504040204" pitchFamily="34" charset="-120"/>
                        </a:defRPr>
                      </a:lvl2pPr>
                      <a:lvl3pPr marL="1143000" indent="-228600">
                        <a:spcBef>
                          <a:spcPct val="20000"/>
                        </a:spcBef>
                        <a:buClr>
                          <a:srgbClr val="8CADAE"/>
                        </a:buClr>
                        <a:buSzPct val="75000"/>
                        <a:buFont typeface="Wingdings 2" panose="05020102010507070707" pitchFamily="18" charset="2"/>
                        <a:defRPr>
                          <a:solidFill>
                            <a:schemeClr val="tx1"/>
                          </a:solidFill>
                          <a:latin typeface="Arial" panose="020B0604020202020204" pitchFamily="34" charset="0"/>
                          <a:ea typeface="微軟正黑體" panose="020B0604030504040204" pitchFamily="34" charset="-120"/>
                        </a:defRPr>
                      </a:lvl3pPr>
                      <a:lvl4pPr marL="1600200" indent="-228600">
                        <a:spcBef>
                          <a:spcPct val="20000"/>
                        </a:spcBef>
                        <a:buClr>
                          <a:srgbClr val="8C7B70"/>
                        </a:buClr>
                        <a:buSzPct val="70000"/>
                        <a:buFont typeface="Wingdings" panose="05000000000000000000" pitchFamily="2" charset="2"/>
                        <a:defRPr>
                          <a:solidFill>
                            <a:schemeClr val="tx2"/>
                          </a:solidFill>
                          <a:latin typeface="Arial" panose="020B0604020202020204" pitchFamily="34" charset="0"/>
                          <a:ea typeface="微軟正黑體" panose="020B0604030504040204" pitchFamily="34" charset="-120"/>
                        </a:defRPr>
                      </a:lvl4pPr>
                      <a:lvl5pPr marL="2057400" indent="-228600">
                        <a:spcBef>
                          <a:spcPct val="20000"/>
                        </a:spcBef>
                        <a:buClr>
                          <a:srgbClr val="8FB08C"/>
                        </a:buClr>
                        <a:defRPr sz="1600">
                          <a:solidFill>
                            <a:schemeClr val="tx1"/>
                          </a:solidFill>
                          <a:latin typeface="Arial" panose="020B0604020202020204" pitchFamily="34" charset="0"/>
                          <a:ea typeface="微軟正黑體" panose="020B0604030504040204" pitchFamily="34" charset="-120"/>
                        </a:defRPr>
                      </a:lvl5pPr>
                      <a:lvl6pPr marL="25146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6pPr>
                      <a:lvl7pPr marL="29718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7pPr>
                      <a:lvl8pPr marL="34290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8pPr>
                      <a:lvl9pPr marL="38862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rPr>
                        <a:t>獨立董事</a:t>
                      </a:r>
                      <a:endParaRPr kumimoji="0" lang="zh-TW" altLang="zh-TW" sz="2000" b="1" i="0" u="none" strike="noStrike" cap="none" normalizeH="0" baseline="0" smtClean="0">
                        <a:ln>
                          <a:noFill/>
                        </a:ln>
                        <a:solidFill>
                          <a:srgbClr val="FFFFFF"/>
                        </a:solidFill>
                        <a:effectLst/>
                        <a:latin typeface="新細明體" panose="02020500000000000000" pitchFamily="18" charset="-120"/>
                        <a:ea typeface="新細明體" panose="02020500000000000000" pitchFamily="18" charset="-120"/>
                      </a:endParaRPr>
                    </a:p>
                  </a:txBody>
                  <a:tcPr marL="16412" marR="1641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C7B70"/>
                    </a:solidFill>
                  </a:tcPr>
                </a:tc>
                <a:tc>
                  <a:txBody>
                    <a:bodyPr/>
                    <a:lstStyle>
                      <a:lvl1pPr>
                        <a:spcBef>
                          <a:spcPct val="20000"/>
                        </a:spcBef>
                        <a:buClr>
                          <a:schemeClr val="accent1"/>
                        </a:buClr>
                        <a:buSzPct val="85000"/>
                        <a:buFont typeface="Wingdings 2" panose="05020102010507070707" pitchFamily="18" charset="2"/>
                        <a:defRPr sz="23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Arial" panose="020B0604020202020204" pitchFamily="34" charset="0"/>
                          <a:ea typeface="微軟正黑體" panose="020B0604030504040204" pitchFamily="34" charset="-120"/>
                        </a:defRPr>
                      </a:lvl2pPr>
                      <a:lvl3pPr marL="1143000" indent="-228600">
                        <a:spcBef>
                          <a:spcPct val="20000"/>
                        </a:spcBef>
                        <a:buClr>
                          <a:srgbClr val="8CADAE"/>
                        </a:buClr>
                        <a:buSzPct val="75000"/>
                        <a:buFont typeface="Wingdings 2" panose="05020102010507070707" pitchFamily="18" charset="2"/>
                        <a:defRPr>
                          <a:solidFill>
                            <a:schemeClr val="tx1"/>
                          </a:solidFill>
                          <a:latin typeface="Arial" panose="020B0604020202020204" pitchFamily="34" charset="0"/>
                          <a:ea typeface="微軟正黑體" panose="020B0604030504040204" pitchFamily="34" charset="-120"/>
                        </a:defRPr>
                      </a:lvl3pPr>
                      <a:lvl4pPr marL="1600200" indent="-228600">
                        <a:spcBef>
                          <a:spcPct val="20000"/>
                        </a:spcBef>
                        <a:buClr>
                          <a:srgbClr val="8C7B70"/>
                        </a:buClr>
                        <a:buSzPct val="70000"/>
                        <a:buFont typeface="Wingdings" panose="05000000000000000000" pitchFamily="2" charset="2"/>
                        <a:defRPr>
                          <a:solidFill>
                            <a:schemeClr val="tx2"/>
                          </a:solidFill>
                          <a:latin typeface="Arial" panose="020B0604020202020204" pitchFamily="34" charset="0"/>
                          <a:ea typeface="微軟正黑體" panose="020B0604030504040204" pitchFamily="34" charset="-120"/>
                        </a:defRPr>
                      </a:lvl4pPr>
                      <a:lvl5pPr marL="2057400" indent="-228600">
                        <a:spcBef>
                          <a:spcPct val="20000"/>
                        </a:spcBef>
                        <a:buClr>
                          <a:srgbClr val="8FB08C"/>
                        </a:buClr>
                        <a:defRPr sz="1600">
                          <a:solidFill>
                            <a:schemeClr val="tx1"/>
                          </a:solidFill>
                          <a:latin typeface="Arial" panose="020B0604020202020204" pitchFamily="34" charset="0"/>
                          <a:ea typeface="微軟正黑體" panose="020B0604030504040204" pitchFamily="34" charset="-120"/>
                        </a:defRPr>
                      </a:lvl5pPr>
                      <a:lvl6pPr marL="25146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6pPr>
                      <a:lvl7pPr marL="29718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7pPr>
                      <a:lvl8pPr marL="34290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8pPr>
                      <a:lvl9pPr marL="38862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rPr>
                        <a:t>集團經理人</a:t>
                      </a:r>
                      <a:endParaRPr kumimoji="0" lang="zh-TW" altLang="zh-TW" sz="2000" b="1" i="0" u="none" strike="noStrike" cap="none" normalizeH="0" baseline="0" smtClean="0">
                        <a:ln>
                          <a:noFill/>
                        </a:ln>
                        <a:solidFill>
                          <a:srgbClr val="FFFFFF"/>
                        </a:solidFill>
                        <a:effectLst/>
                        <a:latin typeface="新細明體" panose="02020500000000000000" pitchFamily="18" charset="-120"/>
                        <a:ea typeface="新細明體" panose="02020500000000000000" pitchFamily="18" charset="-120"/>
                      </a:endParaRPr>
                    </a:p>
                  </a:txBody>
                  <a:tcPr marL="16412" marR="1641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C7B70"/>
                    </a:solidFill>
                  </a:tcPr>
                </a:tc>
                <a:tc>
                  <a:txBody>
                    <a:bodyPr/>
                    <a:lstStyle>
                      <a:lvl1pPr>
                        <a:spcBef>
                          <a:spcPct val="20000"/>
                        </a:spcBef>
                        <a:buClr>
                          <a:schemeClr val="accent1"/>
                        </a:buClr>
                        <a:buSzPct val="85000"/>
                        <a:buFont typeface="Wingdings 2" panose="05020102010507070707" pitchFamily="18" charset="2"/>
                        <a:defRPr sz="23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Arial" panose="020B0604020202020204" pitchFamily="34" charset="0"/>
                          <a:ea typeface="微軟正黑體" panose="020B0604030504040204" pitchFamily="34" charset="-120"/>
                        </a:defRPr>
                      </a:lvl2pPr>
                      <a:lvl3pPr marL="1143000" indent="-228600">
                        <a:spcBef>
                          <a:spcPct val="20000"/>
                        </a:spcBef>
                        <a:buClr>
                          <a:srgbClr val="8CADAE"/>
                        </a:buClr>
                        <a:buSzPct val="75000"/>
                        <a:buFont typeface="Wingdings 2" panose="05020102010507070707" pitchFamily="18" charset="2"/>
                        <a:defRPr>
                          <a:solidFill>
                            <a:schemeClr val="tx1"/>
                          </a:solidFill>
                          <a:latin typeface="Arial" panose="020B0604020202020204" pitchFamily="34" charset="0"/>
                          <a:ea typeface="微軟正黑體" panose="020B0604030504040204" pitchFamily="34" charset="-120"/>
                        </a:defRPr>
                      </a:lvl3pPr>
                      <a:lvl4pPr marL="1600200" indent="-228600">
                        <a:spcBef>
                          <a:spcPct val="20000"/>
                        </a:spcBef>
                        <a:buClr>
                          <a:srgbClr val="8C7B70"/>
                        </a:buClr>
                        <a:buSzPct val="70000"/>
                        <a:buFont typeface="Wingdings" panose="05000000000000000000" pitchFamily="2" charset="2"/>
                        <a:defRPr>
                          <a:solidFill>
                            <a:schemeClr val="tx2"/>
                          </a:solidFill>
                          <a:latin typeface="Arial" panose="020B0604020202020204" pitchFamily="34" charset="0"/>
                          <a:ea typeface="微軟正黑體" panose="020B0604030504040204" pitchFamily="34" charset="-120"/>
                        </a:defRPr>
                      </a:lvl4pPr>
                      <a:lvl5pPr marL="2057400" indent="-228600">
                        <a:spcBef>
                          <a:spcPct val="20000"/>
                        </a:spcBef>
                        <a:buClr>
                          <a:srgbClr val="8FB08C"/>
                        </a:buClr>
                        <a:defRPr sz="1600">
                          <a:solidFill>
                            <a:schemeClr val="tx1"/>
                          </a:solidFill>
                          <a:latin typeface="Arial" panose="020B0604020202020204" pitchFamily="34" charset="0"/>
                          <a:ea typeface="微軟正黑體" panose="020B0604030504040204" pitchFamily="34" charset="-120"/>
                        </a:defRPr>
                      </a:lvl5pPr>
                      <a:lvl6pPr marL="25146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6pPr>
                      <a:lvl7pPr marL="29718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7pPr>
                      <a:lvl8pPr marL="34290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8pPr>
                      <a:lvl9pPr marL="38862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rPr>
                        <a:t>經理人</a:t>
                      </a:r>
                      <a:endParaRPr kumimoji="0" lang="zh-TW" altLang="zh-TW" sz="2000" b="1" i="0" u="none" strike="noStrike" cap="none" normalizeH="0" baseline="0" smtClean="0">
                        <a:ln>
                          <a:noFill/>
                        </a:ln>
                        <a:solidFill>
                          <a:srgbClr val="FFFFFF"/>
                        </a:solidFill>
                        <a:effectLst/>
                        <a:latin typeface="新細明體" panose="02020500000000000000" pitchFamily="18" charset="-120"/>
                        <a:ea typeface="新細明體" panose="02020500000000000000" pitchFamily="18" charset="-120"/>
                      </a:endParaRPr>
                    </a:p>
                  </a:txBody>
                  <a:tcPr marL="16412" marR="1641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C7B70"/>
                    </a:solidFill>
                  </a:tcPr>
                </a:tc>
                <a:tc>
                  <a:txBody>
                    <a:bodyPr/>
                    <a:lstStyle>
                      <a:lvl1pPr>
                        <a:spcBef>
                          <a:spcPct val="20000"/>
                        </a:spcBef>
                        <a:buClr>
                          <a:schemeClr val="accent1"/>
                        </a:buClr>
                        <a:buSzPct val="85000"/>
                        <a:buFont typeface="Wingdings 2" panose="05020102010507070707" pitchFamily="18" charset="2"/>
                        <a:defRPr sz="23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Arial" panose="020B0604020202020204" pitchFamily="34" charset="0"/>
                          <a:ea typeface="微軟正黑體" panose="020B0604030504040204" pitchFamily="34" charset="-120"/>
                        </a:defRPr>
                      </a:lvl2pPr>
                      <a:lvl3pPr marL="1143000" indent="-228600">
                        <a:spcBef>
                          <a:spcPct val="20000"/>
                        </a:spcBef>
                        <a:buClr>
                          <a:srgbClr val="8CADAE"/>
                        </a:buClr>
                        <a:buSzPct val="75000"/>
                        <a:buFont typeface="Wingdings 2" panose="05020102010507070707" pitchFamily="18" charset="2"/>
                        <a:defRPr>
                          <a:solidFill>
                            <a:schemeClr val="tx1"/>
                          </a:solidFill>
                          <a:latin typeface="Arial" panose="020B0604020202020204" pitchFamily="34" charset="0"/>
                          <a:ea typeface="微軟正黑體" panose="020B0604030504040204" pitchFamily="34" charset="-120"/>
                        </a:defRPr>
                      </a:lvl3pPr>
                      <a:lvl4pPr marL="1600200" indent="-228600">
                        <a:spcBef>
                          <a:spcPct val="20000"/>
                        </a:spcBef>
                        <a:buClr>
                          <a:srgbClr val="8C7B70"/>
                        </a:buClr>
                        <a:buSzPct val="70000"/>
                        <a:buFont typeface="Wingdings" panose="05000000000000000000" pitchFamily="2" charset="2"/>
                        <a:defRPr>
                          <a:solidFill>
                            <a:schemeClr val="tx2"/>
                          </a:solidFill>
                          <a:latin typeface="Arial" panose="020B0604020202020204" pitchFamily="34" charset="0"/>
                          <a:ea typeface="微軟正黑體" panose="020B0604030504040204" pitchFamily="34" charset="-120"/>
                        </a:defRPr>
                      </a:lvl4pPr>
                      <a:lvl5pPr marL="2057400" indent="-228600">
                        <a:spcBef>
                          <a:spcPct val="20000"/>
                        </a:spcBef>
                        <a:buClr>
                          <a:srgbClr val="8FB08C"/>
                        </a:buClr>
                        <a:defRPr sz="1600">
                          <a:solidFill>
                            <a:schemeClr val="tx1"/>
                          </a:solidFill>
                          <a:latin typeface="Arial" panose="020B0604020202020204" pitchFamily="34" charset="0"/>
                          <a:ea typeface="微軟正黑體" panose="020B0604030504040204" pitchFamily="34" charset="-120"/>
                        </a:defRPr>
                      </a:lvl5pPr>
                      <a:lvl6pPr marL="25146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6pPr>
                      <a:lvl7pPr marL="29718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7pPr>
                      <a:lvl8pPr marL="34290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8pPr>
                      <a:lvl9pPr marL="38862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rPr>
                        <a:t>大股東</a:t>
                      </a:r>
                      <a:endParaRPr kumimoji="0" lang="zh-TW" altLang="zh-TW" sz="2000" b="1" i="0" u="none" strike="noStrike" cap="none" normalizeH="0" baseline="0" smtClean="0">
                        <a:ln>
                          <a:noFill/>
                        </a:ln>
                        <a:solidFill>
                          <a:srgbClr val="FFFFFF"/>
                        </a:solidFill>
                        <a:effectLst/>
                        <a:latin typeface="新細明體" panose="02020500000000000000" pitchFamily="18" charset="-120"/>
                        <a:ea typeface="新細明體" panose="02020500000000000000" pitchFamily="18" charset="-120"/>
                      </a:endParaRPr>
                    </a:p>
                  </a:txBody>
                  <a:tcPr marL="16412" marR="1641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C7B70"/>
                    </a:solidFill>
                  </a:tcPr>
                </a:tc>
                <a:extLst>
                  <a:ext uri="{0D108BD9-81ED-4DB2-BD59-A6C34878D82A}">
                    <a16:rowId xmlns="" xmlns:a16="http://schemas.microsoft.com/office/drawing/2014/main" val="441174868"/>
                  </a:ext>
                </a:extLst>
              </a:tr>
              <a:tr h="587375">
                <a:tc>
                  <a:txBody>
                    <a:bodyPr/>
                    <a:lstStyle>
                      <a:lvl1pPr>
                        <a:spcBef>
                          <a:spcPct val="20000"/>
                        </a:spcBef>
                        <a:buClr>
                          <a:schemeClr val="accent1"/>
                        </a:buClr>
                        <a:buSzPct val="85000"/>
                        <a:buFont typeface="Wingdings 2" panose="05020102010507070707" pitchFamily="18" charset="2"/>
                        <a:defRPr sz="23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Arial" panose="020B0604020202020204" pitchFamily="34" charset="0"/>
                          <a:ea typeface="微軟正黑體" panose="020B0604030504040204" pitchFamily="34" charset="-120"/>
                        </a:defRPr>
                      </a:lvl2pPr>
                      <a:lvl3pPr marL="1143000" indent="-228600">
                        <a:spcBef>
                          <a:spcPct val="20000"/>
                        </a:spcBef>
                        <a:buClr>
                          <a:srgbClr val="8CADAE"/>
                        </a:buClr>
                        <a:buSzPct val="75000"/>
                        <a:buFont typeface="Wingdings 2" panose="05020102010507070707" pitchFamily="18" charset="2"/>
                        <a:defRPr>
                          <a:solidFill>
                            <a:schemeClr val="tx1"/>
                          </a:solidFill>
                          <a:latin typeface="Arial" panose="020B0604020202020204" pitchFamily="34" charset="0"/>
                          <a:ea typeface="微軟正黑體" panose="020B0604030504040204" pitchFamily="34" charset="-120"/>
                        </a:defRPr>
                      </a:lvl3pPr>
                      <a:lvl4pPr marL="1600200" indent="-228600">
                        <a:spcBef>
                          <a:spcPct val="20000"/>
                        </a:spcBef>
                        <a:buClr>
                          <a:srgbClr val="8C7B70"/>
                        </a:buClr>
                        <a:buSzPct val="70000"/>
                        <a:buFont typeface="Wingdings" panose="05000000000000000000" pitchFamily="2" charset="2"/>
                        <a:defRPr>
                          <a:solidFill>
                            <a:schemeClr val="tx2"/>
                          </a:solidFill>
                          <a:latin typeface="Arial" panose="020B0604020202020204" pitchFamily="34" charset="0"/>
                          <a:ea typeface="微軟正黑體" panose="020B0604030504040204" pitchFamily="34" charset="-120"/>
                        </a:defRPr>
                      </a:lvl4pPr>
                      <a:lvl5pPr marL="2057400" indent="-228600">
                        <a:spcBef>
                          <a:spcPct val="20000"/>
                        </a:spcBef>
                        <a:buClr>
                          <a:srgbClr val="8FB08C"/>
                        </a:buClr>
                        <a:defRPr sz="1600">
                          <a:solidFill>
                            <a:schemeClr val="tx1"/>
                          </a:solidFill>
                          <a:latin typeface="Arial" panose="020B0604020202020204" pitchFamily="34" charset="0"/>
                          <a:ea typeface="微軟正黑體" panose="020B0604030504040204" pitchFamily="34" charset="-120"/>
                        </a:defRPr>
                      </a:lvl5pPr>
                      <a:lvl6pPr marL="25146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6pPr>
                      <a:lvl7pPr marL="29718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7pPr>
                      <a:lvl8pPr marL="34290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8pPr>
                      <a:lvl9pPr marL="38862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000000"/>
                          </a:solidFill>
                          <a:effectLst/>
                          <a:latin typeface="微軟正黑體" panose="020B0604030504040204" pitchFamily="34" charset="-120"/>
                          <a:ea typeface="新細明體" panose="02020500000000000000" pitchFamily="18" charset="-120"/>
                        </a:rPr>
                        <a:t>A</a:t>
                      </a:r>
                      <a:r>
                        <a:rPr kumimoji="0" lang="zh-TW" altLang="zh-TW" sz="2000" b="1"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rPr>
                        <a:t>最終控制者</a:t>
                      </a:r>
                      <a:endParaRPr kumimoji="0" lang="zh-TW" altLang="zh-TW" sz="20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endParaRPr>
                    </a:p>
                  </a:txBody>
                  <a:tcPr marL="16412" marR="1641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7D5"/>
                    </a:solidFill>
                  </a:tcPr>
                </a:tc>
                <a:tc>
                  <a:txBody>
                    <a:bodyPr/>
                    <a:lstStyle>
                      <a:lvl1pPr>
                        <a:spcBef>
                          <a:spcPct val="20000"/>
                        </a:spcBef>
                        <a:buClr>
                          <a:schemeClr val="accent1"/>
                        </a:buClr>
                        <a:buSzPct val="85000"/>
                        <a:buFont typeface="Wingdings 2" panose="05020102010507070707" pitchFamily="18" charset="2"/>
                        <a:defRPr sz="23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Arial" panose="020B0604020202020204" pitchFamily="34" charset="0"/>
                          <a:ea typeface="微軟正黑體" panose="020B0604030504040204" pitchFamily="34" charset="-120"/>
                        </a:defRPr>
                      </a:lvl2pPr>
                      <a:lvl3pPr marL="1143000" indent="-228600">
                        <a:spcBef>
                          <a:spcPct val="20000"/>
                        </a:spcBef>
                        <a:buClr>
                          <a:srgbClr val="8CADAE"/>
                        </a:buClr>
                        <a:buSzPct val="75000"/>
                        <a:buFont typeface="Wingdings 2" panose="05020102010507070707" pitchFamily="18" charset="2"/>
                        <a:defRPr>
                          <a:solidFill>
                            <a:schemeClr val="tx1"/>
                          </a:solidFill>
                          <a:latin typeface="Arial" panose="020B0604020202020204" pitchFamily="34" charset="0"/>
                          <a:ea typeface="微軟正黑體" panose="020B0604030504040204" pitchFamily="34" charset="-120"/>
                        </a:defRPr>
                      </a:lvl3pPr>
                      <a:lvl4pPr marL="1600200" indent="-228600">
                        <a:spcBef>
                          <a:spcPct val="20000"/>
                        </a:spcBef>
                        <a:buClr>
                          <a:srgbClr val="8C7B70"/>
                        </a:buClr>
                        <a:buSzPct val="70000"/>
                        <a:buFont typeface="Wingdings" panose="05000000000000000000" pitchFamily="2" charset="2"/>
                        <a:defRPr>
                          <a:solidFill>
                            <a:schemeClr val="tx2"/>
                          </a:solidFill>
                          <a:latin typeface="Arial" panose="020B0604020202020204" pitchFamily="34" charset="0"/>
                          <a:ea typeface="微軟正黑體" panose="020B0604030504040204" pitchFamily="34" charset="-120"/>
                        </a:defRPr>
                      </a:lvl4pPr>
                      <a:lvl5pPr marL="2057400" indent="-228600">
                        <a:spcBef>
                          <a:spcPct val="20000"/>
                        </a:spcBef>
                        <a:buClr>
                          <a:srgbClr val="8FB08C"/>
                        </a:buClr>
                        <a:defRPr sz="1600">
                          <a:solidFill>
                            <a:schemeClr val="tx1"/>
                          </a:solidFill>
                          <a:latin typeface="Arial" panose="020B0604020202020204" pitchFamily="34" charset="0"/>
                          <a:ea typeface="微軟正黑體" panose="020B0604030504040204" pitchFamily="34" charset="-120"/>
                        </a:defRPr>
                      </a:lvl5pPr>
                      <a:lvl6pPr marL="25146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6pPr>
                      <a:lvl7pPr marL="29718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7pPr>
                      <a:lvl8pPr marL="34290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8pPr>
                      <a:lvl9pPr marL="38862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FF0000"/>
                          </a:solidFill>
                          <a:effectLst/>
                          <a:latin typeface="微軟正黑體" panose="020B0604030504040204" pitchFamily="34" charset="-120"/>
                          <a:ea typeface="新細明體" panose="02020500000000000000" pitchFamily="18" charset="-120"/>
                        </a:rPr>
                        <a:t>(2)</a:t>
                      </a:r>
                      <a:endParaRPr kumimoji="0" lang="zh-TW" altLang="zh-TW" sz="20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endParaRPr>
                    </a:p>
                  </a:txBody>
                  <a:tcPr marL="16412" marR="1641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7D5"/>
                    </a:solidFill>
                  </a:tcPr>
                </a:tc>
                <a:tc>
                  <a:txBody>
                    <a:bodyPr/>
                    <a:lstStyle>
                      <a:lvl1pPr>
                        <a:spcBef>
                          <a:spcPct val="20000"/>
                        </a:spcBef>
                        <a:buClr>
                          <a:schemeClr val="accent1"/>
                        </a:buClr>
                        <a:buSzPct val="85000"/>
                        <a:buFont typeface="Wingdings 2" panose="05020102010507070707" pitchFamily="18" charset="2"/>
                        <a:defRPr sz="23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Arial" panose="020B0604020202020204" pitchFamily="34" charset="0"/>
                          <a:ea typeface="微軟正黑體" panose="020B0604030504040204" pitchFamily="34" charset="-120"/>
                        </a:defRPr>
                      </a:lvl2pPr>
                      <a:lvl3pPr marL="1143000" indent="-228600">
                        <a:spcBef>
                          <a:spcPct val="20000"/>
                        </a:spcBef>
                        <a:buClr>
                          <a:srgbClr val="8CADAE"/>
                        </a:buClr>
                        <a:buSzPct val="75000"/>
                        <a:buFont typeface="Wingdings 2" panose="05020102010507070707" pitchFamily="18" charset="2"/>
                        <a:defRPr>
                          <a:solidFill>
                            <a:schemeClr val="tx1"/>
                          </a:solidFill>
                          <a:latin typeface="Arial" panose="020B0604020202020204" pitchFamily="34" charset="0"/>
                          <a:ea typeface="微軟正黑體" panose="020B0604030504040204" pitchFamily="34" charset="-120"/>
                        </a:defRPr>
                      </a:lvl3pPr>
                      <a:lvl4pPr marL="1600200" indent="-228600">
                        <a:spcBef>
                          <a:spcPct val="20000"/>
                        </a:spcBef>
                        <a:buClr>
                          <a:srgbClr val="8C7B70"/>
                        </a:buClr>
                        <a:buSzPct val="70000"/>
                        <a:buFont typeface="Wingdings" panose="05000000000000000000" pitchFamily="2" charset="2"/>
                        <a:defRPr>
                          <a:solidFill>
                            <a:schemeClr val="tx2"/>
                          </a:solidFill>
                          <a:latin typeface="Arial" panose="020B0604020202020204" pitchFamily="34" charset="0"/>
                          <a:ea typeface="微軟正黑體" panose="020B0604030504040204" pitchFamily="34" charset="-120"/>
                        </a:defRPr>
                      </a:lvl4pPr>
                      <a:lvl5pPr marL="2057400" indent="-228600">
                        <a:spcBef>
                          <a:spcPct val="20000"/>
                        </a:spcBef>
                        <a:buClr>
                          <a:srgbClr val="8FB08C"/>
                        </a:buClr>
                        <a:defRPr sz="1600">
                          <a:solidFill>
                            <a:schemeClr val="tx1"/>
                          </a:solidFill>
                          <a:latin typeface="Arial" panose="020B0604020202020204" pitchFamily="34" charset="0"/>
                          <a:ea typeface="微軟正黑體" panose="020B0604030504040204" pitchFamily="34" charset="-120"/>
                        </a:defRPr>
                      </a:lvl5pPr>
                      <a:lvl6pPr marL="25146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6pPr>
                      <a:lvl7pPr marL="29718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7pPr>
                      <a:lvl8pPr marL="34290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8pPr>
                      <a:lvl9pPr marL="38862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微軟正黑體" panose="020B0604030504040204" pitchFamily="34" charset="-120"/>
                          <a:ea typeface="新細明體" panose="02020500000000000000" pitchFamily="18" charset="-120"/>
                        </a:rPr>
                        <a:t>--</a:t>
                      </a:r>
                      <a:endParaRPr kumimoji="0" lang="zh-TW" altLang="zh-TW" sz="20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endParaRPr>
                    </a:p>
                  </a:txBody>
                  <a:tcPr marL="16412" marR="1641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7D5"/>
                    </a:solidFill>
                  </a:tcPr>
                </a:tc>
                <a:tc>
                  <a:txBody>
                    <a:bodyPr/>
                    <a:lstStyle>
                      <a:lvl1pPr>
                        <a:spcBef>
                          <a:spcPct val="20000"/>
                        </a:spcBef>
                        <a:buClr>
                          <a:schemeClr val="accent1"/>
                        </a:buClr>
                        <a:buSzPct val="85000"/>
                        <a:buFont typeface="Wingdings 2" panose="05020102010507070707" pitchFamily="18" charset="2"/>
                        <a:defRPr sz="23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Arial" panose="020B0604020202020204" pitchFamily="34" charset="0"/>
                          <a:ea typeface="微軟正黑體" panose="020B0604030504040204" pitchFamily="34" charset="-120"/>
                        </a:defRPr>
                      </a:lvl2pPr>
                      <a:lvl3pPr marL="1143000" indent="-228600">
                        <a:spcBef>
                          <a:spcPct val="20000"/>
                        </a:spcBef>
                        <a:buClr>
                          <a:srgbClr val="8CADAE"/>
                        </a:buClr>
                        <a:buSzPct val="75000"/>
                        <a:buFont typeface="Wingdings 2" panose="05020102010507070707" pitchFamily="18" charset="2"/>
                        <a:defRPr>
                          <a:solidFill>
                            <a:schemeClr val="tx1"/>
                          </a:solidFill>
                          <a:latin typeface="Arial" panose="020B0604020202020204" pitchFamily="34" charset="0"/>
                          <a:ea typeface="微軟正黑體" panose="020B0604030504040204" pitchFamily="34" charset="-120"/>
                        </a:defRPr>
                      </a:lvl3pPr>
                      <a:lvl4pPr marL="1600200" indent="-228600">
                        <a:spcBef>
                          <a:spcPct val="20000"/>
                        </a:spcBef>
                        <a:buClr>
                          <a:srgbClr val="8C7B70"/>
                        </a:buClr>
                        <a:buSzPct val="70000"/>
                        <a:buFont typeface="Wingdings" panose="05000000000000000000" pitchFamily="2" charset="2"/>
                        <a:defRPr>
                          <a:solidFill>
                            <a:schemeClr val="tx2"/>
                          </a:solidFill>
                          <a:latin typeface="Arial" panose="020B0604020202020204" pitchFamily="34" charset="0"/>
                          <a:ea typeface="微軟正黑體" panose="020B0604030504040204" pitchFamily="34" charset="-120"/>
                        </a:defRPr>
                      </a:lvl4pPr>
                      <a:lvl5pPr marL="2057400" indent="-228600">
                        <a:spcBef>
                          <a:spcPct val="20000"/>
                        </a:spcBef>
                        <a:buClr>
                          <a:srgbClr val="8FB08C"/>
                        </a:buClr>
                        <a:defRPr sz="1600">
                          <a:solidFill>
                            <a:schemeClr val="tx1"/>
                          </a:solidFill>
                          <a:latin typeface="Arial" panose="020B0604020202020204" pitchFamily="34" charset="0"/>
                          <a:ea typeface="微軟正黑體" panose="020B0604030504040204" pitchFamily="34" charset="-120"/>
                        </a:defRPr>
                      </a:lvl5pPr>
                      <a:lvl6pPr marL="25146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6pPr>
                      <a:lvl7pPr marL="29718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7pPr>
                      <a:lvl8pPr marL="34290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8pPr>
                      <a:lvl9pPr marL="38862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微軟正黑體" panose="020B0604030504040204" pitchFamily="34" charset="-120"/>
                          <a:ea typeface="新細明體" panose="02020500000000000000" pitchFamily="18" charset="-120"/>
                        </a:rPr>
                        <a:t>--</a:t>
                      </a:r>
                      <a:endParaRPr kumimoji="0" lang="zh-TW" altLang="zh-TW" sz="20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endParaRPr>
                    </a:p>
                  </a:txBody>
                  <a:tcPr marL="16412" marR="1641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7D5"/>
                    </a:solidFill>
                  </a:tcPr>
                </a:tc>
                <a:tc>
                  <a:txBody>
                    <a:bodyPr/>
                    <a:lstStyle>
                      <a:lvl1pPr>
                        <a:spcBef>
                          <a:spcPct val="20000"/>
                        </a:spcBef>
                        <a:buClr>
                          <a:schemeClr val="accent1"/>
                        </a:buClr>
                        <a:buSzPct val="85000"/>
                        <a:buFont typeface="Wingdings 2" panose="05020102010507070707" pitchFamily="18" charset="2"/>
                        <a:defRPr sz="23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Arial" panose="020B0604020202020204" pitchFamily="34" charset="0"/>
                          <a:ea typeface="微軟正黑體" panose="020B0604030504040204" pitchFamily="34" charset="-120"/>
                        </a:defRPr>
                      </a:lvl2pPr>
                      <a:lvl3pPr marL="1143000" indent="-228600">
                        <a:spcBef>
                          <a:spcPct val="20000"/>
                        </a:spcBef>
                        <a:buClr>
                          <a:srgbClr val="8CADAE"/>
                        </a:buClr>
                        <a:buSzPct val="75000"/>
                        <a:buFont typeface="Wingdings 2" panose="05020102010507070707" pitchFamily="18" charset="2"/>
                        <a:defRPr>
                          <a:solidFill>
                            <a:schemeClr val="tx1"/>
                          </a:solidFill>
                          <a:latin typeface="Arial" panose="020B0604020202020204" pitchFamily="34" charset="0"/>
                          <a:ea typeface="微軟正黑體" panose="020B0604030504040204" pitchFamily="34" charset="-120"/>
                        </a:defRPr>
                      </a:lvl3pPr>
                      <a:lvl4pPr marL="1600200" indent="-228600">
                        <a:spcBef>
                          <a:spcPct val="20000"/>
                        </a:spcBef>
                        <a:buClr>
                          <a:srgbClr val="8C7B70"/>
                        </a:buClr>
                        <a:buSzPct val="70000"/>
                        <a:buFont typeface="Wingdings" panose="05000000000000000000" pitchFamily="2" charset="2"/>
                        <a:defRPr>
                          <a:solidFill>
                            <a:schemeClr val="tx2"/>
                          </a:solidFill>
                          <a:latin typeface="Arial" panose="020B0604020202020204" pitchFamily="34" charset="0"/>
                          <a:ea typeface="微軟正黑體" panose="020B0604030504040204" pitchFamily="34" charset="-120"/>
                        </a:defRPr>
                      </a:lvl4pPr>
                      <a:lvl5pPr marL="2057400" indent="-228600">
                        <a:spcBef>
                          <a:spcPct val="20000"/>
                        </a:spcBef>
                        <a:buClr>
                          <a:srgbClr val="8FB08C"/>
                        </a:buClr>
                        <a:defRPr sz="1600">
                          <a:solidFill>
                            <a:schemeClr val="tx1"/>
                          </a:solidFill>
                          <a:latin typeface="Arial" panose="020B0604020202020204" pitchFamily="34" charset="0"/>
                          <a:ea typeface="微軟正黑體" panose="020B0604030504040204" pitchFamily="34" charset="-120"/>
                        </a:defRPr>
                      </a:lvl5pPr>
                      <a:lvl6pPr marL="25146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6pPr>
                      <a:lvl7pPr marL="29718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7pPr>
                      <a:lvl8pPr marL="34290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8pPr>
                      <a:lvl9pPr marL="38862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微軟正黑體" panose="020B0604030504040204" pitchFamily="34" charset="-120"/>
                          <a:ea typeface="新細明體" panose="02020500000000000000" pitchFamily="18" charset="-120"/>
                        </a:rPr>
                        <a:t>--</a:t>
                      </a:r>
                      <a:endParaRPr kumimoji="0" lang="zh-TW" altLang="zh-TW" sz="20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endParaRPr>
                    </a:p>
                  </a:txBody>
                  <a:tcPr marL="16412" marR="1641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7D5"/>
                    </a:solidFill>
                  </a:tcPr>
                </a:tc>
                <a:tc>
                  <a:txBody>
                    <a:bodyPr/>
                    <a:lstStyle>
                      <a:lvl1pPr>
                        <a:spcBef>
                          <a:spcPct val="20000"/>
                        </a:spcBef>
                        <a:buClr>
                          <a:schemeClr val="accent1"/>
                        </a:buClr>
                        <a:buSzPct val="85000"/>
                        <a:buFont typeface="Wingdings 2" panose="05020102010507070707" pitchFamily="18" charset="2"/>
                        <a:defRPr sz="23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Arial" panose="020B0604020202020204" pitchFamily="34" charset="0"/>
                          <a:ea typeface="微軟正黑體" panose="020B0604030504040204" pitchFamily="34" charset="-120"/>
                        </a:defRPr>
                      </a:lvl2pPr>
                      <a:lvl3pPr marL="1143000" indent="-228600">
                        <a:spcBef>
                          <a:spcPct val="20000"/>
                        </a:spcBef>
                        <a:buClr>
                          <a:srgbClr val="8CADAE"/>
                        </a:buClr>
                        <a:buSzPct val="75000"/>
                        <a:buFont typeface="Wingdings 2" panose="05020102010507070707" pitchFamily="18" charset="2"/>
                        <a:defRPr>
                          <a:solidFill>
                            <a:schemeClr val="tx1"/>
                          </a:solidFill>
                          <a:latin typeface="Arial" panose="020B0604020202020204" pitchFamily="34" charset="0"/>
                          <a:ea typeface="微軟正黑體" panose="020B0604030504040204" pitchFamily="34" charset="-120"/>
                        </a:defRPr>
                      </a:lvl3pPr>
                      <a:lvl4pPr marL="1600200" indent="-228600">
                        <a:spcBef>
                          <a:spcPct val="20000"/>
                        </a:spcBef>
                        <a:buClr>
                          <a:srgbClr val="8C7B70"/>
                        </a:buClr>
                        <a:buSzPct val="70000"/>
                        <a:buFont typeface="Wingdings" panose="05000000000000000000" pitchFamily="2" charset="2"/>
                        <a:defRPr>
                          <a:solidFill>
                            <a:schemeClr val="tx2"/>
                          </a:solidFill>
                          <a:latin typeface="Arial" panose="020B0604020202020204" pitchFamily="34" charset="0"/>
                          <a:ea typeface="微軟正黑體" panose="020B0604030504040204" pitchFamily="34" charset="-120"/>
                        </a:defRPr>
                      </a:lvl4pPr>
                      <a:lvl5pPr marL="2057400" indent="-228600">
                        <a:spcBef>
                          <a:spcPct val="20000"/>
                        </a:spcBef>
                        <a:buClr>
                          <a:srgbClr val="8FB08C"/>
                        </a:buClr>
                        <a:defRPr sz="1600">
                          <a:solidFill>
                            <a:schemeClr val="tx1"/>
                          </a:solidFill>
                          <a:latin typeface="Arial" panose="020B0604020202020204" pitchFamily="34" charset="0"/>
                          <a:ea typeface="微軟正黑體" panose="020B0604030504040204" pitchFamily="34" charset="-120"/>
                        </a:defRPr>
                      </a:lvl5pPr>
                      <a:lvl6pPr marL="25146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6pPr>
                      <a:lvl7pPr marL="29718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7pPr>
                      <a:lvl8pPr marL="34290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8pPr>
                      <a:lvl9pPr marL="38862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FF0000"/>
                          </a:solidFill>
                          <a:effectLst/>
                          <a:latin typeface="微軟正黑體" panose="020B0604030504040204" pitchFamily="34" charset="-120"/>
                          <a:ea typeface="新細明體" panose="02020500000000000000" pitchFamily="18" charset="-120"/>
                        </a:rPr>
                        <a:t>(2)</a:t>
                      </a:r>
                      <a:endParaRPr kumimoji="0" lang="zh-TW" altLang="zh-TW" sz="20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endParaRPr>
                    </a:p>
                  </a:txBody>
                  <a:tcPr marL="16412" marR="1641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7D5"/>
                    </a:solidFill>
                  </a:tcPr>
                </a:tc>
                <a:extLst>
                  <a:ext uri="{0D108BD9-81ED-4DB2-BD59-A6C34878D82A}">
                    <a16:rowId xmlns="" xmlns:a16="http://schemas.microsoft.com/office/drawing/2014/main" val="1678578210"/>
                  </a:ext>
                </a:extLst>
              </a:tr>
              <a:tr h="587375">
                <a:tc>
                  <a:txBody>
                    <a:bodyPr/>
                    <a:lstStyle>
                      <a:lvl1pPr>
                        <a:spcBef>
                          <a:spcPct val="20000"/>
                        </a:spcBef>
                        <a:buClr>
                          <a:schemeClr val="accent1"/>
                        </a:buClr>
                        <a:buSzPct val="85000"/>
                        <a:buFont typeface="Wingdings 2" panose="05020102010507070707" pitchFamily="18" charset="2"/>
                        <a:defRPr sz="23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Arial" panose="020B0604020202020204" pitchFamily="34" charset="0"/>
                          <a:ea typeface="微軟正黑體" panose="020B0604030504040204" pitchFamily="34" charset="-120"/>
                        </a:defRPr>
                      </a:lvl2pPr>
                      <a:lvl3pPr marL="1143000" indent="-228600">
                        <a:spcBef>
                          <a:spcPct val="20000"/>
                        </a:spcBef>
                        <a:buClr>
                          <a:srgbClr val="8CADAE"/>
                        </a:buClr>
                        <a:buSzPct val="75000"/>
                        <a:buFont typeface="Wingdings 2" panose="05020102010507070707" pitchFamily="18" charset="2"/>
                        <a:defRPr>
                          <a:solidFill>
                            <a:schemeClr val="tx1"/>
                          </a:solidFill>
                          <a:latin typeface="Arial" panose="020B0604020202020204" pitchFamily="34" charset="0"/>
                          <a:ea typeface="微軟正黑體" panose="020B0604030504040204" pitchFamily="34" charset="-120"/>
                        </a:defRPr>
                      </a:lvl3pPr>
                      <a:lvl4pPr marL="1600200" indent="-228600">
                        <a:spcBef>
                          <a:spcPct val="20000"/>
                        </a:spcBef>
                        <a:buClr>
                          <a:srgbClr val="8C7B70"/>
                        </a:buClr>
                        <a:buSzPct val="70000"/>
                        <a:buFont typeface="Wingdings" panose="05000000000000000000" pitchFamily="2" charset="2"/>
                        <a:defRPr>
                          <a:solidFill>
                            <a:schemeClr val="tx2"/>
                          </a:solidFill>
                          <a:latin typeface="Arial" panose="020B0604020202020204" pitchFamily="34" charset="0"/>
                          <a:ea typeface="微軟正黑體" panose="020B0604030504040204" pitchFamily="34" charset="-120"/>
                        </a:defRPr>
                      </a:lvl4pPr>
                      <a:lvl5pPr marL="2057400" indent="-228600">
                        <a:spcBef>
                          <a:spcPct val="20000"/>
                        </a:spcBef>
                        <a:buClr>
                          <a:srgbClr val="8FB08C"/>
                        </a:buClr>
                        <a:defRPr sz="1600">
                          <a:solidFill>
                            <a:schemeClr val="tx1"/>
                          </a:solidFill>
                          <a:latin typeface="Arial" panose="020B0604020202020204" pitchFamily="34" charset="0"/>
                          <a:ea typeface="微軟正黑體" panose="020B0604030504040204" pitchFamily="34" charset="-120"/>
                        </a:defRPr>
                      </a:lvl5pPr>
                      <a:lvl6pPr marL="25146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6pPr>
                      <a:lvl7pPr marL="29718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7pPr>
                      <a:lvl8pPr marL="34290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8pPr>
                      <a:lvl9pPr marL="38862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000000"/>
                          </a:solidFill>
                          <a:effectLst/>
                          <a:latin typeface="微軟正黑體" panose="020B0604030504040204" pitchFamily="34" charset="-120"/>
                          <a:ea typeface="新細明體" panose="02020500000000000000" pitchFamily="18" charset="-120"/>
                        </a:rPr>
                        <a:t>B</a:t>
                      </a:r>
                      <a:r>
                        <a:rPr kumimoji="0" lang="zh-TW" altLang="zh-TW" sz="2000" b="1"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rPr>
                        <a:t>集團經理人</a:t>
                      </a:r>
                      <a:endParaRPr kumimoji="0" lang="zh-TW" altLang="zh-TW" sz="20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endParaRPr>
                    </a:p>
                  </a:txBody>
                  <a:tcPr marL="16412" marR="1641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B"/>
                    </a:solidFill>
                  </a:tcPr>
                </a:tc>
                <a:tc>
                  <a:txBody>
                    <a:bodyPr/>
                    <a:lstStyle>
                      <a:lvl1pPr>
                        <a:spcBef>
                          <a:spcPct val="20000"/>
                        </a:spcBef>
                        <a:buClr>
                          <a:schemeClr val="accent1"/>
                        </a:buClr>
                        <a:buSzPct val="85000"/>
                        <a:buFont typeface="Wingdings 2" panose="05020102010507070707" pitchFamily="18" charset="2"/>
                        <a:defRPr sz="23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Arial" panose="020B0604020202020204" pitchFamily="34" charset="0"/>
                          <a:ea typeface="微軟正黑體" panose="020B0604030504040204" pitchFamily="34" charset="-120"/>
                        </a:defRPr>
                      </a:lvl2pPr>
                      <a:lvl3pPr marL="1143000" indent="-228600">
                        <a:spcBef>
                          <a:spcPct val="20000"/>
                        </a:spcBef>
                        <a:buClr>
                          <a:srgbClr val="8CADAE"/>
                        </a:buClr>
                        <a:buSzPct val="75000"/>
                        <a:buFont typeface="Wingdings 2" panose="05020102010507070707" pitchFamily="18" charset="2"/>
                        <a:defRPr>
                          <a:solidFill>
                            <a:schemeClr val="tx1"/>
                          </a:solidFill>
                          <a:latin typeface="Arial" panose="020B0604020202020204" pitchFamily="34" charset="0"/>
                          <a:ea typeface="微軟正黑體" panose="020B0604030504040204" pitchFamily="34" charset="-120"/>
                        </a:defRPr>
                      </a:lvl3pPr>
                      <a:lvl4pPr marL="1600200" indent="-228600">
                        <a:spcBef>
                          <a:spcPct val="20000"/>
                        </a:spcBef>
                        <a:buClr>
                          <a:srgbClr val="8C7B70"/>
                        </a:buClr>
                        <a:buSzPct val="70000"/>
                        <a:buFont typeface="Wingdings" panose="05000000000000000000" pitchFamily="2" charset="2"/>
                        <a:defRPr>
                          <a:solidFill>
                            <a:schemeClr val="tx2"/>
                          </a:solidFill>
                          <a:latin typeface="Arial" panose="020B0604020202020204" pitchFamily="34" charset="0"/>
                          <a:ea typeface="微軟正黑體" panose="020B0604030504040204" pitchFamily="34" charset="-120"/>
                        </a:defRPr>
                      </a:lvl4pPr>
                      <a:lvl5pPr marL="2057400" indent="-228600">
                        <a:spcBef>
                          <a:spcPct val="20000"/>
                        </a:spcBef>
                        <a:buClr>
                          <a:srgbClr val="8FB08C"/>
                        </a:buClr>
                        <a:defRPr sz="1600">
                          <a:solidFill>
                            <a:schemeClr val="tx1"/>
                          </a:solidFill>
                          <a:latin typeface="Arial" panose="020B0604020202020204" pitchFamily="34" charset="0"/>
                          <a:ea typeface="微軟正黑體" panose="020B0604030504040204" pitchFamily="34" charset="-120"/>
                        </a:defRPr>
                      </a:lvl5pPr>
                      <a:lvl6pPr marL="25146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6pPr>
                      <a:lvl7pPr marL="29718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7pPr>
                      <a:lvl8pPr marL="34290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8pPr>
                      <a:lvl9pPr marL="38862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FF0000"/>
                          </a:solidFill>
                          <a:effectLst/>
                          <a:latin typeface="微軟正黑體" panose="020B0604030504040204" pitchFamily="34" charset="-120"/>
                          <a:ea typeface="新細明體" panose="02020500000000000000" pitchFamily="18" charset="-120"/>
                        </a:rPr>
                        <a:t>(3)</a:t>
                      </a:r>
                      <a:endParaRPr kumimoji="0" lang="zh-TW" altLang="zh-TW" sz="20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endParaRPr>
                    </a:p>
                  </a:txBody>
                  <a:tcPr marL="16412" marR="1641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B"/>
                    </a:solidFill>
                  </a:tcPr>
                </a:tc>
                <a:tc>
                  <a:txBody>
                    <a:bodyPr/>
                    <a:lstStyle>
                      <a:lvl1pPr>
                        <a:spcBef>
                          <a:spcPct val="20000"/>
                        </a:spcBef>
                        <a:buClr>
                          <a:schemeClr val="accent1"/>
                        </a:buClr>
                        <a:buSzPct val="85000"/>
                        <a:buFont typeface="Wingdings 2" panose="05020102010507070707" pitchFamily="18" charset="2"/>
                        <a:defRPr sz="23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Arial" panose="020B0604020202020204" pitchFamily="34" charset="0"/>
                          <a:ea typeface="微軟正黑體" panose="020B0604030504040204" pitchFamily="34" charset="-120"/>
                        </a:defRPr>
                      </a:lvl2pPr>
                      <a:lvl3pPr marL="1143000" indent="-228600">
                        <a:spcBef>
                          <a:spcPct val="20000"/>
                        </a:spcBef>
                        <a:buClr>
                          <a:srgbClr val="8CADAE"/>
                        </a:buClr>
                        <a:buSzPct val="75000"/>
                        <a:buFont typeface="Wingdings 2" panose="05020102010507070707" pitchFamily="18" charset="2"/>
                        <a:defRPr>
                          <a:solidFill>
                            <a:schemeClr val="tx1"/>
                          </a:solidFill>
                          <a:latin typeface="Arial" panose="020B0604020202020204" pitchFamily="34" charset="0"/>
                          <a:ea typeface="微軟正黑體" panose="020B0604030504040204" pitchFamily="34" charset="-120"/>
                        </a:defRPr>
                      </a:lvl3pPr>
                      <a:lvl4pPr marL="1600200" indent="-228600">
                        <a:spcBef>
                          <a:spcPct val="20000"/>
                        </a:spcBef>
                        <a:buClr>
                          <a:srgbClr val="8C7B70"/>
                        </a:buClr>
                        <a:buSzPct val="70000"/>
                        <a:buFont typeface="Wingdings" panose="05000000000000000000" pitchFamily="2" charset="2"/>
                        <a:defRPr>
                          <a:solidFill>
                            <a:schemeClr val="tx2"/>
                          </a:solidFill>
                          <a:latin typeface="Arial" panose="020B0604020202020204" pitchFamily="34" charset="0"/>
                          <a:ea typeface="微軟正黑體" panose="020B0604030504040204" pitchFamily="34" charset="-120"/>
                        </a:defRPr>
                      </a:lvl4pPr>
                      <a:lvl5pPr marL="2057400" indent="-228600">
                        <a:spcBef>
                          <a:spcPct val="20000"/>
                        </a:spcBef>
                        <a:buClr>
                          <a:srgbClr val="8FB08C"/>
                        </a:buClr>
                        <a:defRPr sz="1600">
                          <a:solidFill>
                            <a:schemeClr val="tx1"/>
                          </a:solidFill>
                          <a:latin typeface="Arial" panose="020B0604020202020204" pitchFamily="34" charset="0"/>
                          <a:ea typeface="微軟正黑體" panose="020B0604030504040204" pitchFamily="34" charset="-120"/>
                        </a:defRPr>
                      </a:lvl5pPr>
                      <a:lvl6pPr marL="25146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6pPr>
                      <a:lvl7pPr marL="29718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7pPr>
                      <a:lvl8pPr marL="34290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8pPr>
                      <a:lvl9pPr marL="38862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新細明體" panose="02020500000000000000" pitchFamily="18" charset="-120"/>
                        </a:rPr>
                        <a:t>--</a:t>
                      </a:r>
                      <a:endParaRPr kumimoji="0" lang="zh-TW" altLang="zh-TW" sz="2000" b="0" i="0" u="none" strike="noStrike" cap="none" normalizeH="0" baseline="0" dirty="0" smtClean="0">
                        <a:ln>
                          <a:noFill/>
                        </a:ln>
                        <a:solidFill>
                          <a:srgbClr val="000000"/>
                        </a:solidFill>
                        <a:effectLst/>
                        <a:latin typeface="新細明體" panose="02020500000000000000" pitchFamily="18" charset="-120"/>
                        <a:ea typeface="新細明體" panose="02020500000000000000" pitchFamily="18" charset="-120"/>
                      </a:endParaRPr>
                    </a:p>
                  </a:txBody>
                  <a:tcPr marL="16412" marR="1641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B"/>
                    </a:solidFill>
                  </a:tcPr>
                </a:tc>
                <a:tc>
                  <a:txBody>
                    <a:bodyPr/>
                    <a:lstStyle>
                      <a:lvl1pPr>
                        <a:spcBef>
                          <a:spcPct val="20000"/>
                        </a:spcBef>
                        <a:buClr>
                          <a:schemeClr val="accent1"/>
                        </a:buClr>
                        <a:buSzPct val="85000"/>
                        <a:buFont typeface="Wingdings 2" panose="05020102010507070707" pitchFamily="18" charset="2"/>
                        <a:defRPr sz="23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Arial" panose="020B0604020202020204" pitchFamily="34" charset="0"/>
                          <a:ea typeface="微軟正黑體" panose="020B0604030504040204" pitchFamily="34" charset="-120"/>
                        </a:defRPr>
                      </a:lvl2pPr>
                      <a:lvl3pPr marL="1143000" indent="-228600">
                        <a:spcBef>
                          <a:spcPct val="20000"/>
                        </a:spcBef>
                        <a:buClr>
                          <a:srgbClr val="8CADAE"/>
                        </a:buClr>
                        <a:buSzPct val="75000"/>
                        <a:buFont typeface="Wingdings 2" panose="05020102010507070707" pitchFamily="18" charset="2"/>
                        <a:defRPr>
                          <a:solidFill>
                            <a:schemeClr val="tx1"/>
                          </a:solidFill>
                          <a:latin typeface="Arial" panose="020B0604020202020204" pitchFamily="34" charset="0"/>
                          <a:ea typeface="微軟正黑體" panose="020B0604030504040204" pitchFamily="34" charset="-120"/>
                        </a:defRPr>
                      </a:lvl3pPr>
                      <a:lvl4pPr marL="1600200" indent="-228600">
                        <a:spcBef>
                          <a:spcPct val="20000"/>
                        </a:spcBef>
                        <a:buClr>
                          <a:srgbClr val="8C7B70"/>
                        </a:buClr>
                        <a:buSzPct val="70000"/>
                        <a:buFont typeface="Wingdings" panose="05000000000000000000" pitchFamily="2" charset="2"/>
                        <a:defRPr>
                          <a:solidFill>
                            <a:schemeClr val="tx2"/>
                          </a:solidFill>
                          <a:latin typeface="Arial" panose="020B0604020202020204" pitchFamily="34" charset="0"/>
                          <a:ea typeface="微軟正黑體" panose="020B0604030504040204" pitchFamily="34" charset="-120"/>
                        </a:defRPr>
                      </a:lvl4pPr>
                      <a:lvl5pPr marL="2057400" indent="-228600">
                        <a:spcBef>
                          <a:spcPct val="20000"/>
                        </a:spcBef>
                        <a:buClr>
                          <a:srgbClr val="8FB08C"/>
                        </a:buClr>
                        <a:defRPr sz="1600">
                          <a:solidFill>
                            <a:schemeClr val="tx1"/>
                          </a:solidFill>
                          <a:latin typeface="Arial" panose="020B0604020202020204" pitchFamily="34" charset="0"/>
                          <a:ea typeface="微軟正黑體" panose="020B0604030504040204" pitchFamily="34" charset="-120"/>
                        </a:defRPr>
                      </a:lvl5pPr>
                      <a:lvl6pPr marL="25146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6pPr>
                      <a:lvl7pPr marL="29718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7pPr>
                      <a:lvl8pPr marL="34290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8pPr>
                      <a:lvl9pPr marL="38862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微軟正黑體" panose="020B0604030504040204" pitchFamily="34" charset="-120"/>
                          <a:ea typeface="新細明體" panose="02020500000000000000" pitchFamily="18" charset="-120"/>
                        </a:rPr>
                        <a:t>--</a:t>
                      </a:r>
                      <a:endParaRPr kumimoji="0" lang="zh-TW" altLang="zh-TW" sz="20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endParaRPr>
                    </a:p>
                  </a:txBody>
                  <a:tcPr marL="16412" marR="1641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B"/>
                    </a:solidFill>
                  </a:tcPr>
                </a:tc>
                <a:tc>
                  <a:txBody>
                    <a:bodyPr/>
                    <a:lstStyle>
                      <a:lvl1pPr>
                        <a:spcBef>
                          <a:spcPct val="20000"/>
                        </a:spcBef>
                        <a:buClr>
                          <a:schemeClr val="accent1"/>
                        </a:buClr>
                        <a:buSzPct val="85000"/>
                        <a:buFont typeface="Wingdings 2" panose="05020102010507070707" pitchFamily="18" charset="2"/>
                        <a:defRPr sz="23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Arial" panose="020B0604020202020204" pitchFamily="34" charset="0"/>
                          <a:ea typeface="微軟正黑體" panose="020B0604030504040204" pitchFamily="34" charset="-120"/>
                        </a:defRPr>
                      </a:lvl2pPr>
                      <a:lvl3pPr marL="1143000" indent="-228600">
                        <a:spcBef>
                          <a:spcPct val="20000"/>
                        </a:spcBef>
                        <a:buClr>
                          <a:srgbClr val="8CADAE"/>
                        </a:buClr>
                        <a:buSzPct val="75000"/>
                        <a:buFont typeface="Wingdings 2" panose="05020102010507070707" pitchFamily="18" charset="2"/>
                        <a:defRPr>
                          <a:solidFill>
                            <a:schemeClr val="tx1"/>
                          </a:solidFill>
                          <a:latin typeface="Arial" panose="020B0604020202020204" pitchFamily="34" charset="0"/>
                          <a:ea typeface="微軟正黑體" panose="020B0604030504040204" pitchFamily="34" charset="-120"/>
                        </a:defRPr>
                      </a:lvl3pPr>
                      <a:lvl4pPr marL="1600200" indent="-228600">
                        <a:spcBef>
                          <a:spcPct val="20000"/>
                        </a:spcBef>
                        <a:buClr>
                          <a:srgbClr val="8C7B70"/>
                        </a:buClr>
                        <a:buSzPct val="70000"/>
                        <a:buFont typeface="Wingdings" panose="05000000000000000000" pitchFamily="2" charset="2"/>
                        <a:defRPr>
                          <a:solidFill>
                            <a:schemeClr val="tx2"/>
                          </a:solidFill>
                          <a:latin typeface="Arial" panose="020B0604020202020204" pitchFamily="34" charset="0"/>
                          <a:ea typeface="微軟正黑體" panose="020B0604030504040204" pitchFamily="34" charset="-120"/>
                        </a:defRPr>
                      </a:lvl4pPr>
                      <a:lvl5pPr marL="2057400" indent="-228600">
                        <a:spcBef>
                          <a:spcPct val="20000"/>
                        </a:spcBef>
                        <a:buClr>
                          <a:srgbClr val="8FB08C"/>
                        </a:buClr>
                        <a:defRPr sz="1600">
                          <a:solidFill>
                            <a:schemeClr val="tx1"/>
                          </a:solidFill>
                          <a:latin typeface="Arial" panose="020B0604020202020204" pitchFamily="34" charset="0"/>
                          <a:ea typeface="微軟正黑體" panose="020B0604030504040204" pitchFamily="34" charset="-120"/>
                        </a:defRPr>
                      </a:lvl5pPr>
                      <a:lvl6pPr marL="25146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6pPr>
                      <a:lvl7pPr marL="29718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7pPr>
                      <a:lvl8pPr marL="34290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8pPr>
                      <a:lvl9pPr marL="38862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rPr>
                        <a:t>　</a:t>
                      </a:r>
                      <a:r>
                        <a:rPr kumimoji="0" lang="en-US" altLang="zh-TW" sz="2000" b="1" i="0" u="none" strike="noStrike" cap="none" normalizeH="0" baseline="0" smtClean="0">
                          <a:ln>
                            <a:noFill/>
                          </a:ln>
                          <a:solidFill>
                            <a:srgbClr val="FF0000"/>
                          </a:solidFill>
                          <a:effectLst/>
                          <a:latin typeface="微軟正黑體" panose="020B0604030504040204" pitchFamily="34" charset="-120"/>
                          <a:ea typeface="新細明體" panose="02020500000000000000" pitchFamily="18" charset="-120"/>
                        </a:rPr>
                        <a:t>(3)</a:t>
                      </a:r>
                      <a:endParaRPr kumimoji="0" lang="zh-TW" altLang="zh-TW" sz="20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endParaRPr>
                    </a:p>
                  </a:txBody>
                  <a:tcPr marL="16412" marR="1641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B"/>
                    </a:solidFill>
                  </a:tcPr>
                </a:tc>
                <a:tc>
                  <a:txBody>
                    <a:bodyPr/>
                    <a:lstStyle>
                      <a:lvl1pPr>
                        <a:spcBef>
                          <a:spcPct val="20000"/>
                        </a:spcBef>
                        <a:buClr>
                          <a:schemeClr val="accent1"/>
                        </a:buClr>
                        <a:buSzPct val="85000"/>
                        <a:buFont typeface="Wingdings 2" panose="05020102010507070707" pitchFamily="18" charset="2"/>
                        <a:defRPr sz="23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Arial" panose="020B0604020202020204" pitchFamily="34" charset="0"/>
                          <a:ea typeface="微軟正黑體" panose="020B0604030504040204" pitchFamily="34" charset="-120"/>
                        </a:defRPr>
                      </a:lvl2pPr>
                      <a:lvl3pPr marL="1143000" indent="-228600">
                        <a:spcBef>
                          <a:spcPct val="20000"/>
                        </a:spcBef>
                        <a:buClr>
                          <a:srgbClr val="8CADAE"/>
                        </a:buClr>
                        <a:buSzPct val="75000"/>
                        <a:buFont typeface="Wingdings 2" panose="05020102010507070707" pitchFamily="18" charset="2"/>
                        <a:defRPr>
                          <a:solidFill>
                            <a:schemeClr val="tx1"/>
                          </a:solidFill>
                          <a:latin typeface="Arial" panose="020B0604020202020204" pitchFamily="34" charset="0"/>
                          <a:ea typeface="微軟正黑體" panose="020B0604030504040204" pitchFamily="34" charset="-120"/>
                        </a:defRPr>
                      </a:lvl3pPr>
                      <a:lvl4pPr marL="1600200" indent="-228600">
                        <a:spcBef>
                          <a:spcPct val="20000"/>
                        </a:spcBef>
                        <a:buClr>
                          <a:srgbClr val="8C7B70"/>
                        </a:buClr>
                        <a:buSzPct val="70000"/>
                        <a:buFont typeface="Wingdings" panose="05000000000000000000" pitchFamily="2" charset="2"/>
                        <a:defRPr>
                          <a:solidFill>
                            <a:schemeClr val="tx2"/>
                          </a:solidFill>
                          <a:latin typeface="Arial" panose="020B0604020202020204" pitchFamily="34" charset="0"/>
                          <a:ea typeface="微軟正黑體" panose="020B0604030504040204" pitchFamily="34" charset="-120"/>
                        </a:defRPr>
                      </a:lvl4pPr>
                      <a:lvl5pPr marL="2057400" indent="-228600">
                        <a:spcBef>
                          <a:spcPct val="20000"/>
                        </a:spcBef>
                        <a:buClr>
                          <a:srgbClr val="8FB08C"/>
                        </a:buClr>
                        <a:defRPr sz="1600">
                          <a:solidFill>
                            <a:schemeClr val="tx1"/>
                          </a:solidFill>
                          <a:latin typeface="Arial" panose="020B0604020202020204" pitchFamily="34" charset="0"/>
                          <a:ea typeface="微軟正黑體" panose="020B0604030504040204" pitchFamily="34" charset="-120"/>
                        </a:defRPr>
                      </a:lvl5pPr>
                      <a:lvl6pPr marL="25146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6pPr>
                      <a:lvl7pPr marL="29718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7pPr>
                      <a:lvl8pPr marL="34290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8pPr>
                      <a:lvl9pPr marL="38862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FF0000"/>
                          </a:solidFill>
                          <a:effectLst/>
                          <a:latin typeface="微軟正黑體" panose="020B0604030504040204" pitchFamily="34" charset="-120"/>
                          <a:ea typeface="新細明體" panose="02020500000000000000" pitchFamily="18" charset="-120"/>
                        </a:rPr>
                        <a:t>(3)</a:t>
                      </a:r>
                      <a:endParaRPr kumimoji="0" lang="zh-TW" altLang="zh-TW" sz="20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endParaRPr>
                    </a:p>
                  </a:txBody>
                  <a:tcPr marL="16412" marR="1641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B"/>
                    </a:solidFill>
                  </a:tcPr>
                </a:tc>
                <a:extLst>
                  <a:ext uri="{0D108BD9-81ED-4DB2-BD59-A6C34878D82A}">
                    <a16:rowId xmlns="" xmlns:a16="http://schemas.microsoft.com/office/drawing/2014/main" val="1764765239"/>
                  </a:ext>
                </a:extLst>
              </a:tr>
              <a:tr h="587375">
                <a:tc>
                  <a:txBody>
                    <a:bodyPr/>
                    <a:lstStyle>
                      <a:lvl1pPr>
                        <a:spcBef>
                          <a:spcPct val="20000"/>
                        </a:spcBef>
                        <a:buClr>
                          <a:schemeClr val="accent1"/>
                        </a:buClr>
                        <a:buSzPct val="85000"/>
                        <a:buFont typeface="Wingdings 2" panose="05020102010507070707" pitchFamily="18" charset="2"/>
                        <a:defRPr sz="23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Arial" panose="020B0604020202020204" pitchFamily="34" charset="0"/>
                          <a:ea typeface="微軟正黑體" panose="020B0604030504040204" pitchFamily="34" charset="-120"/>
                        </a:defRPr>
                      </a:lvl2pPr>
                      <a:lvl3pPr marL="1143000" indent="-228600">
                        <a:spcBef>
                          <a:spcPct val="20000"/>
                        </a:spcBef>
                        <a:buClr>
                          <a:srgbClr val="8CADAE"/>
                        </a:buClr>
                        <a:buSzPct val="75000"/>
                        <a:buFont typeface="Wingdings 2" panose="05020102010507070707" pitchFamily="18" charset="2"/>
                        <a:defRPr>
                          <a:solidFill>
                            <a:schemeClr val="tx1"/>
                          </a:solidFill>
                          <a:latin typeface="Arial" panose="020B0604020202020204" pitchFamily="34" charset="0"/>
                          <a:ea typeface="微軟正黑體" panose="020B0604030504040204" pitchFamily="34" charset="-120"/>
                        </a:defRPr>
                      </a:lvl3pPr>
                      <a:lvl4pPr marL="1600200" indent="-228600">
                        <a:spcBef>
                          <a:spcPct val="20000"/>
                        </a:spcBef>
                        <a:buClr>
                          <a:srgbClr val="8C7B70"/>
                        </a:buClr>
                        <a:buSzPct val="70000"/>
                        <a:buFont typeface="Wingdings" panose="05000000000000000000" pitchFamily="2" charset="2"/>
                        <a:defRPr>
                          <a:solidFill>
                            <a:schemeClr val="tx2"/>
                          </a:solidFill>
                          <a:latin typeface="Arial" panose="020B0604020202020204" pitchFamily="34" charset="0"/>
                          <a:ea typeface="微軟正黑體" panose="020B0604030504040204" pitchFamily="34" charset="-120"/>
                        </a:defRPr>
                      </a:lvl4pPr>
                      <a:lvl5pPr marL="2057400" indent="-228600">
                        <a:spcBef>
                          <a:spcPct val="20000"/>
                        </a:spcBef>
                        <a:buClr>
                          <a:srgbClr val="8FB08C"/>
                        </a:buClr>
                        <a:defRPr sz="1600">
                          <a:solidFill>
                            <a:schemeClr val="tx1"/>
                          </a:solidFill>
                          <a:latin typeface="Arial" panose="020B0604020202020204" pitchFamily="34" charset="0"/>
                          <a:ea typeface="微軟正黑體" panose="020B0604030504040204" pitchFamily="34" charset="-120"/>
                        </a:defRPr>
                      </a:lvl5pPr>
                      <a:lvl6pPr marL="25146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6pPr>
                      <a:lvl7pPr marL="29718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7pPr>
                      <a:lvl8pPr marL="34290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8pPr>
                      <a:lvl9pPr marL="38862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000000"/>
                          </a:solidFill>
                          <a:effectLst/>
                          <a:latin typeface="微軟正黑體" panose="020B0604030504040204" pitchFamily="34" charset="-120"/>
                          <a:ea typeface="新細明體" panose="02020500000000000000" pitchFamily="18" charset="-120"/>
                        </a:rPr>
                        <a:t>C</a:t>
                      </a:r>
                      <a:r>
                        <a:rPr kumimoji="0" lang="zh-TW" altLang="zh-TW" sz="2000" b="1"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rPr>
                        <a:t>經理人</a:t>
                      </a:r>
                      <a:endParaRPr kumimoji="0" lang="zh-TW" altLang="zh-TW" sz="20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endParaRPr>
                    </a:p>
                  </a:txBody>
                  <a:tcPr marL="16412" marR="1641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7D5"/>
                    </a:solidFill>
                  </a:tcPr>
                </a:tc>
                <a:tc>
                  <a:txBody>
                    <a:bodyPr/>
                    <a:lstStyle>
                      <a:lvl1pPr>
                        <a:spcBef>
                          <a:spcPct val="20000"/>
                        </a:spcBef>
                        <a:buClr>
                          <a:schemeClr val="accent1"/>
                        </a:buClr>
                        <a:buSzPct val="85000"/>
                        <a:buFont typeface="Wingdings 2" panose="05020102010507070707" pitchFamily="18" charset="2"/>
                        <a:defRPr sz="23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Arial" panose="020B0604020202020204" pitchFamily="34" charset="0"/>
                          <a:ea typeface="微軟正黑體" panose="020B0604030504040204" pitchFamily="34" charset="-120"/>
                        </a:defRPr>
                      </a:lvl2pPr>
                      <a:lvl3pPr marL="1143000" indent="-228600">
                        <a:spcBef>
                          <a:spcPct val="20000"/>
                        </a:spcBef>
                        <a:buClr>
                          <a:srgbClr val="8CADAE"/>
                        </a:buClr>
                        <a:buSzPct val="75000"/>
                        <a:buFont typeface="Wingdings 2" panose="05020102010507070707" pitchFamily="18" charset="2"/>
                        <a:defRPr>
                          <a:solidFill>
                            <a:schemeClr val="tx1"/>
                          </a:solidFill>
                          <a:latin typeface="Arial" panose="020B0604020202020204" pitchFamily="34" charset="0"/>
                          <a:ea typeface="微軟正黑體" panose="020B0604030504040204" pitchFamily="34" charset="-120"/>
                        </a:defRPr>
                      </a:lvl3pPr>
                      <a:lvl4pPr marL="1600200" indent="-228600">
                        <a:spcBef>
                          <a:spcPct val="20000"/>
                        </a:spcBef>
                        <a:buClr>
                          <a:srgbClr val="8C7B70"/>
                        </a:buClr>
                        <a:buSzPct val="70000"/>
                        <a:buFont typeface="Wingdings" panose="05000000000000000000" pitchFamily="2" charset="2"/>
                        <a:defRPr>
                          <a:solidFill>
                            <a:schemeClr val="tx2"/>
                          </a:solidFill>
                          <a:latin typeface="Arial" panose="020B0604020202020204" pitchFamily="34" charset="0"/>
                          <a:ea typeface="微軟正黑體" panose="020B0604030504040204" pitchFamily="34" charset="-120"/>
                        </a:defRPr>
                      </a:lvl4pPr>
                      <a:lvl5pPr marL="2057400" indent="-228600">
                        <a:spcBef>
                          <a:spcPct val="20000"/>
                        </a:spcBef>
                        <a:buClr>
                          <a:srgbClr val="8FB08C"/>
                        </a:buClr>
                        <a:defRPr sz="1600">
                          <a:solidFill>
                            <a:schemeClr val="tx1"/>
                          </a:solidFill>
                          <a:latin typeface="Arial" panose="020B0604020202020204" pitchFamily="34" charset="0"/>
                          <a:ea typeface="微軟正黑體" panose="020B0604030504040204" pitchFamily="34" charset="-120"/>
                        </a:defRPr>
                      </a:lvl5pPr>
                      <a:lvl6pPr marL="25146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6pPr>
                      <a:lvl7pPr marL="29718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7pPr>
                      <a:lvl8pPr marL="34290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8pPr>
                      <a:lvl9pPr marL="38862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FF0000"/>
                          </a:solidFill>
                          <a:effectLst/>
                          <a:latin typeface="微軟正黑體" panose="020B0604030504040204" pitchFamily="34" charset="-120"/>
                          <a:ea typeface="新細明體" panose="02020500000000000000" pitchFamily="18" charset="-120"/>
                        </a:rPr>
                        <a:t>(3)</a:t>
                      </a:r>
                      <a:endParaRPr kumimoji="0" lang="zh-TW" altLang="zh-TW" sz="20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endParaRPr>
                    </a:p>
                  </a:txBody>
                  <a:tcPr marL="16412" marR="1641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7D5"/>
                    </a:solidFill>
                  </a:tcPr>
                </a:tc>
                <a:tc>
                  <a:txBody>
                    <a:bodyPr/>
                    <a:lstStyle>
                      <a:lvl1pPr>
                        <a:spcBef>
                          <a:spcPct val="20000"/>
                        </a:spcBef>
                        <a:buClr>
                          <a:schemeClr val="accent1"/>
                        </a:buClr>
                        <a:buSzPct val="85000"/>
                        <a:buFont typeface="Wingdings 2" panose="05020102010507070707" pitchFamily="18" charset="2"/>
                        <a:defRPr sz="23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Arial" panose="020B0604020202020204" pitchFamily="34" charset="0"/>
                          <a:ea typeface="微軟正黑體" panose="020B0604030504040204" pitchFamily="34" charset="-120"/>
                        </a:defRPr>
                      </a:lvl2pPr>
                      <a:lvl3pPr marL="1143000" indent="-228600">
                        <a:spcBef>
                          <a:spcPct val="20000"/>
                        </a:spcBef>
                        <a:buClr>
                          <a:srgbClr val="8CADAE"/>
                        </a:buClr>
                        <a:buSzPct val="75000"/>
                        <a:buFont typeface="Wingdings 2" panose="05020102010507070707" pitchFamily="18" charset="2"/>
                        <a:defRPr>
                          <a:solidFill>
                            <a:schemeClr val="tx1"/>
                          </a:solidFill>
                          <a:latin typeface="Arial" panose="020B0604020202020204" pitchFamily="34" charset="0"/>
                          <a:ea typeface="微軟正黑體" panose="020B0604030504040204" pitchFamily="34" charset="-120"/>
                        </a:defRPr>
                      </a:lvl3pPr>
                      <a:lvl4pPr marL="1600200" indent="-228600">
                        <a:spcBef>
                          <a:spcPct val="20000"/>
                        </a:spcBef>
                        <a:buClr>
                          <a:srgbClr val="8C7B70"/>
                        </a:buClr>
                        <a:buSzPct val="70000"/>
                        <a:buFont typeface="Wingdings" panose="05000000000000000000" pitchFamily="2" charset="2"/>
                        <a:defRPr>
                          <a:solidFill>
                            <a:schemeClr val="tx2"/>
                          </a:solidFill>
                          <a:latin typeface="Arial" panose="020B0604020202020204" pitchFamily="34" charset="0"/>
                          <a:ea typeface="微軟正黑體" panose="020B0604030504040204" pitchFamily="34" charset="-120"/>
                        </a:defRPr>
                      </a:lvl4pPr>
                      <a:lvl5pPr marL="2057400" indent="-228600">
                        <a:spcBef>
                          <a:spcPct val="20000"/>
                        </a:spcBef>
                        <a:buClr>
                          <a:srgbClr val="8FB08C"/>
                        </a:buClr>
                        <a:defRPr sz="1600">
                          <a:solidFill>
                            <a:schemeClr val="tx1"/>
                          </a:solidFill>
                          <a:latin typeface="Arial" panose="020B0604020202020204" pitchFamily="34" charset="0"/>
                          <a:ea typeface="微軟正黑體" panose="020B0604030504040204" pitchFamily="34" charset="-120"/>
                        </a:defRPr>
                      </a:lvl5pPr>
                      <a:lvl6pPr marL="25146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6pPr>
                      <a:lvl7pPr marL="29718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7pPr>
                      <a:lvl8pPr marL="34290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8pPr>
                      <a:lvl9pPr marL="38862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微軟正黑體" panose="020B0604030504040204" pitchFamily="34" charset="-120"/>
                          <a:ea typeface="新細明體" panose="02020500000000000000" pitchFamily="18" charset="-120"/>
                        </a:rPr>
                        <a:t>--</a:t>
                      </a:r>
                      <a:endParaRPr kumimoji="0" lang="zh-TW" altLang="zh-TW" sz="20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endParaRPr>
                    </a:p>
                  </a:txBody>
                  <a:tcPr marL="16412" marR="1641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7D5"/>
                    </a:solidFill>
                  </a:tcPr>
                </a:tc>
                <a:tc>
                  <a:txBody>
                    <a:bodyPr/>
                    <a:lstStyle>
                      <a:lvl1pPr>
                        <a:spcBef>
                          <a:spcPct val="20000"/>
                        </a:spcBef>
                        <a:buClr>
                          <a:schemeClr val="accent1"/>
                        </a:buClr>
                        <a:buSzPct val="85000"/>
                        <a:buFont typeface="Wingdings 2" panose="05020102010507070707" pitchFamily="18" charset="2"/>
                        <a:defRPr sz="23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Arial" panose="020B0604020202020204" pitchFamily="34" charset="0"/>
                          <a:ea typeface="微軟正黑體" panose="020B0604030504040204" pitchFamily="34" charset="-120"/>
                        </a:defRPr>
                      </a:lvl2pPr>
                      <a:lvl3pPr marL="1143000" indent="-228600">
                        <a:spcBef>
                          <a:spcPct val="20000"/>
                        </a:spcBef>
                        <a:buClr>
                          <a:srgbClr val="8CADAE"/>
                        </a:buClr>
                        <a:buSzPct val="75000"/>
                        <a:buFont typeface="Wingdings 2" panose="05020102010507070707" pitchFamily="18" charset="2"/>
                        <a:defRPr>
                          <a:solidFill>
                            <a:schemeClr val="tx1"/>
                          </a:solidFill>
                          <a:latin typeface="Arial" panose="020B0604020202020204" pitchFamily="34" charset="0"/>
                          <a:ea typeface="微軟正黑體" panose="020B0604030504040204" pitchFamily="34" charset="-120"/>
                        </a:defRPr>
                      </a:lvl3pPr>
                      <a:lvl4pPr marL="1600200" indent="-228600">
                        <a:spcBef>
                          <a:spcPct val="20000"/>
                        </a:spcBef>
                        <a:buClr>
                          <a:srgbClr val="8C7B70"/>
                        </a:buClr>
                        <a:buSzPct val="70000"/>
                        <a:buFont typeface="Wingdings" panose="05000000000000000000" pitchFamily="2" charset="2"/>
                        <a:defRPr>
                          <a:solidFill>
                            <a:schemeClr val="tx2"/>
                          </a:solidFill>
                          <a:latin typeface="Arial" panose="020B0604020202020204" pitchFamily="34" charset="0"/>
                          <a:ea typeface="微軟正黑體" panose="020B0604030504040204" pitchFamily="34" charset="-120"/>
                        </a:defRPr>
                      </a:lvl4pPr>
                      <a:lvl5pPr marL="2057400" indent="-228600">
                        <a:spcBef>
                          <a:spcPct val="20000"/>
                        </a:spcBef>
                        <a:buClr>
                          <a:srgbClr val="8FB08C"/>
                        </a:buClr>
                        <a:defRPr sz="1600">
                          <a:solidFill>
                            <a:schemeClr val="tx1"/>
                          </a:solidFill>
                          <a:latin typeface="Arial" panose="020B0604020202020204" pitchFamily="34" charset="0"/>
                          <a:ea typeface="微軟正黑體" panose="020B0604030504040204" pitchFamily="34" charset="-120"/>
                        </a:defRPr>
                      </a:lvl5pPr>
                      <a:lvl6pPr marL="25146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6pPr>
                      <a:lvl7pPr marL="29718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7pPr>
                      <a:lvl8pPr marL="34290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8pPr>
                      <a:lvl9pPr marL="38862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FF0000"/>
                          </a:solidFill>
                          <a:effectLst/>
                          <a:latin typeface="微軟正黑體" panose="020B0604030504040204" pitchFamily="34" charset="-120"/>
                          <a:ea typeface="新細明體" panose="02020500000000000000" pitchFamily="18" charset="-120"/>
                        </a:rPr>
                        <a:t>(3)</a:t>
                      </a:r>
                      <a:endParaRPr kumimoji="0" lang="zh-TW" altLang="zh-TW" sz="20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endParaRPr>
                    </a:p>
                  </a:txBody>
                  <a:tcPr marL="16412" marR="1641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7D5"/>
                    </a:solidFill>
                  </a:tcPr>
                </a:tc>
                <a:tc>
                  <a:txBody>
                    <a:bodyPr/>
                    <a:lstStyle>
                      <a:lvl1pPr>
                        <a:spcBef>
                          <a:spcPct val="20000"/>
                        </a:spcBef>
                        <a:buClr>
                          <a:schemeClr val="accent1"/>
                        </a:buClr>
                        <a:buSzPct val="85000"/>
                        <a:buFont typeface="Wingdings 2" panose="05020102010507070707" pitchFamily="18" charset="2"/>
                        <a:defRPr sz="23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Arial" panose="020B0604020202020204" pitchFamily="34" charset="0"/>
                          <a:ea typeface="微軟正黑體" panose="020B0604030504040204" pitchFamily="34" charset="-120"/>
                        </a:defRPr>
                      </a:lvl2pPr>
                      <a:lvl3pPr marL="1143000" indent="-228600">
                        <a:spcBef>
                          <a:spcPct val="20000"/>
                        </a:spcBef>
                        <a:buClr>
                          <a:srgbClr val="8CADAE"/>
                        </a:buClr>
                        <a:buSzPct val="75000"/>
                        <a:buFont typeface="Wingdings 2" panose="05020102010507070707" pitchFamily="18" charset="2"/>
                        <a:defRPr>
                          <a:solidFill>
                            <a:schemeClr val="tx1"/>
                          </a:solidFill>
                          <a:latin typeface="Arial" panose="020B0604020202020204" pitchFamily="34" charset="0"/>
                          <a:ea typeface="微軟正黑體" panose="020B0604030504040204" pitchFamily="34" charset="-120"/>
                        </a:defRPr>
                      </a:lvl3pPr>
                      <a:lvl4pPr marL="1600200" indent="-228600">
                        <a:spcBef>
                          <a:spcPct val="20000"/>
                        </a:spcBef>
                        <a:buClr>
                          <a:srgbClr val="8C7B70"/>
                        </a:buClr>
                        <a:buSzPct val="70000"/>
                        <a:buFont typeface="Wingdings" panose="05000000000000000000" pitchFamily="2" charset="2"/>
                        <a:defRPr>
                          <a:solidFill>
                            <a:schemeClr val="tx2"/>
                          </a:solidFill>
                          <a:latin typeface="Arial" panose="020B0604020202020204" pitchFamily="34" charset="0"/>
                          <a:ea typeface="微軟正黑體" panose="020B0604030504040204" pitchFamily="34" charset="-120"/>
                        </a:defRPr>
                      </a:lvl4pPr>
                      <a:lvl5pPr marL="2057400" indent="-228600">
                        <a:spcBef>
                          <a:spcPct val="20000"/>
                        </a:spcBef>
                        <a:buClr>
                          <a:srgbClr val="8FB08C"/>
                        </a:buClr>
                        <a:defRPr sz="1600">
                          <a:solidFill>
                            <a:schemeClr val="tx1"/>
                          </a:solidFill>
                          <a:latin typeface="Arial" panose="020B0604020202020204" pitchFamily="34" charset="0"/>
                          <a:ea typeface="微軟正黑體" panose="020B0604030504040204" pitchFamily="34" charset="-120"/>
                        </a:defRPr>
                      </a:lvl5pPr>
                      <a:lvl6pPr marL="25146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6pPr>
                      <a:lvl7pPr marL="29718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7pPr>
                      <a:lvl8pPr marL="34290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8pPr>
                      <a:lvl9pPr marL="38862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微軟正黑體" panose="020B0604030504040204" pitchFamily="34" charset="-120"/>
                          <a:ea typeface="新細明體" panose="02020500000000000000" pitchFamily="18" charset="-120"/>
                        </a:rPr>
                        <a:t>--</a:t>
                      </a:r>
                      <a:endParaRPr kumimoji="0" lang="zh-TW" altLang="zh-TW" sz="20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endParaRPr>
                    </a:p>
                  </a:txBody>
                  <a:tcPr marL="16412" marR="1641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7D5"/>
                    </a:solidFill>
                  </a:tcPr>
                </a:tc>
                <a:tc>
                  <a:txBody>
                    <a:bodyPr/>
                    <a:lstStyle>
                      <a:lvl1pPr>
                        <a:spcBef>
                          <a:spcPct val="20000"/>
                        </a:spcBef>
                        <a:buClr>
                          <a:schemeClr val="accent1"/>
                        </a:buClr>
                        <a:buSzPct val="85000"/>
                        <a:buFont typeface="Wingdings 2" panose="05020102010507070707" pitchFamily="18" charset="2"/>
                        <a:defRPr sz="23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Arial" panose="020B0604020202020204" pitchFamily="34" charset="0"/>
                          <a:ea typeface="微軟正黑體" panose="020B0604030504040204" pitchFamily="34" charset="-120"/>
                        </a:defRPr>
                      </a:lvl2pPr>
                      <a:lvl3pPr marL="1143000" indent="-228600">
                        <a:spcBef>
                          <a:spcPct val="20000"/>
                        </a:spcBef>
                        <a:buClr>
                          <a:srgbClr val="8CADAE"/>
                        </a:buClr>
                        <a:buSzPct val="75000"/>
                        <a:buFont typeface="Wingdings 2" panose="05020102010507070707" pitchFamily="18" charset="2"/>
                        <a:defRPr>
                          <a:solidFill>
                            <a:schemeClr val="tx1"/>
                          </a:solidFill>
                          <a:latin typeface="Arial" panose="020B0604020202020204" pitchFamily="34" charset="0"/>
                          <a:ea typeface="微軟正黑體" panose="020B0604030504040204" pitchFamily="34" charset="-120"/>
                        </a:defRPr>
                      </a:lvl3pPr>
                      <a:lvl4pPr marL="1600200" indent="-228600">
                        <a:spcBef>
                          <a:spcPct val="20000"/>
                        </a:spcBef>
                        <a:buClr>
                          <a:srgbClr val="8C7B70"/>
                        </a:buClr>
                        <a:buSzPct val="70000"/>
                        <a:buFont typeface="Wingdings" panose="05000000000000000000" pitchFamily="2" charset="2"/>
                        <a:defRPr>
                          <a:solidFill>
                            <a:schemeClr val="tx2"/>
                          </a:solidFill>
                          <a:latin typeface="Arial" panose="020B0604020202020204" pitchFamily="34" charset="0"/>
                          <a:ea typeface="微軟正黑體" panose="020B0604030504040204" pitchFamily="34" charset="-120"/>
                        </a:defRPr>
                      </a:lvl4pPr>
                      <a:lvl5pPr marL="2057400" indent="-228600">
                        <a:spcBef>
                          <a:spcPct val="20000"/>
                        </a:spcBef>
                        <a:buClr>
                          <a:srgbClr val="8FB08C"/>
                        </a:buClr>
                        <a:defRPr sz="1600">
                          <a:solidFill>
                            <a:schemeClr val="tx1"/>
                          </a:solidFill>
                          <a:latin typeface="Arial" panose="020B0604020202020204" pitchFamily="34" charset="0"/>
                          <a:ea typeface="微軟正黑體" panose="020B0604030504040204" pitchFamily="34" charset="-120"/>
                        </a:defRPr>
                      </a:lvl5pPr>
                      <a:lvl6pPr marL="25146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6pPr>
                      <a:lvl7pPr marL="29718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7pPr>
                      <a:lvl8pPr marL="34290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8pPr>
                      <a:lvl9pPr marL="38862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FF0000"/>
                          </a:solidFill>
                          <a:effectLst/>
                          <a:latin typeface="微軟正黑體" panose="020B0604030504040204" pitchFamily="34" charset="-120"/>
                          <a:ea typeface="新細明體" panose="02020500000000000000" pitchFamily="18" charset="-120"/>
                        </a:rPr>
                        <a:t>(3)</a:t>
                      </a:r>
                      <a:endParaRPr kumimoji="0" lang="zh-TW" altLang="zh-TW" sz="20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endParaRPr>
                    </a:p>
                  </a:txBody>
                  <a:tcPr marL="16412" marR="1641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7D5"/>
                    </a:solidFill>
                  </a:tcPr>
                </a:tc>
                <a:extLst>
                  <a:ext uri="{0D108BD9-81ED-4DB2-BD59-A6C34878D82A}">
                    <a16:rowId xmlns="" xmlns:a16="http://schemas.microsoft.com/office/drawing/2014/main" val="4023147255"/>
                  </a:ext>
                </a:extLst>
              </a:tr>
              <a:tr h="587375">
                <a:tc>
                  <a:txBody>
                    <a:bodyPr/>
                    <a:lstStyle>
                      <a:lvl1pPr>
                        <a:spcBef>
                          <a:spcPct val="20000"/>
                        </a:spcBef>
                        <a:buClr>
                          <a:schemeClr val="accent1"/>
                        </a:buClr>
                        <a:buSzPct val="85000"/>
                        <a:buFont typeface="Wingdings 2" panose="05020102010507070707" pitchFamily="18" charset="2"/>
                        <a:defRPr sz="23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Arial" panose="020B0604020202020204" pitchFamily="34" charset="0"/>
                          <a:ea typeface="微軟正黑體" panose="020B0604030504040204" pitchFamily="34" charset="-120"/>
                        </a:defRPr>
                      </a:lvl2pPr>
                      <a:lvl3pPr marL="1143000" indent="-228600">
                        <a:spcBef>
                          <a:spcPct val="20000"/>
                        </a:spcBef>
                        <a:buClr>
                          <a:srgbClr val="8CADAE"/>
                        </a:buClr>
                        <a:buSzPct val="75000"/>
                        <a:buFont typeface="Wingdings 2" panose="05020102010507070707" pitchFamily="18" charset="2"/>
                        <a:defRPr>
                          <a:solidFill>
                            <a:schemeClr val="tx1"/>
                          </a:solidFill>
                          <a:latin typeface="Arial" panose="020B0604020202020204" pitchFamily="34" charset="0"/>
                          <a:ea typeface="微軟正黑體" panose="020B0604030504040204" pitchFamily="34" charset="-120"/>
                        </a:defRPr>
                      </a:lvl3pPr>
                      <a:lvl4pPr marL="1600200" indent="-228600">
                        <a:spcBef>
                          <a:spcPct val="20000"/>
                        </a:spcBef>
                        <a:buClr>
                          <a:srgbClr val="8C7B70"/>
                        </a:buClr>
                        <a:buSzPct val="70000"/>
                        <a:buFont typeface="Wingdings" panose="05000000000000000000" pitchFamily="2" charset="2"/>
                        <a:defRPr>
                          <a:solidFill>
                            <a:schemeClr val="tx2"/>
                          </a:solidFill>
                          <a:latin typeface="Arial" panose="020B0604020202020204" pitchFamily="34" charset="0"/>
                          <a:ea typeface="微軟正黑體" panose="020B0604030504040204" pitchFamily="34" charset="-120"/>
                        </a:defRPr>
                      </a:lvl4pPr>
                      <a:lvl5pPr marL="2057400" indent="-228600">
                        <a:spcBef>
                          <a:spcPct val="20000"/>
                        </a:spcBef>
                        <a:buClr>
                          <a:srgbClr val="8FB08C"/>
                        </a:buClr>
                        <a:defRPr sz="1600">
                          <a:solidFill>
                            <a:schemeClr val="tx1"/>
                          </a:solidFill>
                          <a:latin typeface="Arial" panose="020B0604020202020204" pitchFamily="34" charset="0"/>
                          <a:ea typeface="微軟正黑體" panose="020B0604030504040204" pitchFamily="34" charset="-120"/>
                        </a:defRPr>
                      </a:lvl5pPr>
                      <a:lvl6pPr marL="25146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6pPr>
                      <a:lvl7pPr marL="29718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7pPr>
                      <a:lvl8pPr marL="34290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8pPr>
                      <a:lvl9pPr marL="38862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000000"/>
                          </a:solidFill>
                          <a:effectLst/>
                          <a:latin typeface="微軟正黑體" panose="020B0604030504040204" pitchFamily="34" charset="-120"/>
                          <a:ea typeface="新細明體" panose="02020500000000000000" pitchFamily="18" charset="-120"/>
                        </a:rPr>
                        <a:t>L</a:t>
                      </a:r>
                      <a:r>
                        <a:rPr kumimoji="0" lang="zh-TW" altLang="zh-TW" sz="2000" b="1"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rPr>
                        <a:t>友好</a:t>
                      </a:r>
                      <a:endParaRPr kumimoji="0" lang="zh-TW" altLang="zh-TW" sz="20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endParaRPr>
                    </a:p>
                  </a:txBody>
                  <a:tcPr marL="16412" marR="1641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B"/>
                    </a:solidFill>
                  </a:tcPr>
                </a:tc>
                <a:tc>
                  <a:txBody>
                    <a:bodyPr/>
                    <a:lstStyle>
                      <a:lvl1pPr>
                        <a:spcBef>
                          <a:spcPct val="20000"/>
                        </a:spcBef>
                        <a:buClr>
                          <a:schemeClr val="accent1"/>
                        </a:buClr>
                        <a:buSzPct val="85000"/>
                        <a:buFont typeface="Wingdings 2" panose="05020102010507070707" pitchFamily="18" charset="2"/>
                        <a:defRPr sz="23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Arial" panose="020B0604020202020204" pitchFamily="34" charset="0"/>
                          <a:ea typeface="微軟正黑體" panose="020B0604030504040204" pitchFamily="34" charset="-120"/>
                        </a:defRPr>
                      </a:lvl2pPr>
                      <a:lvl3pPr marL="1143000" indent="-228600">
                        <a:spcBef>
                          <a:spcPct val="20000"/>
                        </a:spcBef>
                        <a:buClr>
                          <a:srgbClr val="8CADAE"/>
                        </a:buClr>
                        <a:buSzPct val="75000"/>
                        <a:buFont typeface="Wingdings 2" panose="05020102010507070707" pitchFamily="18" charset="2"/>
                        <a:defRPr>
                          <a:solidFill>
                            <a:schemeClr val="tx1"/>
                          </a:solidFill>
                          <a:latin typeface="Arial" panose="020B0604020202020204" pitchFamily="34" charset="0"/>
                          <a:ea typeface="微軟正黑體" panose="020B0604030504040204" pitchFamily="34" charset="-120"/>
                        </a:defRPr>
                      </a:lvl3pPr>
                      <a:lvl4pPr marL="1600200" indent="-228600">
                        <a:spcBef>
                          <a:spcPct val="20000"/>
                        </a:spcBef>
                        <a:buClr>
                          <a:srgbClr val="8C7B70"/>
                        </a:buClr>
                        <a:buSzPct val="70000"/>
                        <a:buFont typeface="Wingdings" panose="05000000000000000000" pitchFamily="2" charset="2"/>
                        <a:defRPr>
                          <a:solidFill>
                            <a:schemeClr val="tx2"/>
                          </a:solidFill>
                          <a:latin typeface="Arial" panose="020B0604020202020204" pitchFamily="34" charset="0"/>
                          <a:ea typeface="微軟正黑體" panose="020B0604030504040204" pitchFamily="34" charset="-120"/>
                        </a:defRPr>
                      </a:lvl4pPr>
                      <a:lvl5pPr marL="2057400" indent="-228600">
                        <a:spcBef>
                          <a:spcPct val="20000"/>
                        </a:spcBef>
                        <a:buClr>
                          <a:srgbClr val="8FB08C"/>
                        </a:buClr>
                        <a:defRPr sz="1600">
                          <a:solidFill>
                            <a:schemeClr val="tx1"/>
                          </a:solidFill>
                          <a:latin typeface="Arial" panose="020B0604020202020204" pitchFamily="34" charset="0"/>
                          <a:ea typeface="微軟正黑體" panose="020B0604030504040204" pitchFamily="34" charset="-120"/>
                        </a:defRPr>
                      </a:lvl5pPr>
                      <a:lvl6pPr marL="25146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6pPr>
                      <a:lvl7pPr marL="29718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7pPr>
                      <a:lvl8pPr marL="34290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8pPr>
                      <a:lvl9pPr marL="38862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FF0000"/>
                          </a:solidFill>
                          <a:effectLst/>
                          <a:latin typeface="微軟正黑體" panose="020B0604030504040204" pitchFamily="34" charset="-120"/>
                          <a:ea typeface="新細明體" panose="02020500000000000000" pitchFamily="18" charset="-120"/>
                        </a:rPr>
                        <a:t>(3)</a:t>
                      </a:r>
                      <a:endParaRPr kumimoji="0" lang="zh-TW" altLang="zh-TW" sz="20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endParaRPr>
                    </a:p>
                  </a:txBody>
                  <a:tcPr marL="16412" marR="1641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B"/>
                    </a:solidFill>
                  </a:tcPr>
                </a:tc>
                <a:tc>
                  <a:txBody>
                    <a:bodyPr/>
                    <a:lstStyle>
                      <a:lvl1pPr>
                        <a:spcBef>
                          <a:spcPct val="20000"/>
                        </a:spcBef>
                        <a:buClr>
                          <a:schemeClr val="accent1"/>
                        </a:buClr>
                        <a:buSzPct val="85000"/>
                        <a:buFont typeface="Wingdings 2" panose="05020102010507070707" pitchFamily="18" charset="2"/>
                        <a:defRPr sz="23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Arial" panose="020B0604020202020204" pitchFamily="34" charset="0"/>
                          <a:ea typeface="微軟正黑體" panose="020B0604030504040204" pitchFamily="34" charset="-120"/>
                        </a:defRPr>
                      </a:lvl2pPr>
                      <a:lvl3pPr marL="1143000" indent="-228600">
                        <a:spcBef>
                          <a:spcPct val="20000"/>
                        </a:spcBef>
                        <a:buClr>
                          <a:srgbClr val="8CADAE"/>
                        </a:buClr>
                        <a:buSzPct val="75000"/>
                        <a:buFont typeface="Wingdings 2" panose="05020102010507070707" pitchFamily="18" charset="2"/>
                        <a:defRPr>
                          <a:solidFill>
                            <a:schemeClr val="tx1"/>
                          </a:solidFill>
                          <a:latin typeface="Arial" panose="020B0604020202020204" pitchFamily="34" charset="0"/>
                          <a:ea typeface="微軟正黑體" panose="020B0604030504040204" pitchFamily="34" charset="-120"/>
                        </a:defRPr>
                      </a:lvl3pPr>
                      <a:lvl4pPr marL="1600200" indent="-228600">
                        <a:spcBef>
                          <a:spcPct val="20000"/>
                        </a:spcBef>
                        <a:buClr>
                          <a:srgbClr val="8C7B70"/>
                        </a:buClr>
                        <a:buSzPct val="70000"/>
                        <a:buFont typeface="Wingdings" panose="05000000000000000000" pitchFamily="2" charset="2"/>
                        <a:defRPr>
                          <a:solidFill>
                            <a:schemeClr val="tx2"/>
                          </a:solidFill>
                          <a:latin typeface="Arial" panose="020B0604020202020204" pitchFamily="34" charset="0"/>
                          <a:ea typeface="微軟正黑體" panose="020B0604030504040204" pitchFamily="34" charset="-120"/>
                        </a:defRPr>
                      </a:lvl4pPr>
                      <a:lvl5pPr marL="2057400" indent="-228600">
                        <a:spcBef>
                          <a:spcPct val="20000"/>
                        </a:spcBef>
                        <a:buClr>
                          <a:srgbClr val="8FB08C"/>
                        </a:buClr>
                        <a:defRPr sz="1600">
                          <a:solidFill>
                            <a:schemeClr val="tx1"/>
                          </a:solidFill>
                          <a:latin typeface="Arial" panose="020B0604020202020204" pitchFamily="34" charset="0"/>
                          <a:ea typeface="微軟正黑體" panose="020B0604030504040204" pitchFamily="34" charset="-120"/>
                        </a:defRPr>
                      </a:lvl5pPr>
                      <a:lvl6pPr marL="25146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6pPr>
                      <a:lvl7pPr marL="29718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7pPr>
                      <a:lvl8pPr marL="34290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8pPr>
                      <a:lvl9pPr marL="38862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微軟正黑體" panose="020B0604030504040204" pitchFamily="34" charset="-120"/>
                          <a:ea typeface="新細明體" panose="02020500000000000000" pitchFamily="18" charset="-120"/>
                        </a:rPr>
                        <a:t>--</a:t>
                      </a:r>
                      <a:endParaRPr kumimoji="0" lang="zh-TW" altLang="zh-TW" sz="20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endParaRPr>
                    </a:p>
                  </a:txBody>
                  <a:tcPr marL="16412" marR="1641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B"/>
                    </a:solidFill>
                  </a:tcPr>
                </a:tc>
                <a:tc>
                  <a:txBody>
                    <a:bodyPr/>
                    <a:lstStyle>
                      <a:lvl1pPr>
                        <a:spcBef>
                          <a:spcPct val="20000"/>
                        </a:spcBef>
                        <a:buClr>
                          <a:schemeClr val="accent1"/>
                        </a:buClr>
                        <a:buSzPct val="85000"/>
                        <a:buFont typeface="Wingdings 2" panose="05020102010507070707" pitchFamily="18" charset="2"/>
                        <a:defRPr sz="23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Arial" panose="020B0604020202020204" pitchFamily="34" charset="0"/>
                          <a:ea typeface="微軟正黑體" panose="020B0604030504040204" pitchFamily="34" charset="-120"/>
                        </a:defRPr>
                      </a:lvl2pPr>
                      <a:lvl3pPr marL="1143000" indent="-228600">
                        <a:spcBef>
                          <a:spcPct val="20000"/>
                        </a:spcBef>
                        <a:buClr>
                          <a:srgbClr val="8CADAE"/>
                        </a:buClr>
                        <a:buSzPct val="75000"/>
                        <a:buFont typeface="Wingdings 2" panose="05020102010507070707" pitchFamily="18" charset="2"/>
                        <a:defRPr>
                          <a:solidFill>
                            <a:schemeClr val="tx1"/>
                          </a:solidFill>
                          <a:latin typeface="Arial" panose="020B0604020202020204" pitchFamily="34" charset="0"/>
                          <a:ea typeface="微軟正黑體" panose="020B0604030504040204" pitchFamily="34" charset="-120"/>
                        </a:defRPr>
                      </a:lvl3pPr>
                      <a:lvl4pPr marL="1600200" indent="-228600">
                        <a:spcBef>
                          <a:spcPct val="20000"/>
                        </a:spcBef>
                        <a:buClr>
                          <a:srgbClr val="8C7B70"/>
                        </a:buClr>
                        <a:buSzPct val="70000"/>
                        <a:buFont typeface="Wingdings" panose="05000000000000000000" pitchFamily="2" charset="2"/>
                        <a:defRPr>
                          <a:solidFill>
                            <a:schemeClr val="tx2"/>
                          </a:solidFill>
                          <a:latin typeface="Arial" panose="020B0604020202020204" pitchFamily="34" charset="0"/>
                          <a:ea typeface="微軟正黑體" panose="020B0604030504040204" pitchFamily="34" charset="-120"/>
                        </a:defRPr>
                      </a:lvl4pPr>
                      <a:lvl5pPr marL="2057400" indent="-228600">
                        <a:spcBef>
                          <a:spcPct val="20000"/>
                        </a:spcBef>
                        <a:buClr>
                          <a:srgbClr val="8FB08C"/>
                        </a:buClr>
                        <a:defRPr sz="1600">
                          <a:solidFill>
                            <a:schemeClr val="tx1"/>
                          </a:solidFill>
                          <a:latin typeface="Arial" panose="020B0604020202020204" pitchFamily="34" charset="0"/>
                          <a:ea typeface="微軟正黑體" panose="020B0604030504040204" pitchFamily="34" charset="-120"/>
                        </a:defRPr>
                      </a:lvl5pPr>
                      <a:lvl6pPr marL="25146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6pPr>
                      <a:lvl7pPr marL="29718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7pPr>
                      <a:lvl8pPr marL="34290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8pPr>
                      <a:lvl9pPr marL="38862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微軟正黑體" panose="020B0604030504040204" pitchFamily="34" charset="-120"/>
                          <a:ea typeface="新細明體" panose="02020500000000000000" pitchFamily="18" charset="-120"/>
                        </a:rPr>
                        <a:t>--</a:t>
                      </a:r>
                      <a:endParaRPr kumimoji="0" lang="zh-TW" altLang="zh-TW" sz="20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endParaRPr>
                    </a:p>
                  </a:txBody>
                  <a:tcPr marL="16412" marR="1641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B"/>
                    </a:solidFill>
                  </a:tcPr>
                </a:tc>
                <a:tc>
                  <a:txBody>
                    <a:bodyPr/>
                    <a:lstStyle>
                      <a:lvl1pPr>
                        <a:spcBef>
                          <a:spcPct val="20000"/>
                        </a:spcBef>
                        <a:buClr>
                          <a:schemeClr val="accent1"/>
                        </a:buClr>
                        <a:buSzPct val="85000"/>
                        <a:buFont typeface="Wingdings 2" panose="05020102010507070707" pitchFamily="18" charset="2"/>
                        <a:defRPr sz="23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Arial" panose="020B0604020202020204" pitchFamily="34" charset="0"/>
                          <a:ea typeface="微軟正黑體" panose="020B0604030504040204" pitchFamily="34" charset="-120"/>
                        </a:defRPr>
                      </a:lvl2pPr>
                      <a:lvl3pPr marL="1143000" indent="-228600">
                        <a:spcBef>
                          <a:spcPct val="20000"/>
                        </a:spcBef>
                        <a:buClr>
                          <a:srgbClr val="8CADAE"/>
                        </a:buClr>
                        <a:buSzPct val="75000"/>
                        <a:buFont typeface="Wingdings 2" panose="05020102010507070707" pitchFamily="18" charset="2"/>
                        <a:defRPr>
                          <a:solidFill>
                            <a:schemeClr val="tx1"/>
                          </a:solidFill>
                          <a:latin typeface="Arial" panose="020B0604020202020204" pitchFamily="34" charset="0"/>
                          <a:ea typeface="微軟正黑體" panose="020B0604030504040204" pitchFamily="34" charset="-120"/>
                        </a:defRPr>
                      </a:lvl3pPr>
                      <a:lvl4pPr marL="1600200" indent="-228600">
                        <a:spcBef>
                          <a:spcPct val="20000"/>
                        </a:spcBef>
                        <a:buClr>
                          <a:srgbClr val="8C7B70"/>
                        </a:buClr>
                        <a:buSzPct val="70000"/>
                        <a:buFont typeface="Wingdings" panose="05000000000000000000" pitchFamily="2" charset="2"/>
                        <a:defRPr>
                          <a:solidFill>
                            <a:schemeClr val="tx2"/>
                          </a:solidFill>
                          <a:latin typeface="Arial" panose="020B0604020202020204" pitchFamily="34" charset="0"/>
                          <a:ea typeface="微軟正黑體" panose="020B0604030504040204" pitchFamily="34" charset="-120"/>
                        </a:defRPr>
                      </a:lvl4pPr>
                      <a:lvl5pPr marL="2057400" indent="-228600">
                        <a:spcBef>
                          <a:spcPct val="20000"/>
                        </a:spcBef>
                        <a:buClr>
                          <a:srgbClr val="8FB08C"/>
                        </a:buClr>
                        <a:defRPr sz="1600">
                          <a:solidFill>
                            <a:schemeClr val="tx1"/>
                          </a:solidFill>
                          <a:latin typeface="Arial" panose="020B0604020202020204" pitchFamily="34" charset="0"/>
                          <a:ea typeface="微軟正黑體" panose="020B0604030504040204" pitchFamily="34" charset="-120"/>
                        </a:defRPr>
                      </a:lvl5pPr>
                      <a:lvl6pPr marL="25146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6pPr>
                      <a:lvl7pPr marL="29718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7pPr>
                      <a:lvl8pPr marL="34290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8pPr>
                      <a:lvl9pPr marL="38862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微軟正黑體" panose="020B0604030504040204" pitchFamily="34" charset="-120"/>
                          <a:ea typeface="新細明體" panose="02020500000000000000" pitchFamily="18" charset="-120"/>
                        </a:rPr>
                        <a:t>--</a:t>
                      </a:r>
                      <a:endParaRPr kumimoji="0" lang="zh-TW" altLang="zh-TW" sz="20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endParaRPr>
                    </a:p>
                  </a:txBody>
                  <a:tcPr marL="16412" marR="1641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B"/>
                    </a:solidFill>
                  </a:tcPr>
                </a:tc>
                <a:tc>
                  <a:txBody>
                    <a:bodyPr/>
                    <a:lstStyle>
                      <a:lvl1pPr>
                        <a:spcBef>
                          <a:spcPct val="20000"/>
                        </a:spcBef>
                        <a:buClr>
                          <a:schemeClr val="accent1"/>
                        </a:buClr>
                        <a:buSzPct val="85000"/>
                        <a:buFont typeface="Wingdings 2" panose="05020102010507070707" pitchFamily="18" charset="2"/>
                        <a:defRPr sz="23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Arial" panose="020B0604020202020204" pitchFamily="34" charset="0"/>
                          <a:ea typeface="微軟正黑體" panose="020B0604030504040204" pitchFamily="34" charset="-120"/>
                        </a:defRPr>
                      </a:lvl2pPr>
                      <a:lvl3pPr marL="1143000" indent="-228600">
                        <a:spcBef>
                          <a:spcPct val="20000"/>
                        </a:spcBef>
                        <a:buClr>
                          <a:srgbClr val="8CADAE"/>
                        </a:buClr>
                        <a:buSzPct val="75000"/>
                        <a:buFont typeface="Wingdings 2" panose="05020102010507070707" pitchFamily="18" charset="2"/>
                        <a:defRPr>
                          <a:solidFill>
                            <a:schemeClr val="tx1"/>
                          </a:solidFill>
                          <a:latin typeface="Arial" panose="020B0604020202020204" pitchFamily="34" charset="0"/>
                          <a:ea typeface="微軟正黑體" panose="020B0604030504040204" pitchFamily="34" charset="-120"/>
                        </a:defRPr>
                      </a:lvl3pPr>
                      <a:lvl4pPr marL="1600200" indent="-228600">
                        <a:spcBef>
                          <a:spcPct val="20000"/>
                        </a:spcBef>
                        <a:buClr>
                          <a:srgbClr val="8C7B70"/>
                        </a:buClr>
                        <a:buSzPct val="70000"/>
                        <a:buFont typeface="Wingdings" panose="05000000000000000000" pitchFamily="2" charset="2"/>
                        <a:defRPr>
                          <a:solidFill>
                            <a:schemeClr val="tx2"/>
                          </a:solidFill>
                          <a:latin typeface="Arial" panose="020B0604020202020204" pitchFamily="34" charset="0"/>
                          <a:ea typeface="微軟正黑體" panose="020B0604030504040204" pitchFamily="34" charset="-120"/>
                        </a:defRPr>
                      </a:lvl4pPr>
                      <a:lvl5pPr marL="2057400" indent="-228600">
                        <a:spcBef>
                          <a:spcPct val="20000"/>
                        </a:spcBef>
                        <a:buClr>
                          <a:srgbClr val="8FB08C"/>
                        </a:buClr>
                        <a:defRPr sz="1600">
                          <a:solidFill>
                            <a:schemeClr val="tx1"/>
                          </a:solidFill>
                          <a:latin typeface="Arial" panose="020B0604020202020204" pitchFamily="34" charset="0"/>
                          <a:ea typeface="微軟正黑體" panose="020B0604030504040204" pitchFamily="34" charset="-120"/>
                        </a:defRPr>
                      </a:lvl5pPr>
                      <a:lvl6pPr marL="25146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6pPr>
                      <a:lvl7pPr marL="29718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7pPr>
                      <a:lvl8pPr marL="34290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8pPr>
                      <a:lvl9pPr marL="38862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FF0000"/>
                          </a:solidFill>
                          <a:effectLst/>
                          <a:latin typeface="微軟正黑體" panose="020B0604030504040204" pitchFamily="34" charset="-120"/>
                          <a:ea typeface="新細明體" panose="02020500000000000000" pitchFamily="18" charset="-120"/>
                        </a:rPr>
                        <a:t>(3)</a:t>
                      </a:r>
                      <a:endParaRPr kumimoji="0" lang="zh-TW" altLang="zh-TW" sz="20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endParaRPr>
                    </a:p>
                  </a:txBody>
                  <a:tcPr marL="16412" marR="1641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CEB"/>
                    </a:solidFill>
                  </a:tcPr>
                </a:tc>
                <a:extLst>
                  <a:ext uri="{0D108BD9-81ED-4DB2-BD59-A6C34878D82A}">
                    <a16:rowId xmlns="" xmlns:a16="http://schemas.microsoft.com/office/drawing/2014/main" val="2949314117"/>
                  </a:ext>
                </a:extLst>
              </a:tr>
              <a:tr h="587375">
                <a:tc>
                  <a:txBody>
                    <a:bodyPr/>
                    <a:lstStyle>
                      <a:lvl1pPr>
                        <a:spcBef>
                          <a:spcPct val="20000"/>
                        </a:spcBef>
                        <a:buClr>
                          <a:schemeClr val="accent1"/>
                        </a:buClr>
                        <a:buSzPct val="85000"/>
                        <a:buFont typeface="Wingdings 2" panose="05020102010507070707" pitchFamily="18" charset="2"/>
                        <a:defRPr sz="23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Arial" panose="020B0604020202020204" pitchFamily="34" charset="0"/>
                          <a:ea typeface="微軟正黑體" panose="020B0604030504040204" pitchFamily="34" charset="-120"/>
                        </a:defRPr>
                      </a:lvl2pPr>
                      <a:lvl3pPr marL="1143000" indent="-228600">
                        <a:spcBef>
                          <a:spcPct val="20000"/>
                        </a:spcBef>
                        <a:buClr>
                          <a:srgbClr val="8CADAE"/>
                        </a:buClr>
                        <a:buSzPct val="75000"/>
                        <a:buFont typeface="Wingdings 2" panose="05020102010507070707" pitchFamily="18" charset="2"/>
                        <a:defRPr>
                          <a:solidFill>
                            <a:schemeClr val="tx1"/>
                          </a:solidFill>
                          <a:latin typeface="Arial" panose="020B0604020202020204" pitchFamily="34" charset="0"/>
                          <a:ea typeface="微軟正黑體" panose="020B0604030504040204" pitchFamily="34" charset="-120"/>
                        </a:defRPr>
                      </a:lvl3pPr>
                      <a:lvl4pPr marL="1600200" indent="-228600">
                        <a:spcBef>
                          <a:spcPct val="20000"/>
                        </a:spcBef>
                        <a:buClr>
                          <a:srgbClr val="8C7B70"/>
                        </a:buClr>
                        <a:buSzPct val="70000"/>
                        <a:buFont typeface="Wingdings" panose="05000000000000000000" pitchFamily="2" charset="2"/>
                        <a:defRPr>
                          <a:solidFill>
                            <a:schemeClr val="tx2"/>
                          </a:solidFill>
                          <a:latin typeface="Arial" panose="020B0604020202020204" pitchFamily="34" charset="0"/>
                          <a:ea typeface="微軟正黑體" panose="020B0604030504040204" pitchFamily="34" charset="-120"/>
                        </a:defRPr>
                      </a:lvl4pPr>
                      <a:lvl5pPr marL="2057400" indent="-228600">
                        <a:spcBef>
                          <a:spcPct val="20000"/>
                        </a:spcBef>
                        <a:buClr>
                          <a:srgbClr val="8FB08C"/>
                        </a:buClr>
                        <a:defRPr sz="1600">
                          <a:solidFill>
                            <a:schemeClr val="tx1"/>
                          </a:solidFill>
                          <a:latin typeface="Arial" panose="020B0604020202020204" pitchFamily="34" charset="0"/>
                          <a:ea typeface="微軟正黑體" panose="020B0604030504040204" pitchFamily="34" charset="-120"/>
                        </a:defRPr>
                      </a:lvl5pPr>
                      <a:lvl6pPr marL="25146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6pPr>
                      <a:lvl7pPr marL="29718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7pPr>
                      <a:lvl8pPr marL="34290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8pPr>
                      <a:lvl9pPr marL="38862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000000"/>
                          </a:solidFill>
                          <a:effectLst/>
                          <a:latin typeface="微軟正黑體" panose="020B0604030504040204" pitchFamily="34" charset="-120"/>
                          <a:ea typeface="新細明體" panose="02020500000000000000" pitchFamily="18" charset="-120"/>
                        </a:rPr>
                        <a:t>X</a:t>
                      </a:r>
                      <a:r>
                        <a:rPr kumimoji="0" lang="zh-TW" altLang="zh-TW" sz="2000" b="1"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rPr>
                        <a:t>外部</a:t>
                      </a:r>
                      <a:endParaRPr kumimoji="0" lang="zh-TW" altLang="zh-TW" sz="20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endParaRPr>
                    </a:p>
                  </a:txBody>
                  <a:tcPr marL="16412" marR="1641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7D5"/>
                    </a:solidFill>
                  </a:tcPr>
                </a:tc>
                <a:tc>
                  <a:txBody>
                    <a:bodyPr/>
                    <a:lstStyle>
                      <a:lvl1pPr>
                        <a:spcBef>
                          <a:spcPct val="20000"/>
                        </a:spcBef>
                        <a:buClr>
                          <a:schemeClr val="accent1"/>
                        </a:buClr>
                        <a:buSzPct val="85000"/>
                        <a:buFont typeface="Wingdings 2" panose="05020102010507070707" pitchFamily="18" charset="2"/>
                        <a:defRPr sz="23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Arial" panose="020B0604020202020204" pitchFamily="34" charset="0"/>
                          <a:ea typeface="微軟正黑體" panose="020B0604030504040204" pitchFamily="34" charset="-120"/>
                        </a:defRPr>
                      </a:lvl2pPr>
                      <a:lvl3pPr marL="1143000" indent="-228600">
                        <a:spcBef>
                          <a:spcPct val="20000"/>
                        </a:spcBef>
                        <a:buClr>
                          <a:srgbClr val="8CADAE"/>
                        </a:buClr>
                        <a:buSzPct val="75000"/>
                        <a:buFont typeface="Wingdings 2" panose="05020102010507070707" pitchFamily="18" charset="2"/>
                        <a:defRPr>
                          <a:solidFill>
                            <a:schemeClr val="tx1"/>
                          </a:solidFill>
                          <a:latin typeface="Arial" panose="020B0604020202020204" pitchFamily="34" charset="0"/>
                          <a:ea typeface="微軟正黑體" panose="020B0604030504040204" pitchFamily="34" charset="-120"/>
                        </a:defRPr>
                      </a:lvl3pPr>
                      <a:lvl4pPr marL="1600200" indent="-228600">
                        <a:spcBef>
                          <a:spcPct val="20000"/>
                        </a:spcBef>
                        <a:buClr>
                          <a:srgbClr val="8C7B70"/>
                        </a:buClr>
                        <a:buSzPct val="70000"/>
                        <a:buFont typeface="Wingdings" panose="05000000000000000000" pitchFamily="2" charset="2"/>
                        <a:defRPr>
                          <a:solidFill>
                            <a:schemeClr val="tx2"/>
                          </a:solidFill>
                          <a:latin typeface="Arial" panose="020B0604020202020204" pitchFamily="34" charset="0"/>
                          <a:ea typeface="微軟正黑體" panose="020B0604030504040204" pitchFamily="34" charset="-120"/>
                        </a:defRPr>
                      </a:lvl4pPr>
                      <a:lvl5pPr marL="2057400" indent="-228600">
                        <a:spcBef>
                          <a:spcPct val="20000"/>
                        </a:spcBef>
                        <a:buClr>
                          <a:srgbClr val="8FB08C"/>
                        </a:buClr>
                        <a:defRPr sz="1600">
                          <a:solidFill>
                            <a:schemeClr val="tx1"/>
                          </a:solidFill>
                          <a:latin typeface="Arial" panose="020B0604020202020204" pitchFamily="34" charset="0"/>
                          <a:ea typeface="微軟正黑體" panose="020B0604030504040204" pitchFamily="34" charset="-120"/>
                        </a:defRPr>
                      </a:lvl5pPr>
                      <a:lvl6pPr marL="25146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6pPr>
                      <a:lvl7pPr marL="29718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7pPr>
                      <a:lvl8pPr marL="34290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8pPr>
                      <a:lvl9pPr marL="38862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FF0000"/>
                          </a:solidFill>
                          <a:effectLst/>
                          <a:latin typeface="微軟正黑體" panose="020B0604030504040204" pitchFamily="34" charset="-120"/>
                          <a:ea typeface="新細明體" panose="02020500000000000000" pitchFamily="18" charset="-120"/>
                        </a:rPr>
                        <a:t>(4+5)</a:t>
                      </a:r>
                      <a:endParaRPr kumimoji="0" lang="zh-TW" altLang="zh-TW" sz="20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endParaRPr>
                    </a:p>
                  </a:txBody>
                  <a:tcPr marL="16412" marR="1641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7D5"/>
                    </a:solidFill>
                  </a:tcPr>
                </a:tc>
                <a:tc>
                  <a:txBody>
                    <a:bodyPr/>
                    <a:lstStyle>
                      <a:lvl1pPr>
                        <a:spcBef>
                          <a:spcPct val="20000"/>
                        </a:spcBef>
                        <a:buClr>
                          <a:schemeClr val="accent1"/>
                        </a:buClr>
                        <a:buSzPct val="85000"/>
                        <a:buFont typeface="Wingdings 2" panose="05020102010507070707" pitchFamily="18" charset="2"/>
                        <a:defRPr sz="23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Arial" panose="020B0604020202020204" pitchFamily="34" charset="0"/>
                          <a:ea typeface="微軟正黑體" panose="020B0604030504040204" pitchFamily="34" charset="-120"/>
                        </a:defRPr>
                      </a:lvl2pPr>
                      <a:lvl3pPr marL="1143000" indent="-228600">
                        <a:spcBef>
                          <a:spcPct val="20000"/>
                        </a:spcBef>
                        <a:buClr>
                          <a:srgbClr val="8CADAE"/>
                        </a:buClr>
                        <a:buSzPct val="75000"/>
                        <a:buFont typeface="Wingdings 2" panose="05020102010507070707" pitchFamily="18" charset="2"/>
                        <a:defRPr>
                          <a:solidFill>
                            <a:schemeClr val="tx1"/>
                          </a:solidFill>
                          <a:latin typeface="Arial" panose="020B0604020202020204" pitchFamily="34" charset="0"/>
                          <a:ea typeface="微軟正黑體" panose="020B0604030504040204" pitchFamily="34" charset="-120"/>
                        </a:defRPr>
                      </a:lvl3pPr>
                      <a:lvl4pPr marL="1600200" indent="-228600">
                        <a:spcBef>
                          <a:spcPct val="20000"/>
                        </a:spcBef>
                        <a:buClr>
                          <a:srgbClr val="8C7B70"/>
                        </a:buClr>
                        <a:buSzPct val="70000"/>
                        <a:buFont typeface="Wingdings" panose="05000000000000000000" pitchFamily="2" charset="2"/>
                        <a:defRPr>
                          <a:solidFill>
                            <a:schemeClr val="tx2"/>
                          </a:solidFill>
                          <a:latin typeface="Arial" panose="020B0604020202020204" pitchFamily="34" charset="0"/>
                          <a:ea typeface="微軟正黑體" panose="020B0604030504040204" pitchFamily="34" charset="-120"/>
                        </a:defRPr>
                      </a:lvl4pPr>
                      <a:lvl5pPr marL="2057400" indent="-228600">
                        <a:spcBef>
                          <a:spcPct val="20000"/>
                        </a:spcBef>
                        <a:buClr>
                          <a:srgbClr val="8FB08C"/>
                        </a:buClr>
                        <a:defRPr sz="1600">
                          <a:solidFill>
                            <a:schemeClr val="tx1"/>
                          </a:solidFill>
                          <a:latin typeface="Arial" panose="020B0604020202020204" pitchFamily="34" charset="0"/>
                          <a:ea typeface="微軟正黑體" panose="020B0604030504040204" pitchFamily="34" charset="-120"/>
                        </a:defRPr>
                      </a:lvl5pPr>
                      <a:lvl6pPr marL="25146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6pPr>
                      <a:lvl7pPr marL="29718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7pPr>
                      <a:lvl8pPr marL="34290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8pPr>
                      <a:lvl9pPr marL="38862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FF0000"/>
                          </a:solidFill>
                          <a:effectLst/>
                          <a:latin typeface="微軟正黑體" panose="020B0604030504040204" pitchFamily="34" charset="-120"/>
                          <a:ea typeface="新細明體" panose="02020500000000000000" pitchFamily="18" charset="-120"/>
                        </a:rPr>
                        <a:t>(1)</a:t>
                      </a:r>
                      <a:endParaRPr kumimoji="0" lang="zh-TW" altLang="zh-TW" sz="20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endParaRPr>
                    </a:p>
                  </a:txBody>
                  <a:tcPr marL="16412" marR="1641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7D5"/>
                    </a:solidFill>
                  </a:tcPr>
                </a:tc>
                <a:tc>
                  <a:txBody>
                    <a:bodyPr/>
                    <a:lstStyle>
                      <a:lvl1pPr>
                        <a:spcBef>
                          <a:spcPct val="20000"/>
                        </a:spcBef>
                        <a:buClr>
                          <a:schemeClr val="accent1"/>
                        </a:buClr>
                        <a:buSzPct val="85000"/>
                        <a:buFont typeface="Wingdings 2" panose="05020102010507070707" pitchFamily="18" charset="2"/>
                        <a:defRPr sz="23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Arial" panose="020B0604020202020204" pitchFamily="34" charset="0"/>
                          <a:ea typeface="微軟正黑體" panose="020B0604030504040204" pitchFamily="34" charset="-120"/>
                        </a:defRPr>
                      </a:lvl2pPr>
                      <a:lvl3pPr marL="1143000" indent="-228600">
                        <a:spcBef>
                          <a:spcPct val="20000"/>
                        </a:spcBef>
                        <a:buClr>
                          <a:srgbClr val="8CADAE"/>
                        </a:buClr>
                        <a:buSzPct val="75000"/>
                        <a:buFont typeface="Wingdings 2" panose="05020102010507070707" pitchFamily="18" charset="2"/>
                        <a:defRPr>
                          <a:solidFill>
                            <a:schemeClr val="tx1"/>
                          </a:solidFill>
                          <a:latin typeface="Arial" panose="020B0604020202020204" pitchFamily="34" charset="0"/>
                          <a:ea typeface="微軟正黑體" panose="020B0604030504040204" pitchFamily="34" charset="-120"/>
                        </a:defRPr>
                      </a:lvl3pPr>
                      <a:lvl4pPr marL="1600200" indent="-228600">
                        <a:spcBef>
                          <a:spcPct val="20000"/>
                        </a:spcBef>
                        <a:buClr>
                          <a:srgbClr val="8C7B70"/>
                        </a:buClr>
                        <a:buSzPct val="70000"/>
                        <a:buFont typeface="Wingdings" panose="05000000000000000000" pitchFamily="2" charset="2"/>
                        <a:defRPr>
                          <a:solidFill>
                            <a:schemeClr val="tx2"/>
                          </a:solidFill>
                          <a:latin typeface="Arial" panose="020B0604020202020204" pitchFamily="34" charset="0"/>
                          <a:ea typeface="微軟正黑體" panose="020B0604030504040204" pitchFamily="34" charset="-120"/>
                        </a:defRPr>
                      </a:lvl4pPr>
                      <a:lvl5pPr marL="2057400" indent="-228600">
                        <a:spcBef>
                          <a:spcPct val="20000"/>
                        </a:spcBef>
                        <a:buClr>
                          <a:srgbClr val="8FB08C"/>
                        </a:buClr>
                        <a:defRPr sz="1600">
                          <a:solidFill>
                            <a:schemeClr val="tx1"/>
                          </a:solidFill>
                          <a:latin typeface="Arial" panose="020B0604020202020204" pitchFamily="34" charset="0"/>
                          <a:ea typeface="微軟正黑體" panose="020B0604030504040204" pitchFamily="34" charset="-120"/>
                        </a:defRPr>
                      </a:lvl5pPr>
                      <a:lvl6pPr marL="25146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6pPr>
                      <a:lvl7pPr marL="29718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7pPr>
                      <a:lvl8pPr marL="34290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8pPr>
                      <a:lvl9pPr marL="38862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微軟正黑體" panose="020B0604030504040204" pitchFamily="34" charset="-120"/>
                          <a:ea typeface="新細明體" panose="02020500000000000000" pitchFamily="18" charset="-120"/>
                        </a:rPr>
                        <a:t>--</a:t>
                      </a:r>
                      <a:endParaRPr kumimoji="0" lang="zh-TW" altLang="zh-TW" sz="20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endParaRPr>
                    </a:p>
                  </a:txBody>
                  <a:tcPr marL="16412" marR="1641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7D5"/>
                    </a:solidFill>
                  </a:tcPr>
                </a:tc>
                <a:tc>
                  <a:txBody>
                    <a:bodyPr/>
                    <a:lstStyle>
                      <a:lvl1pPr>
                        <a:spcBef>
                          <a:spcPct val="20000"/>
                        </a:spcBef>
                        <a:buClr>
                          <a:schemeClr val="accent1"/>
                        </a:buClr>
                        <a:buSzPct val="85000"/>
                        <a:buFont typeface="Wingdings 2" panose="05020102010507070707" pitchFamily="18" charset="2"/>
                        <a:defRPr sz="23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Arial" panose="020B0604020202020204" pitchFamily="34" charset="0"/>
                          <a:ea typeface="微軟正黑體" panose="020B0604030504040204" pitchFamily="34" charset="-120"/>
                        </a:defRPr>
                      </a:lvl2pPr>
                      <a:lvl3pPr marL="1143000" indent="-228600">
                        <a:spcBef>
                          <a:spcPct val="20000"/>
                        </a:spcBef>
                        <a:buClr>
                          <a:srgbClr val="8CADAE"/>
                        </a:buClr>
                        <a:buSzPct val="75000"/>
                        <a:buFont typeface="Wingdings 2" panose="05020102010507070707" pitchFamily="18" charset="2"/>
                        <a:defRPr>
                          <a:solidFill>
                            <a:schemeClr val="tx1"/>
                          </a:solidFill>
                          <a:latin typeface="Arial" panose="020B0604020202020204" pitchFamily="34" charset="0"/>
                          <a:ea typeface="微軟正黑體" panose="020B0604030504040204" pitchFamily="34" charset="-120"/>
                        </a:defRPr>
                      </a:lvl3pPr>
                      <a:lvl4pPr marL="1600200" indent="-228600">
                        <a:spcBef>
                          <a:spcPct val="20000"/>
                        </a:spcBef>
                        <a:buClr>
                          <a:srgbClr val="8C7B70"/>
                        </a:buClr>
                        <a:buSzPct val="70000"/>
                        <a:buFont typeface="Wingdings" panose="05000000000000000000" pitchFamily="2" charset="2"/>
                        <a:defRPr>
                          <a:solidFill>
                            <a:schemeClr val="tx2"/>
                          </a:solidFill>
                          <a:latin typeface="Arial" panose="020B0604020202020204" pitchFamily="34" charset="0"/>
                          <a:ea typeface="微軟正黑體" panose="020B0604030504040204" pitchFamily="34" charset="-120"/>
                        </a:defRPr>
                      </a:lvl4pPr>
                      <a:lvl5pPr marL="2057400" indent="-228600">
                        <a:spcBef>
                          <a:spcPct val="20000"/>
                        </a:spcBef>
                        <a:buClr>
                          <a:srgbClr val="8FB08C"/>
                        </a:buClr>
                        <a:defRPr sz="1600">
                          <a:solidFill>
                            <a:schemeClr val="tx1"/>
                          </a:solidFill>
                          <a:latin typeface="Arial" panose="020B0604020202020204" pitchFamily="34" charset="0"/>
                          <a:ea typeface="微軟正黑體" panose="020B0604030504040204" pitchFamily="34" charset="-120"/>
                        </a:defRPr>
                      </a:lvl5pPr>
                      <a:lvl6pPr marL="25146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6pPr>
                      <a:lvl7pPr marL="29718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7pPr>
                      <a:lvl8pPr marL="34290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8pPr>
                      <a:lvl9pPr marL="38862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微軟正黑體" panose="020B0604030504040204" pitchFamily="34" charset="-120"/>
                          <a:ea typeface="新細明體" panose="02020500000000000000" pitchFamily="18" charset="-120"/>
                        </a:rPr>
                        <a:t>--</a:t>
                      </a:r>
                      <a:endParaRPr kumimoji="0" lang="zh-TW" altLang="zh-TW" sz="20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endParaRPr>
                    </a:p>
                  </a:txBody>
                  <a:tcPr marL="16412" marR="1641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7D5"/>
                    </a:solidFill>
                  </a:tcPr>
                </a:tc>
                <a:tc>
                  <a:txBody>
                    <a:bodyPr/>
                    <a:lstStyle>
                      <a:lvl1pPr>
                        <a:spcBef>
                          <a:spcPct val="20000"/>
                        </a:spcBef>
                        <a:buClr>
                          <a:schemeClr val="accent1"/>
                        </a:buClr>
                        <a:buSzPct val="85000"/>
                        <a:buFont typeface="Wingdings 2" panose="05020102010507070707" pitchFamily="18" charset="2"/>
                        <a:defRPr sz="23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Arial" panose="020B0604020202020204" pitchFamily="34" charset="0"/>
                          <a:ea typeface="微軟正黑體" panose="020B0604030504040204" pitchFamily="34" charset="-120"/>
                        </a:defRPr>
                      </a:lvl2pPr>
                      <a:lvl3pPr marL="1143000" indent="-228600">
                        <a:spcBef>
                          <a:spcPct val="20000"/>
                        </a:spcBef>
                        <a:buClr>
                          <a:srgbClr val="8CADAE"/>
                        </a:buClr>
                        <a:buSzPct val="75000"/>
                        <a:buFont typeface="Wingdings 2" panose="05020102010507070707" pitchFamily="18" charset="2"/>
                        <a:defRPr>
                          <a:solidFill>
                            <a:schemeClr val="tx1"/>
                          </a:solidFill>
                          <a:latin typeface="Arial" panose="020B0604020202020204" pitchFamily="34" charset="0"/>
                          <a:ea typeface="微軟正黑體" panose="020B0604030504040204" pitchFamily="34" charset="-120"/>
                        </a:defRPr>
                      </a:lvl3pPr>
                      <a:lvl4pPr marL="1600200" indent="-228600">
                        <a:spcBef>
                          <a:spcPct val="20000"/>
                        </a:spcBef>
                        <a:buClr>
                          <a:srgbClr val="8C7B70"/>
                        </a:buClr>
                        <a:buSzPct val="70000"/>
                        <a:buFont typeface="Wingdings" panose="05000000000000000000" pitchFamily="2" charset="2"/>
                        <a:defRPr>
                          <a:solidFill>
                            <a:schemeClr val="tx2"/>
                          </a:solidFill>
                          <a:latin typeface="Arial" panose="020B0604020202020204" pitchFamily="34" charset="0"/>
                          <a:ea typeface="微軟正黑體" panose="020B0604030504040204" pitchFamily="34" charset="-120"/>
                        </a:defRPr>
                      </a:lvl4pPr>
                      <a:lvl5pPr marL="2057400" indent="-228600">
                        <a:spcBef>
                          <a:spcPct val="20000"/>
                        </a:spcBef>
                        <a:buClr>
                          <a:srgbClr val="8FB08C"/>
                        </a:buClr>
                        <a:defRPr sz="1600">
                          <a:solidFill>
                            <a:schemeClr val="tx1"/>
                          </a:solidFill>
                          <a:latin typeface="Arial" panose="020B0604020202020204" pitchFamily="34" charset="0"/>
                          <a:ea typeface="微軟正黑體" panose="020B0604030504040204" pitchFamily="34" charset="-120"/>
                        </a:defRPr>
                      </a:lvl5pPr>
                      <a:lvl6pPr marL="25146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6pPr>
                      <a:lvl7pPr marL="29718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7pPr>
                      <a:lvl8pPr marL="34290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8pPr>
                      <a:lvl9pPr marL="3886200" indent="-228600" fontAlgn="base">
                        <a:spcBef>
                          <a:spcPct val="20000"/>
                        </a:spcBef>
                        <a:spcAft>
                          <a:spcPct val="0"/>
                        </a:spcAft>
                        <a:buClr>
                          <a:srgbClr val="8FB08C"/>
                        </a:buClr>
                        <a:defRPr sz="1600">
                          <a:solidFill>
                            <a:schemeClr val="tx1"/>
                          </a:solidFill>
                          <a:latin typeface="Arial" panose="020B0604020202020204" pitchFamily="34" charset="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FF0000"/>
                          </a:solidFill>
                          <a:effectLst/>
                          <a:latin typeface="微軟正黑體" panose="020B0604030504040204" pitchFamily="34" charset="-120"/>
                          <a:ea typeface="新細明體" panose="02020500000000000000" pitchFamily="18" charset="-120"/>
                        </a:rPr>
                        <a:t>(4+5)</a:t>
                      </a:r>
                      <a:endParaRPr kumimoji="0" lang="zh-TW" altLang="zh-TW" sz="2000" b="0" i="0" u="none" strike="noStrike" cap="none" normalizeH="0" baseline="0" dirty="0" smtClean="0">
                        <a:ln>
                          <a:noFill/>
                        </a:ln>
                        <a:solidFill>
                          <a:srgbClr val="000000"/>
                        </a:solidFill>
                        <a:effectLst/>
                        <a:latin typeface="新細明體" panose="02020500000000000000" pitchFamily="18" charset="-120"/>
                        <a:ea typeface="新細明體" panose="02020500000000000000" pitchFamily="18" charset="-120"/>
                      </a:endParaRPr>
                    </a:p>
                  </a:txBody>
                  <a:tcPr marL="16412" marR="1641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7D5"/>
                    </a:solidFill>
                  </a:tcPr>
                </a:tc>
                <a:extLst>
                  <a:ext uri="{0D108BD9-81ED-4DB2-BD59-A6C34878D82A}">
                    <a16:rowId xmlns="" xmlns:a16="http://schemas.microsoft.com/office/drawing/2014/main" val="1912780300"/>
                  </a:ext>
                </a:extLst>
              </a:tr>
            </a:tbl>
          </a:graphicData>
        </a:graphic>
      </p:graphicFrame>
    </p:spTree>
    <p:extLst>
      <p:ext uri="{BB962C8B-B14F-4D97-AF65-F5344CB8AC3E}">
        <p14:creationId xmlns:p14="http://schemas.microsoft.com/office/powerpoint/2010/main" val="1746051340"/>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fontAlgn="auto">
              <a:spcAft>
                <a:spcPts val="0"/>
              </a:spcAft>
              <a:defRPr/>
            </a:pPr>
            <a:r>
              <a:rPr lang="zh-TW" altLang="en-US" dirty="0" smtClean="0"/>
              <a:t>應用範例</a:t>
            </a:r>
            <a:r>
              <a:rPr lang="en-US" altLang="zh-TW" dirty="0" smtClean="0"/>
              <a:t>~(</a:t>
            </a:r>
            <a:r>
              <a:rPr lang="zh-TW" altLang="en-US" dirty="0" smtClean="0"/>
              <a:t>續</a:t>
            </a:r>
            <a:r>
              <a:rPr lang="en-US" altLang="zh-TW" dirty="0" smtClean="0"/>
              <a:t>)</a:t>
            </a:r>
            <a:br>
              <a:rPr lang="en-US" altLang="zh-TW" dirty="0" smtClean="0"/>
            </a:br>
            <a:r>
              <a:rPr lang="zh-TW" altLang="zh-TW" dirty="0" smtClean="0"/>
              <a:t>以</a:t>
            </a:r>
            <a:r>
              <a:rPr lang="en-US" altLang="zh-TW" dirty="0" smtClean="0"/>
              <a:t>1216</a:t>
            </a:r>
            <a:r>
              <a:rPr lang="zh-TW" altLang="zh-TW" dirty="0" smtClean="0"/>
              <a:t>統一，</a:t>
            </a:r>
            <a:r>
              <a:rPr lang="en-US" altLang="zh-TW" dirty="0" smtClean="0"/>
              <a:t>2014</a:t>
            </a:r>
            <a:r>
              <a:rPr lang="zh-TW" altLang="zh-TW" dirty="0" smtClean="0"/>
              <a:t>年</a:t>
            </a:r>
            <a:r>
              <a:rPr lang="en-US" altLang="zh-TW" dirty="0" smtClean="0"/>
              <a:t>12</a:t>
            </a:r>
            <a:r>
              <a:rPr lang="zh-TW" altLang="zh-TW" dirty="0" smtClean="0"/>
              <a:t>月資料為例：</a:t>
            </a:r>
            <a:endParaRPr lang="zh-TW" altLang="en-US" dirty="0"/>
          </a:p>
        </p:txBody>
      </p:sp>
      <p:sp>
        <p:nvSpPr>
          <p:cNvPr id="3" name="內容版面配置區 2"/>
          <p:cNvSpPr>
            <a:spLocks noGrp="1"/>
          </p:cNvSpPr>
          <p:nvPr>
            <p:ph sz="quarter" idx="1"/>
          </p:nvPr>
        </p:nvSpPr>
        <p:spPr>
          <a:xfrm>
            <a:off x="301625" y="1527175"/>
            <a:ext cx="8504238" cy="4572000"/>
          </a:xfrm>
        </p:spPr>
        <p:txBody>
          <a:bodyPr>
            <a:normAutofit/>
          </a:bodyPr>
          <a:lstStyle/>
          <a:p>
            <a:pPr marL="274320" indent="-274320" fontAlgn="auto">
              <a:spcAft>
                <a:spcPts val="0"/>
              </a:spcAft>
              <a:buFont typeface="Wingdings 2"/>
              <a:buChar char=""/>
              <a:defRPr/>
            </a:pPr>
            <a:endParaRPr lang="zh-TW" altLang="zh-TW" dirty="0"/>
          </a:p>
        </p:txBody>
      </p:sp>
      <p:sp>
        <p:nvSpPr>
          <p:cNvPr id="4" name="投影片編號版面配置區 3"/>
          <p:cNvSpPr>
            <a:spLocks noGrp="1"/>
          </p:cNvSpPr>
          <p:nvPr>
            <p:ph type="sldNum" sz="quarter" idx="4294967295"/>
          </p:nvPr>
        </p:nvSpPr>
        <p:spPr>
          <a:xfrm>
            <a:off x="179388" y="6381750"/>
            <a:ext cx="3044825" cy="293688"/>
          </a:xfrm>
          <a:prstGeom prst="rect">
            <a:avLst/>
          </a:prstGeom>
        </p:spPr>
        <p:txBody>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pPr algn="ctr"/>
            <a:fld id="{E66C0C6F-7442-45E7-A3B6-AFDBFE9EF6D0}" type="slidenum">
              <a:rPr kumimoji="0" lang="en-US" altLang="zh-TW" sz="1400">
                <a:solidFill>
                  <a:srgbClr val="FFFFFF"/>
                </a:solidFill>
              </a:rPr>
              <a:pPr algn="ctr"/>
              <a:t>46</a:t>
            </a:fld>
            <a:endParaRPr kumimoji="0" lang="en-US" altLang="zh-TW" sz="1400">
              <a:solidFill>
                <a:srgbClr val="FFFFFF"/>
              </a:solidFill>
            </a:endParaRPr>
          </a:p>
        </p:txBody>
      </p:sp>
      <p:graphicFrame>
        <p:nvGraphicFramePr>
          <p:cNvPr id="5" name="表格 4"/>
          <p:cNvGraphicFramePr>
            <a:graphicFrameLocks noGrp="1"/>
          </p:cNvGraphicFramePr>
          <p:nvPr>
            <p:extLst>
              <p:ext uri="{D42A27DB-BD31-4B8C-83A1-F6EECF244321}">
                <p14:modId xmlns:p14="http://schemas.microsoft.com/office/powerpoint/2010/main" val="2436607256"/>
              </p:ext>
            </p:extLst>
          </p:nvPr>
        </p:nvGraphicFramePr>
        <p:xfrm>
          <a:off x="317500" y="1412875"/>
          <a:ext cx="8575675" cy="5130800"/>
        </p:xfrm>
        <a:graphic>
          <a:graphicData uri="http://schemas.openxmlformats.org/drawingml/2006/table">
            <a:tbl>
              <a:tblPr firstRow="1" bandRow="1">
                <a:tableStyleId>{F5AB1C69-6EDB-4FF4-983F-18BD219EF322}</a:tableStyleId>
              </a:tblPr>
              <a:tblGrid>
                <a:gridCol w="1225096">
                  <a:extLst>
                    <a:ext uri="{9D8B030D-6E8A-4147-A177-3AD203B41FA5}">
                      <a16:colId xmlns="" xmlns:a16="http://schemas.microsoft.com/office/drawing/2014/main" val="20000"/>
                    </a:ext>
                  </a:extLst>
                </a:gridCol>
                <a:gridCol w="756245">
                  <a:extLst>
                    <a:ext uri="{9D8B030D-6E8A-4147-A177-3AD203B41FA5}">
                      <a16:colId xmlns="" xmlns:a16="http://schemas.microsoft.com/office/drawing/2014/main" val="20001"/>
                    </a:ext>
                  </a:extLst>
                </a:gridCol>
                <a:gridCol w="623377">
                  <a:extLst>
                    <a:ext uri="{9D8B030D-6E8A-4147-A177-3AD203B41FA5}">
                      <a16:colId xmlns="" xmlns:a16="http://schemas.microsoft.com/office/drawing/2014/main" val="20002"/>
                    </a:ext>
                  </a:extLst>
                </a:gridCol>
                <a:gridCol w="1849315">
                  <a:extLst>
                    <a:ext uri="{9D8B030D-6E8A-4147-A177-3AD203B41FA5}">
                      <a16:colId xmlns="" xmlns:a16="http://schemas.microsoft.com/office/drawing/2014/main" val="20003"/>
                    </a:ext>
                  </a:extLst>
                </a:gridCol>
                <a:gridCol w="1063650">
                  <a:extLst>
                    <a:ext uri="{9D8B030D-6E8A-4147-A177-3AD203B41FA5}">
                      <a16:colId xmlns="" xmlns:a16="http://schemas.microsoft.com/office/drawing/2014/main" val="20004"/>
                    </a:ext>
                  </a:extLst>
                </a:gridCol>
                <a:gridCol w="2060821">
                  <a:extLst>
                    <a:ext uri="{9D8B030D-6E8A-4147-A177-3AD203B41FA5}">
                      <a16:colId xmlns="" xmlns:a16="http://schemas.microsoft.com/office/drawing/2014/main" val="20005"/>
                    </a:ext>
                  </a:extLst>
                </a:gridCol>
                <a:gridCol w="997171">
                  <a:extLst>
                    <a:ext uri="{9D8B030D-6E8A-4147-A177-3AD203B41FA5}">
                      <a16:colId xmlns="" xmlns:a16="http://schemas.microsoft.com/office/drawing/2014/main" val="20006"/>
                    </a:ext>
                  </a:extLst>
                </a:gridCol>
              </a:tblGrid>
              <a:tr h="370840">
                <a:tc>
                  <a:txBody>
                    <a:bodyPr/>
                    <a:lstStyle/>
                    <a:p>
                      <a:pPr marL="0" marR="0">
                        <a:spcBef>
                          <a:spcPts val="0"/>
                        </a:spcBef>
                        <a:spcAft>
                          <a:spcPts val="0"/>
                        </a:spcAft>
                      </a:pPr>
                      <a:r>
                        <a:rPr lang="zh-TW" sz="1600" kern="100" dirty="0">
                          <a:latin typeface="微軟正黑體" panose="020B0604030504040204" pitchFamily="34" charset="-120"/>
                          <a:ea typeface="微軟正黑體" panose="020B0604030504040204" pitchFamily="34" charset="-120"/>
                        </a:rPr>
                        <a:t>持股人姓名</a:t>
                      </a:r>
                      <a:endParaRPr lang="zh-TW" sz="1600" kern="100" dirty="0">
                        <a:latin typeface="微軟正黑體" panose="020B0604030504040204" pitchFamily="34" charset="-120"/>
                        <a:ea typeface="微軟正黑體" panose="020B0604030504040204" pitchFamily="34" charset="-120"/>
                        <a:cs typeface="新細明體"/>
                      </a:endParaRPr>
                    </a:p>
                  </a:txBody>
                  <a:tcPr marL="16414" marR="16414" marT="0" marB="0" anchor="ctr"/>
                </a:tc>
                <a:tc>
                  <a:txBody>
                    <a:bodyPr/>
                    <a:lstStyle/>
                    <a:p>
                      <a:pPr marL="0" marR="0">
                        <a:spcBef>
                          <a:spcPts val="0"/>
                        </a:spcBef>
                        <a:spcAft>
                          <a:spcPts val="0"/>
                        </a:spcAft>
                      </a:pPr>
                      <a:r>
                        <a:rPr lang="zh-TW" sz="1600" kern="100">
                          <a:latin typeface="微軟正黑體" panose="020B0604030504040204" pitchFamily="34" charset="-120"/>
                          <a:ea typeface="微軟正黑體" panose="020B0604030504040204" pitchFamily="34" charset="-120"/>
                        </a:rPr>
                        <a:t>身份別</a:t>
                      </a:r>
                      <a:endParaRPr lang="zh-TW" sz="1600" kern="100">
                        <a:latin typeface="微軟正黑體" panose="020B0604030504040204" pitchFamily="34" charset="-120"/>
                        <a:ea typeface="微軟正黑體" panose="020B0604030504040204" pitchFamily="34" charset="-120"/>
                        <a:cs typeface="新細明體"/>
                      </a:endParaRPr>
                    </a:p>
                  </a:txBody>
                  <a:tcPr marL="16414" marR="16414" marT="0" marB="0" anchor="ctr"/>
                </a:tc>
                <a:tc>
                  <a:txBody>
                    <a:bodyPr/>
                    <a:lstStyle/>
                    <a:p>
                      <a:pPr marL="0" marR="0">
                        <a:spcBef>
                          <a:spcPts val="0"/>
                        </a:spcBef>
                        <a:spcAft>
                          <a:spcPts val="0"/>
                        </a:spcAft>
                      </a:pPr>
                      <a:r>
                        <a:rPr lang="zh-TW" sz="1600" kern="100">
                          <a:latin typeface="微軟正黑體" panose="020B0604030504040204" pitchFamily="34" charset="-120"/>
                          <a:ea typeface="微軟正黑體" panose="020B0604030504040204" pitchFamily="34" charset="-120"/>
                        </a:rPr>
                        <a:t>控制別</a:t>
                      </a:r>
                      <a:endParaRPr lang="zh-TW" sz="1600" kern="100">
                        <a:latin typeface="微軟正黑體" panose="020B0604030504040204" pitchFamily="34" charset="-120"/>
                        <a:ea typeface="微軟正黑體" panose="020B0604030504040204" pitchFamily="34" charset="-120"/>
                        <a:cs typeface="新細明體"/>
                      </a:endParaRPr>
                    </a:p>
                  </a:txBody>
                  <a:tcPr marL="16414" marR="16414" marT="0" marB="0" anchor="ctr"/>
                </a:tc>
                <a:tc>
                  <a:txBody>
                    <a:bodyPr/>
                    <a:lstStyle/>
                    <a:p>
                      <a:pPr marL="0" marR="0">
                        <a:spcBef>
                          <a:spcPts val="0"/>
                        </a:spcBef>
                        <a:spcAft>
                          <a:spcPts val="0"/>
                        </a:spcAft>
                      </a:pPr>
                      <a:r>
                        <a:rPr lang="en-US" sz="1600" kern="100">
                          <a:latin typeface="微軟正黑體" panose="020B0604030504040204" pitchFamily="34" charset="-120"/>
                          <a:ea typeface="微軟正黑體" panose="020B0604030504040204" pitchFamily="34" charset="-120"/>
                        </a:rPr>
                        <a:t>TEJ </a:t>
                      </a:r>
                      <a:r>
                        <a:rPr lang="zh-TW" sz="1600" kern="100">
                          <a:latin typeface="微軟正黑體" panose="020B0604030504040204" pitchFamily="34" charset="-120"/>
                          <a:ea typeface="微軟正黑體" panose="020B0604030504040204" pitchFamily="34" charset="-120"/>
                        </a:rPr>
                        <a:t>董事身分歸類</a:t>
                      </a:r>
                      <a:endParaRPr lang="zh-TW" sz="1600" kern="100">
                        <a:latin typeface="微軟正黑體" panose="020B0604030504040204" pitchFamily="34" charset="-120"/>
                        <a:ea typeface="微軟正黑體" panose="020B0604030504040204" pitchFamily="34" charset="-120"/>
                        <a:cs typeface="新細明體"/>
                      </a:endParaRPr>
                    </a:p>
                  </a:txBody>
                  <a:tcPr marL="16414" marR="16414" marT="0" marB="0" anchor="ctr"/>
                </a:tc>
                <a:tc>
                  <a:txBody>
                    <a:bodyPr/>
                    <a:lstStyle/>
                    <a:p>
                      <a:pPr marL="0" marR="0">
                        <a:spcBef>
                          <a:spcPts val="0"/>
                        </a:spcBef>
                        <a:spcAft>
                          <a:spcPts val="0"/>
                        </a:spcAft>
                      </a:pPr>
                      <a:r>
                        <a:rPr lang="zh-TW" sz="1600" kern="100">
                          <a:latin typeface="微軟正黑體" panose="020B0604030504040204" pitchFamily="34" charset="-120"/>
                          <a:ea typeface="微軟正黑體" panose="020B0604030504040204" pitchFamily="34" charset="-120"/>
                        </a:rPr>
                        <a:t>董事席次</a:t>
                      </a:r>
                      <a:endParaRPr lang="zh-TW" sz="1600" kern="100">
                        <a:latin typeface="微軟正黑體" panose="020B0604030504040204" pitchFamily="34" charset="-120"/>
                        <a:ea typeface="微軟正黑體" panose="020B0604030504040204" pitchFamily="34" charset="-120"/>
                        <a:cs typeface="新細明體"/>
                      </a:endParaRPr>
                    </a:p>
                  </a:txBody>
                  <a:tcPr marL="16414" marR="16414" marT="0" marB="0" anchor="ctr"/>
                </a:tc>
                <a:tc>
                  <a:txBody>
                    <a:bodyPr/>
                    <a:lstStyle/>
                    <a:p>
                      <a:pPr marL="0" marR="0">
                        <a:spcBef>
                          <a:spcPts val="0"/>
                        </a:spcBef>
                        <a:spcAft>
                          <a:spcPts val="0"/>
                        </a:spcAft>
                      </a:pPr>
                      <a:r>
                        <a:rPr lang="en-US" sz="1600" kern="100">
                          <a:latin typeface="微軟正黑體" panose="020B0604030504040204" pitchFamily="34" charset="-120"/>
                          <a:ea typeface="微軟正黑體" panose="020B0604030504040204" pitchFamily="34" charset="-120"/>
                        </a:rPr>
                        <a:t>TEJ</a:t>
                      </a:r>
                      <a:r>
                        <a:rPr lang="zh-TW" sz="1600" kern="100">
                          <a:latin typeface="微軟正黑體" panose="020B0604030504040204" pitchFamily="34" charset="-120"/>
                          <a:ea typeface="微軟正黑體" panose="020B0604030504040204" pitchFamily="34" charset="-120"/>
                        </a:rPr>
                        <a:t>公司治理持股歸類</a:t>
                      </a:r>
                      <a:endParaRPr lang="zh-TW" sz="1600" kern="100">
                        <a:latin typeface="微軟正黑體" panose="020B0604030504040204" pitchFamily="34" charset="-120"/>
                        <a:ea typeface="微軟正黑體" panose="020B0604030504040204" pitchFamily="34" charset="-120"/>
                        <a:cs typeface="新細明體"/>
                      </a:endParaRPr>
                    </a:p>
                  </a:txBody>
                  <a:tcPr marL="16414" marR="16414" marT="0" marB="0" anchor="ctr"/>
                </a:tc>
                <a:tc>
                  <a:txBody>
                    <a:bodyPr/>
                    <a:lstStyle/>
                    <a:p>
                      <a:pPr marL="0" marR="0">
                        <a:spcBef>
                          <a:spcPts val="0"/>
                        </a:spcBef>
                        <a:spcAft>
                          <a:spcPts val="0"/>
                        </a:spcAft>
                      </a:pPr>
                      <a:r>
                        <a:rPr lang="zh-TW" sz="1600" kern="100">
                          <a:latin typeface="微軟正黑體" panose="020B0604030504040204" pitchFamily="34" charset="-120"/>
                          <a:ea typeface="微軟正黑體" panose="020B0604030504040204" pitchFamily="34" charset="-120"/>
                        </a:rPr>
                        <a:t>持股</a:t>
                      </a:r>
                      <a:r>
                        <a:rPr lang="en-US" sz="1600" kern="100">
                          <a:latin typeface="微軟正黑體" panose="020B0604030504040204" pitchFamily="34" charset="-120"/>
                          <a:ea typeface="微軟正黑體" panose="020B0604030504040204" pitchFamily="34" charset="-120"/>
                        </a:rPr>
                        <a:t>%</a:t>
                      </a:r>
                      <a:endParaRPr lang="zh-TW" sz="1600" kern="100">
                        <a:latin typeface="微軟正黑體" panose="020B0604030504040204" pitchFamily="34" charset="-120"/>
                        <a:ea typeface="微軟正黑體" panose="020B0604030504040204" pitchFamily="34" charset="-120"/>
                        <a:cs typeface="新細明體"/>
                      </a:endParaRPr>
                    </a:p>
                  </a:txBody>
                  <a:tcPr marL="16414" marR="16414" marT="0" marB="0" anchor="ctr"/>
                </a:tc>
                <a:extLst>
                  <a:ext uri="{0D108BD9-81ED-4DB2-BD59-A6C34878D82A}">
                    <a16:rowId xmlns="" xmlns:a16="http://schemas.microsoft.com/office/drawing/2014/main" val="10000"/>
                  </a:ext>
                </a:extLst>
              </a:tr>
              <a:tr h="370840">
                <a:tc>
                  <a:txBody>
                    <a:bodyPr/>
                    <a:lstStyle/>
                    <a:p>
                      <a:pPr marL="0" marR="0">
                        <a:spcBef>
                          <a:spcPts val="0"/>
                        </a:spcBef>
                        <a:spcAft>
                          <a:spcPts val="0"/>
                        </a:spcAft>
                      </a:pPr>
                      <a:r>
                        <a:rPr lang="zh-TW" sz="1600" kern="100">
                          <a:latin typeface="微軟正黑體" panose="020B0604030504040204" pitchFamily="34" charset="-120"/>
                          <a:ea typeface="微軟正黑體" panose="020B0604030504040204" pitchFamily="34" charset="-120"/>
                        </a:rPr>
                        <a:t>高權投資</a:t>
                      </a:r>
                      <a:r>
                        <a:rPr lang="en-US" sz="1600" kern="100">
                          <a:latin typeface="微軟正黑體" panose="020B0604030504040204" pitchFamily="34" charset="-120"/>
                          <a:ea typeface="微軟正黑體" panose="020B0604030504040204" pitchFamily="34" charset="-120"/>
                        </a:rPr>
                        <a:t>(</a:t>
                      </a:r>
                      <a:r>
                        <a:rPr lang="zh-TW" sz="1600" kern="100">
                          <a:latin typeface="微軟正黑體" panose="020B0604030504040204" pitchFamily="34" charset="-120"/>
                          <a:ea typeface="微軟正黑體" panose="020B0604030504040204" pitchFamily="34" charset="-120"/>
                        </a:rPr>
                        <a:t>股</a:t>
                      </a:r>
                      <a:r>
                        <a:rPr lang="en-US" sz="1600" kern="100">
                          <a:latin typeface="微軟正黑體" panose="020B0604030504040204" pitchFamily="34" charset="-120"/>
                          <a:ea typeface="微軟正黑體" panose="020B0604030504040204" pitchFamily="34" charset="-120"/>
                        </a:rPr>
                        <a:t>)</a:t>
                      </a:r>
                      <a:endParaRPr lang="zh-TW" sz="1600" kern="100">
                        <a:latin typeface="微軟正黑體" panose="020B0604030504040204" pitchFamily="34" charset="-120"/>
                        <a:ea typeface="微軟正黑體" panose="020B0604030504040204" pitchFamily="34" charset="-120"/>
                        <a:cs typeface="新細明體"/>
                      </a:endParaRPr>
                    </a:p>
                  </a:txBody>
                  <a:tcPr marL="16414" marR="16414" marT="0" marB="0" anchor="ctr"/>
                </a:tc>
                <a:tc>
                  <a:txBody>
                    <a:bodyPr/>
                    <a:lstStyle/>
                    <a:p>
                      <a:pPr marL="0" marR="0">
                        <a:spcBef>
                          <a:spcPts val="0"/>
                        </a:spcBef>
                        <a:spcAft>
                          <a:spcPts val="0"/>
                        </a:spcAft>
                      </a:pPr>
                      <a:r>
                        <a:rPr lang="zh-TW" sz="1600" kern="100">
                          <a:latin typeface="微軟正黑體" panose="020B0604030504040204" pitchFamily="34" charset="-120"/>
                          <a:ea typeface="微軟正黑體" panose="020B0604030504040204" pitchFamily="34" charset="-120"/>
                        </a:rPr>
                        <a:t>董監事</a:t>
                      </a:r>
                      <a:endParaRPr lang="zh-TW" sz="1600" kern="100">
                        <a:latin typeface="微軟正黑體" panose="020B0604030504040204" pitchFamily="34" charset="-120"/>
                        <a:ea typeface="微軟正黑體" panose="020B0604030504040204" pitchFamily="34" charset="-120"/>
                        <a:cs typeface="新細明體"/>
                      </a:endParaRPr>
                    </a:p>
                  </a:txBody>
                  <a:tcPr marL="16414" marR="16414" marT="0" marB="0" anchor="ctr"/>
                </a:tc>
                <a:tc>
                  <a:txBody>
                    <a:bodyPr/>
                    <a:lstStyle/>
                    <a:p>
                      <a:pPr marL="0" marR="0">
                        <a:spcBef>
                          <a:spcPts val="0"/>
                        </a:spcBef>
                        <a:spcAft>
                          <a:spcPts val="0"/>
                        </a:spcAft>
                      </a:pPr>
                      <a:r>
                        <a:rPr lang="en-US" sz="1600" kern="100">
                          <a:latin typeface="微軟正黑體" panose="020B0604030504040204" pitchFamily="34" charset="-120"/>
                          <a:ea typeface="微軟正黑體" panose="020B0604030504040204" pitchFamily="34" charset="-120"/>
                        </a:rPr>
                        <a:t>A</a:t>
                      </a:r>
                      <a:endParaRPr lang="zh-TW" sz="1600" kern="100">
                        <a:latin typeface="微軟正黑體" panose="020B0604030504040204" pitchFamily="34" charset="-120"/>
                        <a:ea typeface="微軟正黑體" panose="020B0604030504040204" pitchFamily="34" charset="-120"/>
                        <a:cs typeface="新細明體"/>
                      </a:endParaRPr>
                    </a:p>
                  </a:txBody>
                  <a:tcPr marL="16414" marR="16414" marT="0" marB="0" anchor="ctr"/>
                </a:tc>
                <a:tc>
                  <a:txBody>
                    <a:bodyPr/>
                    <a:lstStyle/>
                    <a:p>
                      <a:pPr marL="0" marR="0">
                        <a:spcBef>
                          <a:spcPts val="0"/>
                        </a:spcBef>
                        <a:spcAft>
                          <a:spcPts val="0"/>
                        </a:spcAft>
                      </a:pPr>
                      <a:r>
                        <a:rPr lang="zh-TW" sz="1600" kern="100">
                          <a:latin typeface="微軟正黑體" panose="020B0604030504040204" pitchFamily="34" charset="-120"/>
                          <a:ea typeface="微軟正黑體" panose="020B0604030504040204" pitchFamily="34" charset="-120"/>
                        </a:rPr>
                        <a:t>集團未上市公司董事</a:t>
                      </a:r>
                      <a:endParaRPr lang="zh-TW" sz="1600" kern="100">
                        <a:latin typeface="微軟正黑體" panose="020B0604030504040204" pitchFamily="34" charset="-120"/>
                        <a:ea typeface="微軟正黑體" panose="020B0604030504040204" pitchFamily="34" charset="-120"/>
                        <a:cs typeface="新細明體"/>
                      </a:endParaRPr>
                    </a:p>
                  </a:txBody>
                  <a:tcPr marL="16414" marR="16414" marT="0" marB="0" anchor="ctr"/>
                </a:tc>
                <a:tc>
                  <a:txBody>
                    <a:bodyPr/>
                    <a:lstStyle/>
                    <a:p>
                      <a:pPr marL="0" marR="0" algn="ctr">
                        <a:spcBef>
                          <a:spcPts val="0"/>
                        </a:spcBef>
                        <a:spcAft>
                          <a:spcPts val="0"/>
                        </a:spcAft>
                      </a:pPr>
                      <a:r>
                        <a:rPr lang="en-US" sz="2000" kern="100" dirty="0">
                          <a:latin typeface="微軟正黑體" panose="020B0604030504040204" pitchFamily="34" charset="-120"/>
                          <a:ea typeface="微軟正黑體" panose="020B0604030504040204" pitchFamily="34" charset="-120"/>
                        </a:rPr>
                        <a:t>3</a:t>
                      </a:r>
                      <a:endParaRPr lang="zh-TW" sz="2000" kern="100" dirty="0">
                        <a:latin typeface="微軟正黑體" panose="020B0604030504040204" pitchFamily="34" charset="-120"/>
                        <a:ea typeface="微軟正黑體" panose="020B0604030504040204" pitchFamily="34" charset="-120"/>
                        <a:cs typeface="新細明體"/>
                      </a:endParaRPr>
                    </a:p>
                  </a:txBody>
                  <a:tcPr marL="16414" marR="16414" marT="0" marB="0" anchor="ctr"/>
                </a:tc>
                <a:tc>
                  <a:txBody>
                    <a:bodyPr/>
                    <a:lstStyle/>
                    <a:p>
                      <a:pPr marL="0" marR="0">
                        <a:spcBef>
                          <a:spcPts val="0"/>
                        </a:spcBef>
                        <a:spcAft>
                          <a:spcPts val="0"/>
                        </a:spcAft>
                      </a:pPr>
                      <a:r>
                        <a:rPr lang="zh-TW" sz="1600" kern="100">
                          <a:latin typeface="微軟正黑體" panose="020B0604030504040204" pitchFamily="34" charset="-120"/>
                          <a:ea typeface="微軟正黑體" panose="020B0604030504040204" pitchFamily="34" charset="-120"/>
                        </a:rPr>
                        <a:t>集團未上市公司持股</a:t>
                      </a:r>
                      <a:r>
                        <a:rPr lang="en-US" sz="1600" kern="100">
                          <a:latin typeface="微軟正黑體" panose="020B0604030504040204" pitchFamily="34" charset="-120"/>
                          <a:ea typeface="微軟正黑體" panose="020B0604030504040204" pitchFamily="34" charset="-120"/>
                        </a:rPr>
                        <a:t>%</a:t>
                      </a:r>
                      <a:endParaRPr lang="zh-TW" sz="1600" kern="100">
                        <a:latin typeface="微軟正黑體" panose="020B0604030504040204" pitchFamily="34" charset="-120"/>
                        <a:ea typeface="微軟正黑體" panose="020B0604030504040204" pitchFamily="34" charset="-120"/>
                        <a:cs typeface="新細明體"/>
                      </a:endParaRPr>
                    </a:p>
                  </a:txBody>
                  <a:tcPr marL="16414" marR="16414" marT="0" marB="0" anchor="ctr"/>
                </a:tc>
                <a:tc>
                  <a:txBody>
                    <a:bodyPr/>
                    <a:lstStyle/>
                    <a:p>
                      <a:pPr marL="0" marR="0" algn="r">
                        <a:spcBef>
                          <a:spcPts val="0"/>
                        </a:spcBef>
                        <a:spcAft>
                          <a:spcPts val="0"/>
                        </a:spcAft>
                      </a:pPr>
                      <a:r>
                        <a:rPr lang="en-US" sz="2000" kern="100" dirty="0">
                          <a:latin typeface="微軟正黑體" panose="020B0604030504040204" pitchFamily="34" charset="-120"/>
                          <a:ea typeface="微軟正黑體" panose="020B0604030504040204" pitchFamily="34" charset="-120"/>
                        </a:rPr>
                        <a:t>4.52</a:t>
                      </a:r>
                      <a:endParaRPr lang="zh-TW" sz="2000" kern="100" dirty="0">
                        <a:latin typeface="微軟正黑體" panose="020B0604030504040204" pitchFamily="34" charset="-120"/>
                        <a:ea typeface="微軟正黑體" panose="020B0604030504040204" pitchFamily="34" charset="-120"/>
                        <a:cs typeface="新細明體"/>
                      </a:endParaRPr>
                    </a:p>
                  </a:txBody>
                  <a:tcPr marL="16414" marR="16414" marT="0" marB="0" anchor="ctr"/>
                </a:tc>
                <a:extLst>
                  <a:ext uri="{0D108BD9-81ED-4DB2-BD59-A6C34878D82A}">
                    <a16:rowId xmlns="" xmlns:a16="http://schemas.microsoft.com/office/drawing/2014/main" val="10001"/>
                  </a:ext>
                </a:extLst>
              </a:tr>
              <a:tr h="370840">
                <a:tc>
                  <a:txBody>
                    <a:bodyPr/>
                    <a:lstStyle/>
                    <a:p>
                      <a:pPr marL="0" marR="0">
                        <a:spcBef>
                          <a:spcPts val="0"/>
                        </a:spcBef>
                        <a:spcAft>
                          <a:spcPts val="0"/>
                        </a:spcAft>
                      </a:pPr>
                      <a:r>
                        <a:rPr lang="zh-TW" sz="1600" kern="100">
                          <a:latin typeface="微軟正黑體" panose="020B0604030504040204" pitchFamily="34" charset="-120"/>
                          <a:ea typeface="微軟正黑體" panose="020B0604030504040204" pitchFamily="34" charset="-120"/>
                        </a:rPr>
                        <a:t>林蒼生</a:t>
                      </a:r>
                      <a:endParaRPr lang="zh-TW" sz="1600" kern="100">
                        <a:latin typeface="微軟正黑體" panose="020B0604030504040204" pitchFamily="34" charset="-120"/>
                        <a:ea typeface="微軟正黑體" panose="020B0604030504040204" pitchFamily="34" charset="-120"/>
                        <a:cs typeface="新細明體"/>
                      </a:endParaRPr>
                    </a:p>
                  </a:txBody>
                  <a:tcPr marL="16414" marR="16414" marT="0" marB="0" anchor="ctr"/>
                </a:tc>
                <a:tc>
                  <a:txBody>
                    <a:bodyPr/>
                    <a:lstStyle/>
                    <a:p>
                      <a:pPr marL="0" marR="0">
                        <a:spcBef>
                          <a:spcPts val="0"/>
                        </a:spcBef>
                        <a:spcAft>
                          <a:spcPts val="0"/>
                        </a:spcAft>
                      </a:pPr>
                      <a:r>
                        <a:rPr lang="zh-TW" sz="1600" kern="100">
                          <a:latin typeface="微軟正黑體" panose="020B0604030504040204" pitchFamily="34" charset="-120"/>
                          <a:ea typeface="微軟正黑體" panose="020B0604030504040204" pitchFamily="34" charset="-120"/>
                        </a:rPr>
                        <a:t>董監事</a:t>
                      </a:r>
                      <a:endParaRPr lang="zh-TW" sz="1600" kern="100">
                        <a:latin typeface="微軟正黑體" panose="020B0604030504040204" pitchFamily="34" charset="-120"/>
                        <a:ea typeface="微軟正黑體" panose="020B0604030504040204" pitchFamily="34" charset="-120"/>
                        <a:cs typeface="新細明體"/>
                      </a:endParaRPr>
                    </a:p>
                  </a:txBody>
                  <a:tcPr marL="16414" marR="16414" marT="0" marB="0" anchor="ctr"/>
                </a:tc>
                <a:tc>
                  <a:txBody>
                    <a:bodyPr/>
                    <a:lstStyle/>
                    <a:p>
                      <a:pPr marL="0" marR="0">
                        <a:spcBef>
                          <a:spcPts val="0"/>
                        </a:spcBef>
                        <a:spcAft>
                          <a:spcPts val="0"/>
                        </a:spcAft>
                      </a:pPr>
                      <a:r>
                        <a:rPr lang="en-US" sz="1600" kern="100">
                          <a:latin typeface="微軟正黑體" panose="020B0604030504040204" pitchFamily="34" charset="-120"/>
                          <a:ea typeface="微軟正黑體" panose="020B0604030504040204" pitchFamily="34" charset="-120"/>
                        </a:rPr>
                        <a:t>C</a:t>
                      </a:r>
                      <a:endParaRPr lang="zh-TW" sz="1600" kern="100">
                        <a:latin typeface="微軟正黑體" panose="020B0604030504040204" pitchFamily="34" charset="-120"/>
                        <a:ea typeface="微軟正黑體" panose="020B0604030504040204" pitchFamily="34" charset="-120"/>
                        <a:cs typeface="新細明體"/>
                      </a:endParaRPr>
                    </a:p>
                  </a:txBody>
                  <a:tcPr marL="16414" marR="16414" marT="0" marB="0" anchor="ctr"/>
                </a:tc>
                <a:tc>
                  <a:txBody>
                    <a:bodyPr/>
                    <a:lstStyle/>
                    <a:p>
                      <a:pPr marL="0" marR="0">
                        <a:spcBef>
                          <a:spcPts val="0"/>
                        </a:spcBef>
                        <a:spcAft>
                          <a:spcPts val="0"/>
                        </a:spcAft>
                      </a:pPr>
                      <a:r>
                        <a:rPr lang="zh-TW" sz="1600" kern="100" dirty="0">
                          <a:latin typeface="微軟正黑體" panose="020B0604030504040204" pitchFamily="34" charset="-120"/>
                          <a:ea typeface="微軟正黑體" panose="020B0604030504040204" pitchFamily="34" charset="-120"/>
                        </a:rPr>
                        <a:t>經理人董事</a:t>
                      </a:r>
                      <a:endParaRPr lang="zh-TW" sz="1600" kern="100" dirty="0">
                        <a:latin typeface="微軟正黑體" panose="020B0604030504040204" pitchFamily="34" charset="-120"/>
                        <a:ea typeface="微軟正黑體" panose="020B0604030504040204" pitchFamily="34" charset="-120"/>
                        <a:cs typeface="新細明體"/>
                      </a:endParaRPr>
                    </a:p>
                  </a:txBody>
                  <a:tcPr marL="16414" marR="16414" marT="0" marB="0" anchor="ctr"/>
                </a:tc>
                <a:tc>
                  <a:txBody>
                    <a:bodyPr/>
                    <a:lstStyle/>
                    <a:p>
                      <a:pPr marL="0" marR="0" algn="ctr">
                        <a:spcBef>
                          <a:spcPts val="0"/>
                        </a:spcBef>
                        <a:spcAft>
                          <a:spcPts val="0"/>
                        </a:spcAft>
                      </a:pPr>
                      <a:r>
                        <a:rPr lang="en-US" sz="2000" kern="100" dirty="0">
                          <a:latin typeface="微軟正黑體" panose="020B0604030504040204" pitchFamily="34" charset="-120"/>
                          <a:ea typeface="微軟正黑體" panose="020B0604030504040204" pitchFamily="34" charset="-120"/>
                        </a:rPr>
                        <a:t>1</a:t>
                      </a:r>
                      <a:endParaRPr lang="zh-TW" sz="2000" kern="100" dirty="0">
                        <a:latin typeface="微軟正黑體" panose="020B0604030504040204" pitchFamily="34" charset="-120"/>
                        <a:ea typeface="微軟正黑體" panose="020B0604030504040204" pitchFamily="34" charset="-120"/>
                        <a:cs typeface="新細明體"/>
                      </a:endParaRPr>
                    </a:p>
                  </a:txBody>
                  <a:tcPr marL="16414" marR="16414" marT="0" marB="0" anchor="ctr"/>
                </a:tc>
                <a:tc>
                  <a:txBody>
                    <a:bodyPr/>
                    <a:lstStyle/>
                    <a:p>
                      <a:pPr marL="0" marR="0">
                        <a:spcBef>
                          <a:spcPts val="0"/>
                        </a:spcBef>
                        <a:spcAft>
                          <a:spcPts val="0"/>
                        </a:spcAft>
                      </a:pPr>
                      <a:r>
                        <a:rPr lang="zh-TW" sz="1600" kern="100">
                          <a:latin typeface="微軟正黑體" panose="020B0604030504040204" pitchFamily="34" charset="-120"/>
                          <a:ea typeface="微軟正黑體" panose="020B0604030504040204" pitchFamily="34" charset="-120"/>
                        </a:rPr>
                        <a:t>經理人持股</a:t>
                      </a:r>
                      <a:r>
                        <a:rPr lang="en-US" sz="1600" kern="100">
                          <a:latin typeface="微軟正黑體" panose="020B0604030504040204" pitchFamily="34" charset="-120"/>
                          <a:ea typeface="微軟正黑體" panose="020B0604030504040204" pitchFamily="34" charset="-120"/>
                        </a:rPr>
                        <a:t>%</a:t>
                      </a:r>
                      <a:endParaRPr lang="zh-TW" sz="1600" kern="100">
                        <a:latin typeface="微軟正黑體" panose="020B0604030504040204" pitchFamily="34" charset="-120"/>
                        <a:ea typeface="微軟正黑體" panose="020B0604030504040204" pitchFamily="34" charset="-120"/>
                        <a:cs typeface="新細明體"/>
                      </a:endParaRPr>
                    </a:p>
                  </a:txBody>
                  <a:tcPr marL="16414" marR="16414" marT="0" marB="0" anchor="ctr"/>
                </a:tc>
                <a:tc>
                  <a:txBody>
                    <a:bodyPr/>
                    <a:lstStyle/>
                    <a:p>
                      <a:pPr marL="0" marR="0" algn="r">
                        <a:spcBef>
                          <a:spcPts val="0"/>
                        </a:spcBef>
                        <a:spcAft>
                          <a:spcPts val="0"/>
                        </a:spcAft>
                      </a:pPr>
                      <a:r>
                        <a:rPr lang="en-US" sz="2000" kern="100" dirty="0">
                          <a:latin typeface="微軟正黑體" panose="020B0604030504040204" pitchFamily="34" charset="-120"/>
                          <a:ea typeface="微軟正黑體" panose="020B0604030504040204" pitchFamily="34" charset="-120"/>
                        </a:rPr>
                        <a:t>0.88</a:t>
                      </a:r>
                      <a:endParaRPr lang="zh-TW" sz="2000" kern="100" dirty="0">
                        <a:latin typeface="微軟正黑體" panose="020B0604030504040204" pitchFamily="34" charset="-120"/>
                        <a:ea typeface="微軟正黑體" panose="020B0604030504040204" pitchFamily="34" charset="-120"/>
                        <a:cs typeface="新細明體"/>
                      </a:endParaRPr>
                    </a:p>
                  </a:txBody>
                  <a:tcPr marL="16414" marR="16414" marT="0" marB="0" anchor="ctr"/>
                </a:tc>
                <a:extLst>
                  <a:ext uri="{0D108BD9-81ED-4DB2-BD59-A6C34878D82A}">
                    <a16:rowId xmlns="" xmlns:a16="http://schemas.microsoft.com/office/drawing/2014/main" val="10002"/>
                  </a:ext>
                </a:extLst>
              </a:tr>
              <a:tr h="370840">
                <a:tc>
                  <a:txBody>
                    <a:bodyPr/>
                    <a:lstStyle/>
                    <a:p>
                      <a:pPr marL="0" marR="0">
                        <a:spcBef>
                          <a:spcPts val="0"/>
                        </a:spcBef>
                        <a:spcAft>
                          <a:spcPts val="0"/>
                        </a:spcAft>
                      </a:pPr>
                      <a:r>
                        <a:rPr lang="zh-TW" sz="1600" kern="100">
                          <a:latin typeface="微軟正黑體" panose="020B0604030504040204" pitchFamily="34" charset="-120"/>
                          <a:ea typeface="微軟正黑體" panose="020B0604030504040204" pitchFamily="34" charset="-120"/>
                        </a:rPr>
                        <a:t>侯博裕</a:t>
                      </a:r>
                      <a:endParaRPr lang="zh-TW" sz="1600" kern="100">
                        <a:latin typeface="微軟正黑體" panose="020B0604030504040204" pitchFamily="34" charset="-120"/>
                        <a:ea typeface="微軟正黑體" panose="020B0604030504040204" pitchFamily="34" charset="-120"/>
                        <a:cs typeface="新細明體"/>
                      </a:endParaRPr>
                    </a:p>
                  </a:txBody>
                  <a:tcPr marL="16414" marR="16414" marT="0" marB="0" anchor="ctr"/>
                </a:tc>
                <a:tc>
                  <a:txBody>
                    <a:bodyPr/>
                    <a:lstStyle/>
                    <a:p>
                      <a:pPr marL="0" marR="0">
                        <a:spcBef>
                          <a:spcPts val="0"/>
                        </a:spcBef>
                        <a:spcAft>
                          <a:spcPts val="0"/>
                        </a:spcAft>
                      </a:pPr>
                      <a:r>
                        <a:rPr lang="zh-TW" sz="1600" kern="100">
                          <a:latin typeface="微軟正黑體" panose="020B0604030504040204" pitchFamily="34" charset="-120"/>
                          <a:ea typeface="微軟正黑體" panose="020B0604030504040204" pitchFamily="34" charset="-120"/>
                        </a:rPr>
                        <a:t>董監事</a:t>
                      </a:r>
                      <a:endParaRPr lang="zh-TW" sz="1600" kern="100">
                        <a:latin typeface="微軟正黑體" panose="020B0604030504040204" pitchFamily="34" charset="-120"/>
                        <a:ea typeface="微軟正黑體" panose="020B0604030504040204" pitchFamily="34" charset="-120"/>
                        <a:cs typeface="新細明體"/>
                      </a:endParaRPr>
                    </a:p>
                  </a:txBody>
                  <a:tcPr marL="16414" marR="16414" marT="0" marB="0" anchor="ctr"/>
                </a:tc>
                <a:tc>
                  <a:txBody>
                    <a:bodyPr/>
                    <a:lstStyle/>
                    <a:p>
                      <a:pPr marL="0" marR="0">
                        <a:spcBef>
                          <a:spcPts val="0"/>
                        </a:spcBef>
                        <a:spcAft>
                          <a:spcPts val="0"/>
                        </a:spcAft>
                      </a:pPr>
                      <a:r>
                        <a:rPr lang="en-US" sz="1600" kern="100">
                          <a:latin typeface="微軟正黑體" panose="020B0604030504040204" pitchFamily="34" charset="-120"/>
                          <a:ea typeface="微軟正黑體" panose="020B0604030504040204" pitchFamily="34" charset="-120"/>
                        </a:rPr>
                        <a:t>L</a:t>
                      </a:r>
                      <a:endParaRPr lang="zh-TW" sz="1600" kern="100">
                        <a:latin typeface="微軟正黑體" panose="020B0604030504040204" pitchFamily="34" charset="-120"/>
                        <a:ea typeface="微軟正黑體" panose="020B0604030504040204" pitchFamily="34" charset="-120"/>
                        <a:cs typeface="新細明體"/>
                      </a:endParaRPr>
                    </a:p>
                  </a:txBody>
                  <a:tcPr marL="16414" marR="16414" marT="0" marB="0" anchor="ctr"/>
                </a:tc>
                <a:tc>
                  <a:txBody>
                    <a:bodyPr/>
                    <a:lstStyle/>
                    <a:p>
                      <a:pPr marL="0" marR="0">
                        <a:spcBef>
                          <a:spcPts val="0"/>
                        </a:spcBef>
                        <a:spcAft>
                          <a:spcPts val="0"/>
                        </a:spcAft>
                      </a:pPr>
                      <a:r>
                        <a:rPr lang="zh-TW" sz="1600" kern="100">
                          <a:latin typeface="微軟正黑體" panose="020B0604030504040204" pitchFamily="34" charset="-120"/>
                          <a:ea typeface="微軟正黑體" panose="020B0604030504040204" pitchFamily="34" charset="-120"/>
                        </a:rPr>
                        <a:t>最終控制者個人董事</a:t>
                      </a:r>
                      <a:endParaRPr lang="zh-TW" sz="1600" kern="100">
                        <a:latin typeface="微軟正黑體" panose="020B0604030504040204" pitchFamily="34" charset="-120"/>
                        <a:ea typeface="微軟正黑體" panose="020B0604030504040204" pitchFamily="34" charset="-120"/>
                        <a:cs typeface="新細明體"/>
                      </a:endParaRPr>
                    </a:p>
                  </a:txBody>
                  <a:tcPr marL="16414" marR="16414" marT="0" marB="0" anchor="ctr"/>
                </a:tc>
                <a:tc>
                  <a:txBody>
                    <a:bodyPr/>
                    <a:lstStyle/>
                    <a:p>
                      <a:pPr marL="0" marR="0" algn="ctr">
                        <a:spcBef>
                          <a:spcPts val="0"/>
                        </a:spcBef>
                        <a:spcAft>
                          <a:spcPts val="0"/>
                        </a:spcAft>
                      </a:pPr>
                      <a:r>
                        <a:rPr lang="en-US" sz="2000" kern="100" dirty="0">
                          <a:latin typeface="微軟正黑體" panose="020B0604030504040204" pitchFamily="34" charset="-120"/>
                          <a:ea typeface="微軟正黑體" panose="020B0604030504040204" pitchFamily="34" charset="-120"/>
                        </a:rPr>
                        <a:t>1</a:t>
                      </a:r>
                      <a:endParaRPr lang="zh-TW" sz="2000" kern="100" dirty="0">
                        <a:latin typeface="微軟正黑體" panose="020B0604030504040204" pitchFamily="34" charset="-120"/>
                        <a:ea typeface="微軟正黑體" panose="020B0604030504040204" pitchFamily="34" charset="-120"/>
                        <a:cs typeface="新細明體"/>
                      </a:endParaRPr>
                    </a:p>
                  </a:txBody>
                  <a:tcPr marL="16414" marR="16414" marT="0" marB="0" anchor="ctr"/>
                </a:tc>
                <a:tc>
                  <a:txBody>
                    <a:bodyPr/>
                    <a:lstStyle/>
                    <a:p>
                      <a:pPr marL="0" marR="0">
                        <a:spcBef>
                          <a:spcPts val="0"/>
                        </a:spcBef>
                        <a:spcAft>
                          <a:spcPts val="0"/>
                        </a:spcAft>
                      </a:pPr>
                      <a:r>
                        <a:rPr lang="zh-TW" sz="1600" kern="100">
                          <a:latin typeface="微軟正黑體" panose="020B0604030504040204" pitchFamily="34" charset="-120"/>
                          <a:ea typeface="微軟正黑體" panose="020B0604030504040204" pitchFamily="34" charset="-120"/>
                        </a:rPr>
                        <a:t>外部個人持股</a:t>
                      </a:r>
                      <a:r>
                        <a:rPr lang="en-US" sz="1600" kern="100">
                          <a:latin typeface="微軟正黑體" panose="020B0604030504040204" pitchFamily="34" charset="-120"/>
                          <a:ea typeface="微軟正黑體" panose="020B0604030504040204" pitchFamily="34" charset="-120"/>
                        </a:rPr>
                        <a:t>%</a:t>
                      </a:r>
                      <a:endParaRPr lang="zh-TW" sz="1600" kern="100">
                        <a:latin typeface="微軟正黑體" panose="020B0604030504040204" pitchFamily="34" charset="-120"/>
                        <a:ea typeface="微軟正黑體" panose="020B0604030504040204" pitchFamily="34" charset="-120"/>
                        <a:cs typeface="新細明體"/>
                      </a:endParaRPr>
                    </a:p>
                  </a:txBody>
                  <a:tcPr marL="16414" marR="16414" marT="0" marB="0" anchor="ctr"/>
                </a:tc>
                <a:tc>
                  <a:txBody>
                    <a:bodyPr/>
                    <a:lstStyle/>
                    <a:p>
                      <a:pPr marL="0" marR="0" algn="r">
                        <a:spcBef>
                          <a:spcPts val="0"/>
                        </a:spcBef>
                        <a:spcAft>
                          <a:spcPts val="0"/>
                        </a:spcAft>
                      </a:pPr>
                      <a:r>
                        <a:rPr lang="en-US" sz="2000" kern="100" dirty="0">
                          <a:latin typeface="微軟正黑體" panose="020B0604030504040204" pitchFamily="34" charset="-120"/>
                          <a:ea typeface="微軟正黑體" panose="020B0604030504040204" pitchFamily="34" charset="-120"/>
                        </a:rPr>
                        <a:t>2.27</a:t>
                      </a:r>
                      <a:endParaRPr lang="zh-TW" sz="2000" kern="100" dirty="0">
                        <a:latin typeface="微軟正黑體" panose="020B0604030504040204" pitchFamily="34" charset="-120"/>
                        <a:ea typeface="微軟正黑體" panose="020B0604030504040204" pitchFamily="34" charset="-120"/>
                        <a:cs typeface="新細明體"/>
                      </a:endParaRPr>
                    </a:p>
                  </a:txBody>
                  <a:tcPr marL="16414" marR="16414" marT="0" marB="0" anchor="ctr"/>
                </a:tc>
                <a:extLst>
                  <a:ext uri="{0D108BD9-81ED-4DB2-BD59-A6C34878D82A}">
                    <a16:rowId xmlns="" xmlns:a16="http://schemas.microsoft.com/office/drawing/2014/main" val="10003"/>
                  </a:ext>
                </a:extLst>
              </a:tr>
              <a:tr h="370840">
                <a:tc>
                  <a:txBody>
                    <a:bodyPr/>
                    <a:lstStyle/>
                    <a:p>
                      <a:pPr marL="0" marR="0">
                        <a:spcBef>
                          <a:spcPts val="0"/>
                        </a:spcBef>
                        <a:spcAft>
                          <a:spcPts val="0"/>
                        </a:spcAft>
                      </a:pPr>
                      <a:r>
                        <a:rPr lang="zh-TW" sz="1600" kern="100">
                          <a:latin typeface="微軟正黑體" panose="020B0604030504040204" pitchFamily="34" charset="-120"/>
                          <a:ea typeface="微軟正黑體" panose="020B0604030504040204" pitchFamily="34" charset="-120"/>
                        </a:rPr>
                        <a:t>九福投資</a:t>
                      </a:r>
                      <a:r>
                        <a:rPr lang="en-US" sz="1600" kern="100">
                          <a:latin typeface="微軟正黑體" panose="020B0604030504040204" pitchFamily="34" charset="-120"/>
                          <a:ea typeface="微軟正黑體" panose="020B0604030504040204" pitchFamily="34" charset="-120"/>
                        </a:rPr>
                        <a:t>(</a:t>
                      </a:r>
                      <a:r>
                        <a:rPr lang="zh-TW" sz="1600" kern="100">
                          <a:latin typeface="微軟正黑體" panose="020B0604030504040204" pitchFamily="34" charset="-120"/>
                          <a:ea typeface="微軟正黑體" panose="020B0604030504040204" pitchFamily="34" charset="-120"/>
                        </a:rPr>
                        <a:t>股</a:t>
                      </a:r>
                      <a:r>
                        <a:rPr lang="en-US" sz="1600" kern="100">
                          <a:latin typeface="微軟正黑體" panose="020B0604030504040204" pitchFamily="34" charset="-120"/>
                          <a:ea typeface="微軟正黑體" panose="020B0604030504040204" pitchFamily="34" charset="-120"/>
                        </a:rPr>
                        <a:t>)</a:t>
                      </a:r>
                      <a:endParaRPr lang="zh-TW" sz="1600" kern="100">
                        <a:latin typeface="微軟正黑體" panose="020B0604030504040204" pitchFamily="34" charset="-120"/>
                        <a:ea typeface="微軟正黑體" panose="020B0604030504040204" pitchFamily="34" charset="-120"/>
                        <a:cs typeface="新細明體"/>
                      </a:endParaRPr>
                    </a:p>
                  </a:txBody>
                  <a:tcPr marL="16414" marR="16414" marT="0" marB="0" anchor="ctr"/>
                </a:tc>
                <a:tc>
                  <a:txBody>
                    <a:bodyPr/>
                    <a:lstStyle/>
                    <a:p>
                      <a:pPr marL="0" marR="0">
                        <a:spcBef>
                          <a:spcPts val="0"/>
                        </a:spcBef>
                        <a:spcAft>
                          <a:spcPts val="0"/>
                        </a:spcAft>
                      </a:pPr>
                      <a:r>
                        <a:rPr lang="zh-TW" sz="1600" kern="100">
                          <a:latin typeface="微軟正黑體" panose="020B0604030504040204" pitchFamily="34" charset="-120"/>
                          <a:ea typeface="微軟正黑體" panose="020B0604030504040204" pitchFamily="34" charset="-120"/>
                        </a:rPr>
                        <a:t>董監事</a:t>
                      </a:r>
                      <a:endParaRPr lang="zh-TW" sz="1600" kern="100">
                        <a:latin typeface="微軟正黑體" panose="020B0604030504040204" pitchFamily="34" charset="-120"/>
                        <a:ea typeface="微軟正黑體" panose="020B0604030504040204" pitchFamily="34" charset="-120"/>
                        <a:cs typeface="新細明體"/>
                      </a:endParaRPr>
                    </a:p>
                  </a:txBody>
                  <a:tcPr marL="16414" marR="16414" marT="0" marB="0" anchor="ctr"/>
                </a:tc>
                <a:tc>
                  <a:txBody>
                    <a:bodyPr/>
                    <a:lstStyle/>
                    <a:p>
                      <a:pPr marL="0" marR="0">
                        <a:spcBef>
                          <a:spcPts val="0"/>
                        </a:spcBef>
                        <a:spcAft>
                          <a:spcPts val="0"/>
                        </a:spcAft>
                      </a:pPr>
                      <a:r>
                        <a:rPr lang="en-US" sz="1600" kern="100">
                          <a:latin typeface="微軟正黑體" panose="020B0604030504040204" pitchFamily="34" charset="-120"/>
                          <a:ea typeface="微軟正黑體" panose="020B0604030504040204" pitchFamily="34" charset="-120"/>
                        </a:rPr>
                        <a:t>L</a:t>
                      </a:r>
                      <a:endParaRPr lang="zh-TW" sz="1600" kern="100">
                        <a:latin typeface="微軟正黑體" panose="020B0604030504040204" pitchFamily="34" charset="-120"/>
                        <a:ea typeface="微軟正黑體" panose="020B0604030504040204" pitchFamily="34" charset="-120"/>
                        <a:cs typeface="新細明體"/>
                      </a:endParaRPr>
                    </a:p>
                  </a:txBody>
                  <a:tcPr marL="16414" marR="16414" marT="0" marB="0" anchor="ctr"/>
                </a:tc>
                <a:tc>
                  <a:txBody>
                    <a:bodyPr/>
                    <a:lstStyle/>
                    <a:p>
                      <a:pPr marL="0" marR="0">
                        <a:spcBef>
                          <a:spcPts val="0"/>
                        </a:spcBef>
                        <a:spcAft>
                          <a:spcPts val="0"/>
                        </a:spcAft>
                      </a:pPr>
                      <a:r>
                        <a:rPr lang="zh-TW" sz="1600" kern="100">
                          <a:latin typeface="微軟正黑體" panose="020B0604030504040204" pitchFamily="34" charset="-120"/>
                          <a:ea typeface="微軟正黑體" panose="020B0604030504040204" pitchFamily="34" charset="-120"/>
                        </a:rPr>
                        <a:t>集團未上市公司董事</a:t>
                      </a:r>
                      <a:endParaRPr lang="zh-TW" sz="1600" kern="100">
                        <a:latin typeface="微軟正黑體" panose="020B0604030504040204" pitchFamily="34" charset="-120"/>
                        <a:ea typeface="微軟正黑體" panose="020B0604030504040204" pitchFamily="34" charset="-120"/>
                        <a:cs typeface="新細明體"/>
                      </a:endParaRPr>
                    </a:p>
                  </a:txBody>
                  <a:tcPr marL="16414" marR="16414" marT="0" marB="0" anchor="ctr"/>
                </a:tc>
                <a:tc>
                  <a:txBody>
                    <a:bodyPr/>
                    <a:lstStyle/>
                    <a:p>
                      <a:pPr marL="0" marR="0" algn="ctr">
                        <a:spcBef>
                          <a:spcPts val="0"/>
                        </a:spcBef>
                        <a:spcAft>
                          <a:spcPts val="0"/>
                        </a:spcAft>
                      </a:pPr>
                      <a:r>
                        <a:rPr lang="en-US" sz="2000" kern="100" dirty="0">
                          <a:latin typeface="微軟正黑體" panose="020B0604030504040204" pitchFamily="34" charset="-120"/>
                          <a:ea typeface="微軟正黑體" panose="020B0604030504040204" pitchFamily="34" charset="-120"/>
                        </a:rPr>
                        <a:t>1</a:t>
                      </a:r>
                      <a:endParaRPr lang="zh-TW" sz="2000" kern="100" dirty="0">
                        <a:latin typeface="微軟正黑體" panose="020B0604030504040204" pitchFamily="34" charset="-120"/>
                        <a:ea typeface="微軟正黑體" panose="020B0604030504040204" pitchFamily="34" charset="-120"/>
                        <a:cs typeface="新細明體"/>
                      </a:endParaRPr>
                    </a:p>
                  </a:txBody>
                  <a:tcPr marL="16414" marR="16414" marT="0" marB="0" anchor="ctr"/>
                </a:tc>
                <a:tc>
                  <a:txBody>
                    <a:bodyPr/>
                    <a:lstStyle/>
                    <a:p>
                      <a:pPr marL="0" marR="0">
                        <a:spcBef>
                          <a:spcPts val="0"/>
                        </a:spcBef>
                        <a:spcAft>
                          <a:spcPts val="0"/>
                        </a:spcAft>
                      </a:pPr>
                      <a:r>
                        <a:rPr lang="zh-TW" sz="1600" kern="100">
                          <a:latin typeface="微軟正黑體" panose="020B0604030504040204" pitchFamily="34" charset="-120"/>
                          <a:ea typeface="微軟正黑體" panose="020B0604030504040204" pitchFamily="34" charset="-120"/>
                        </a:rPr>
                        <a:t>外部未上市公司持股</a:t>
                      </a:r>
                      <a:r>
                        <a:rPr lang="en-US" sz="1600" kern="100">
                          <a:latin typeface="微軟正黑體" panose="020B0604030504040204" pitchFamily="34" charset="-120"/>
                          <a:ea typeface="微軟正黑體" panose="020B0604030504040204" pitchFamily="34" charset="-120"/>
                        </a:rPr>
                        <a:t>%</a:t>
                      </a:r>
                      <a:endParaRPr lang="zh-TW" sz="1600" kern="100">
                        <a:latin typeface="微軟正黑體" panose="020B0604030504040204" pitchFamily="34" charset="-120"/>
                        <a:ea typeface="微軟正黑體" panose="020B0604030504040204" pitchFamily="34" charset="-120"/>
                        <a:cs typeface="新細明體"/>
                      </a:endParaRPr>
                    </a:p>
                  </a:txBody>
                  <a:tcPr marL="16414" marR="16414" marT="0" marB="0" anchor="ctr"/>
                </a:tc>
                <a:tc>
                  <a:txBody>
                    <a:bodyPr/>
                    <a:lstStyle/>
                    <a:p>
                      <a:pPr marL="0" marR="0" algn="r">
                        <a:spcBef>
                          <a:spcPts val="0"/>
                        </a:spcBef>
                        <a:spcAft>
                          <a:spcPts val="0"/>
                        </a:spcAft>
                      </a:pPr>
                      <a:r>
                        <a:rPr lang="en-US" sz="2000" kern="100" dirty="0">
                          <a:latin typeface="微軟正黑體" panose="020B0604030504040204" pitchFamily="34" charset="-120"/>
                          <a:ea typeface="微軟正黑體" panose="020B0604030504040204" pitchFamily="34" charset="-120"/>
                        </a:rPr>
                        <a:t>0.43</a:t>
                      </a:r>
                      <a:endParaRPr lang="zh-TW" sz="2000" kern="100" dirty="0">
                        <a:latin typeface="微軟正黑體" panose="020B0604030504040204" pitchFamily="34" charset="-120"/>
                        <a:ea typeface="微軟正黑體" panose="020B0604030504040204" pitchFamily="34" charset="-120"/>
                        <a:cs typeface="新細明體"/>
                      </a:endParaRPr>
                    </a:p>
                  </a:txBody>
                  <a:tcPr marL="16414" marR="16414" marT="0" marB="0" anchor="ctr"/>
                </a:tc>
                <a:extLst>
                  <a:ext uri="{0D108BD9-81ED-4DB2-BD59-A6C34878D82A}">
                    <a16:rowId xmlns="" xmlns:a16="http://schemas.microsoft.com/office/drawing/2014/main" val="10004"/>
                  </a:ext>
                </a:extLst>
              </a:tr>
              <a:tr h="370840">
                <a:tc>
                  <a:txBody>
                    <a:bodyPr/>
                    <a:lstStyle/>
                    <a:p>
                      <a:pPr marL="0" marR="0">
                        <a:spcBef>
                          <a:spcPts val="0"/>
                        </a:spcBef>
                        <a:spcAft>
                          <a:spcPts val="0"/>
                        </a:spcAft>
                      </a:pPr>
                      <a:r>
                        <a:rPr lang="zh-TW" sz="1600" kern="100">
                          <a:latin typeface="微軟正黑體" panose="020B0604030504040204" pitchFamily="34" charset="-120"/>
                          <a:ea typeface="微軟正黑體" panose="020B0604030504040204" pitchFamily="34" charset="-120"/>
                        </a:rPr>
                        <a:t>泰伯投資</a:t>
                      </a:r>
                      <a:r>
                        <a:rPr lang="en-US" sz="1600" kern="100">
                          <a:latin typeface="微軟正黑體" panose="020B0604030504040204" pitchFamily="34" charset="-120"/>
                          <a:ea typeface="微軟正黑體" panose="020B0604030504040204" pitchFamily="34" charset="-120"/>
                        </a:rPr>
                        <a:t>(</a:t>
                      </a:r>
                      <a:r>
                        <a:rPr lang="zh-TW" sz="1600" kern="100">
                          <a:latin typeface="微軟正黑體" panose="020B0604030504040204" pitchFamily="34" charset="-120"/>
                          <a:ea typeface="微軟正黑體" panose="020B0604030504040204" pitchFamily="34" charset="-120"/>
                        </a:rPr>
                        <a:t>股</a:t>
                      </a:r>
                      <a:r>
                        <a:rPr lang="en-US" sz="1600" kern="100">
                          <a:latin typeface="微軟正黑體" panose="020B0604030504040204" pitchFamily="34" charset="-120"/>
                          <a:ea typeface="微軟正黑體" panose="020B0604030504040204" pitchFamily="34" charset="-120"/>
                        </a:rPr>
                        <a:t>)</a:t>
                      </a:r>
                      <a:endParaRPr lang="zh-TW" sz="1600" kern="100">
                        <a:latin typeface="微軟正黑體" panose="020B0604030504040204" pitchFamily="34" charset="-120"/>
                        <a:ea typeface="微軟正黑體" panose="020B0604030504040204" pitchFamily="34" charset="-120"/>
                        <a:cs typeface="新細明體"/>
                      </a:endParaRPr>
                    </a:p>
                  </a:txBody>
                  <a:tcPr marL="16414" marR="16414" marT="0" marB="0" anchor="ctr"/>
                </a:tc>
                <a:tc>
                  <a:txBody>
                    <a:bodyPr/>
                    <a:lstStyle/>
                    <a:p>
                      <a:pPr marL="0" marR="0">
                        <a:spcBef>
                          <a:spcPts val="0"/>
                        </a:spcBef>
                        <a:spcAft>
                          <a:spcPts val="0"/>
                        </a:spcAft>
                      </a:pPr>
                      <a:r>
                        <a:rPr lang="zh-TW" sz="1600" kern="100">
                          <a:latin typeface="微軟正黑體" panose="020B0604030504040204" pitchFamily="34" charset="-120"/>
                          <a:ea typeface="微軟正黑體" panose="020B0604030504040204" pitchFamily="34" charset="-120"/>
                        </a:rPr>
                        <a:t>董監事</a:t>
                      </a:r>
                      <a:endParaRPr lang="zh-TW" sz="1600" kern="100">
                        <a:latin typeface="微軟正黑體" panose="020B0604030504040204" pitchFamily="34" charset="-120"/>
                        <a:ea typeface="微軟正黑體" panose="020B0604030504040204" pitchFamily="34" charset="-120"/>
                        <a:cs typeface="新細明體"/>
                      </a:endParaRPr>
                    </a:p>
                  </a:txBody>
                  <a:tcPr marL="16414" marR="16414" marT="0" marB="0" anchor="ctr"/>
                </a:tc>
                <a:tc>
                  <a:txBody>
                    <a:bodyPr/>
                    <a:lstStyle/>
                    <a:p>
                      <a:pPr marL="0" marR="0">
                        <a:spcBef>
                          <a:spcPts val="0"/>
                        </a:spcBef>
                        <a:spcAft>
                          <a:spcPts val="0"/>
                        </a:spcAft>
                      </a:pPr>
                      <a:r>
                        <a:rPr lang="en-US" sz="1600" kern="100">
                          <a:latin typeface="微軟正黑體" panose="020B0604030504040204" pitchFamily="34" charset="-120"/>
                          <a:ea typeface="微軟正黑體" panose="020B0604030504040204" pitchFamily="34" charset="-120"/>
                        </a:rPr>
                        <a:t>L</a:t>
                      </a:r>
                      <a:endParaRPr lang="zh-TW" sz="1600" kern="100">
                        <a:latin typeface="微軟正黑體" panose="020B0604030504040204" pitchFamily="34" charset="-120"/>
                        <a:ea typeface="微軟正黑體" panose="020B0604030504040204" pitchFamily="34" charset="-120"/>
                        <a:cs typeface="新細明體"/>
                      </a:endParaRPr>
                    </a:p>
                  </a:txBody>
                  <a:tcPr marL="16414" marR="16414" marT="0" marB="0" anchor="ctr"/>
                </a:tc>
                <a:tc>
                  <a:txBody>
                    <a:bodyPr/>
                    <a:lstStyle/>
                    <a:p>
                      <a:pPr marL="0" marR="0">
                        <a:spcBef>
                          <a:spcPts val="0"/>
                        </a:spcBef>
                        <a:spcAft>
                          <a:spcPts val="0"/>
                        </a:spcAft>
                      </a:pPr>
                      <a:r>
                        <a:rPr lang="zh-TW" sz="1600" kern="100">
                          <a:latin typeface="微軟正黑體" panose="020B0604030504040204" pitchFamily="34" charset="-120"/>
                          <a:ea typeface="微軟正黑體" panose="020B0604030504040204" pitchFamily="34" charset="-120"/>
                        </a:rPr>
                        <a:t>集團未上市公司董事</a:t>
                      </a:r>
                      <a:endParaRPr lang="zh-TW" sz="1600" kern="100">
                        <a:latin typeface="微軟正黑體" panose="020B0604030504040204" pitchFamily="34" charset="-120"/>
                        <a:ea typeface="微軟正黑體" panose="020B0604030504040204" pitchFamily="34" charset="-120"/>
                        <a:cs typeface="新細明體"/>
                      </a:endParaRPr>
                    </a:p>
                  </a:txBody>
                  <a:tcPr marL="16414" marR="16414" marT="0" marB="0" anchor="ctr"/>
                </a:tc>
                <a:tc>
                  <a:txBody>
                    <a:bodyPr/>
                    <a:lstStyle/>
                    <a:p>
                      <a:pPr marL="0" marR="0" algn="ctr">
                        <a:spcBef>
                          <a:spcPts val="0"/>
                        </a:spcBef>
                        <a:spcAft>
                          <a:spcPts val="0"/>
                        </a:spcAft>
                      </a:pPr>
                      <a:r>
                        <a:rPr lang="en-US" sz="2000" kern="100" dirty="0">
                          <a:latin typeface="微軟正黑體" panose="020B0604030504040204" pitchFamily="34" charset="-120"/>
                          <a:ea typeface="微軟正黑體" panose="020B0604030504040204" pitchFamily="34" charset="-120"/>
                        </a:rPr>
                        <a:t>1</a:t>
                      </a:r>
                      <a:endParaRPr lang="zh-TW" sz="2000" kern="100" dirty="0">
                        <a:latin typeface="微軟正黑體" panose="020B0604030504040204" pitchFamily="34" charset="-120"/>
                        <a:ea typeface="微軟正黑體" panose="020B0604030504040204" pitchFamily="34" charset="-120"/>
                        <a:cs typeface="新細明體"/>
                      </a:endParaRPr>
                    </a:p>
                  </a:txBody>
                  <a:tcPr marL="16414" marR="16414" marT="0" marB="0" anchor="ctr"/>
                </a:tc>
                <a:tc>
                  <a:txBody>
                    <a:bodyPr/>
                    <a:lstStyle/>
                    <a:p>
                      <a:pPr marL="0" marR="0">
                        <a:spcBef>
                          <a:spcPts val="0"/>
                        </a:spcBef>
                        <a:spcAft>
                          <a:spcPts val="0"/>
                        </a:spcAft>
                      </a:pPr>
                      <a:r>
                        <a:rPr lang="zh-TW" sz="1600" kern="100">
                          <a:latin typeface="微軟正黑體" panose="020B0604030504040204" pitchFamily="34" charset="-120"/>
                          <a:ea typeface="微軟正黑體" panose="020B0604030504040204" pitchFamily="34" charset="-120"/>
                        </a:rPr>
                        <a:t>外部未上市公司持股</a:t>
                      </a:r>
                      <a:r>
                        <a:rPr lang="en-US" sz="1600" kern="100">
                          <a:latin typeface="微軟正黑體" panose="020B0604030504040204" pitchFamily="34" charset="-120"/>
                          <a:ea typeface="微軟正黑體" panose="020B0604030504040204" pitchFamily="34" charset="-120"/>
                        </a:rPr>
                        <a:t>%</a:t>
                      </a:r>
                      <a:endParaRPr lang="zh-TW" sz="1600" kern="100">
                        <a:latin typeface="微軟正黑體" panose="020B0604030504040204" pitchFamily="34" charset="-120"/>
                        <a:ea typeface="微軟正黑體" panose="020B0604030504040204" pitchFamily="34" charset="-120"/>
                        <a:cs typeface="新細明體"/>
                      </a:endParaRPr>
                    </a:p>
                  </a:txBody>
                  <a:tcPr marL="16414" marR="16414" marT="0" marB="0" anchor="ctr"/>
                </a:tc>
                <a:tc>
                  <a:txBody>
                    <a:bodyPr/>
                    <a:lstStyle/>
                    <a:p>
                      <a:pPr marL="0" marR="0" algn="r">
                        <a:spcBef>
                          <a:spcPts val="0"/>
                        </a:spcBef>
                        <a:spcAft>
                          <a:spcPts val="0"/>
                        </a:spcAft>
                      </a:pPr>
                      <a:r>
                        <a:rPr lang="en-US" sz="2000" kern="100" dirty="0">
                          <a:latin typeface="微軟正黑體" panose="020B0604030504040204" pitchFamily="34" charset="-120"/>
                          <a:ea typeface="微軟正黑體" panose="020B0604030504040204" pitchFamily="34" charset="-120"/>
                        </a:rPr>
                        <a:t>0.54</a:t>
                      </a:r>
                      <a:endParaRPr lang="zh-TW" sz="2000" kern="100" dirty="0">
                        <a:latin typeface="微軟正黑體" panose="020B0604030504040204" pitchFamily="34" charset="-120"/>
                        <a:ea typeface="微軟正黑體" panose="020B0604030504040204" pitchFamily="34" charset="-120"/>
                        <a:cs typeface="新細明體"/>
                      </a:endParaRPr>
                    </a:p>
                  </a:txBody>
                  <a:tcPr marL="16414" marR="16414" marT="0" marB="0" anchor="ctr"/>
                </a:tc>
                <a:extLst>
                  <a:ext uri="{0D108BD9-81ED-4DB2-BD59-A6C34878D82A}">
                    <a16:rowId xmlns="" xmlns:a16="http://schemas.microsoft.com/office/drawing/2014/main" val="10005"/>
                  </a:ext>
                </a:extLst>
              </a:tr>
              <a:tr h="370840">
                <a:tc>
                  <a:txBody>
                    <a:bodyPr/>
                    <a:lstStyle/>
                    <a:p>
                      <a:pPr marL="0" marR="0">
                        <a:spcBef>
                          <a:spcPts val="0"/>
                        </a:spcBef>
                        <a:spcAft>
                          <a:spcPts val="0"/>
                        </a:spcAft>
                      </a:pPr>
                      <a:r>
                        <a:rPr lang="zh-TW" sz="1600" kern="100">
                          <a:latin typeface="微軟正黑體" panose="020B0604030504040204" pitchFamily="34" charset="-120"/>
                          <a:ea typeface="微軟正黑體" panose="020B0604030504040204" pitchFamily="34" charset="-120"/>
                        </a:rPr>
                        <a:t>侯博明</a:t>
                      </a:r>
                      <a:endParaRPr lang="zh-TW" sz="1600" kern="100">
                        <a:latin typeface="微軟正黑體" panose="020B0604030504040204" pitchFamily="34" charset="-120"/>
                        <a:ea typeface="微軟正黑體" panose="020B0604030504040204" pitchFamily="34" charset="-120"/>
                        <a:cs typeface="新細明體"/>
                      </a:endParaRPr>
                    </a:p>
                  </a:txBody>
                  <a:tcPr marL="16414" marR="16414" marT="0" marB="0" anchor="ctr"/>
                </a:tc>
                <a:tc>
                  <a:txBody>
                    <a:bodyPr/>
                    <a:lstStyle/>
                    <a:p>
                      <a:pPr marL="0" marR="0">
                        <a:spcBef>
                          <a:spcPts val="0"/>
                        </a:spcBef>
                        <a:spcAft>
                          <a:spcPts val="0"/>
                        </a:spcAft>
                      </a:pPr>
                      <a:r>
                        <a:rPr lang="zh-TW" sz="1600" kern="100">
                          <a:latin typeface="微軟正黑體" panose="020B0604030504040204" pitchFamily="34" charset="-120"/>
                          <a:ea typeface="微軟正黑體" panose="020B0604030504040204" pitchFamily="34" charset="-120"/>
                        </a:rPr>
                        <a:t>董監事</a:t>
                      </a:r>
                      <a:endParaRPr lang="zh-TW" sz="1600" kern="100">
                        <a:latin typeface="微軟正黑體" panose="020B0604030504040204" pitchFamily="34" charset="-120"/>
                        <a:ea typeface="微軟正黑體" panose="020B0604030504040204" pitchFamily="34" charset="-120"/>
                        <a:cs typeface="新細明體"/>
                      </a:endParaRPr>
                    </a:p>
                  </a:txBody>
                  <a:tcPr marL="16414" marR="16414" marT="0" marB="0" anchor="ctr"/>
                </a:tc>
                <a:tc>
                  <a:txBody>
                    <a:bodyPr/>
                    <a:lstStyle/>
                    <a:p>
                      <a:pPr marL="0" marR="0">
                        <a:spcBef>
                          <a:spcPts val="0"/>
                        </a:spcBef>
                        <a:spcAft>
                          <a:spcPts val="0"/>
                        </a:spcAft>
                      </a:pPr>
                      <a:r>
                        <a:rPr lang="en-US" sz="1600" kern="100">
                          <a:latin typeface="微軟正黑體" panose="020B0604030504040204" pitchFamily="34" charset="-120"/>
                          <a:ea typeface="微軟正黑體" panose="020B0604030504040204" pitchFamily="34" charset="-120"/>
                        </a:rPr>
                        <a:t>L</a:t>
                      </a:r>
                      <a:endParaRPr lang="zh-TW" sz="1600" kern="100">
                        <a:latin typeface="微軟正黑體" panose="020B0604030504040204" pitchFamily="34" charset="-120"/>
                        <a:ea typeface="微軟正黑體" panose="020B0604030504040204" pitchFamily="34" charset="-120"/>
                        <a:cs typeface="新細明體"/>
                      </a:endParaRPr>
                    </a:p>
                  </a:txBody>
                  <a:tcPr marL="16414" marR="16414" marT="0" marB="0" anchor="ctr"/>
                </a:tc>
                <a:tc>
                  <a:txBody>
                    <a:bodyPr/>
                    <a:lstStyle/>
                    <a:p>
                      <a:pPr marL="0" marR="0">
                        <a:spcBef>
                          <a:spcPts val="0"/>
                        </a:spcBef>
                        <a:spcAft>
                          <a:spcPts val="0"/>
                        </a:spcAft>
                      </a:pPr>
                      <a:r>
                        <a:rPr lang="zh-TW" sz="1600" kern="100">
                          <a:latin typeface="微軟正黑體" panose="020B0604030504040204" pitchFamily="34" charset="-120"/>
                          <a:ea typeface="微軟正黑體" panose="020B0604030504040204" pitchFamily="34" charset="-120"/>
                        </a:rPr>
                        <a:t>最終控制者個人董事</a:t>
                      </a:r>
                      <a:endParaRPr lang="zh-TW" sz="1600" kern="100">
                        <a:latin typeface="微軟正黑體" panose="020B0604030504040204" pitchFamily="34" charset="-120"/>
                        <a:ea typeface="微軟正黑體" panose="020B0604030504040204" pitchFamily="34" charset="-120"/>
                        <a:cs typeface="新細明體"/>
                      </a:endParaRPr>
                    </a:p>
                  </a:txBody>
                  <a:tcPr marL="16414" marR="16414" marT="0" marB="0" anchor="ctr"/>
                </a:tc>
                <a:tc>
                  <a:txBody>
                    <a:bodyPr/>
                    <a:lstStyle/>
                    <a:p>
                      <a:pPr marL="0" marR="0" algn="ctr">
                        <a:spcBef>
                          <a:spcPts val="0"/>
                        </a:spcBef>
                        <a:spcAft>
                          <a:spcPts val="0"/>
                        </a:spcAft>
                      </a:pPr>
                      <a:r>
                        <a:rPr lang="en-US" sz="2000" kern="100" dirty="0">
                          <a:latin typeface="微軟正黑體" panose="020B0604030504040204" pitchFamily="34" charset="-120"/>
                          <a:ea typeface="微軟正黑體" panose="020B0604030504040204" pitchFamily="34" charset="-120"/>
                        </a:rPr>
                        <a:t>1</a:t>
                      </a:r>
                      <a:endParaRPr lang="zh-TW" sz="2000" kern="100" dirty="0">
                        <a:latin typeface="微軟正黑體" panose="020B0604030504040204" pitchFamily="34" charset="-120"/>
                        <a:ea typeface="微軟正黑體" panose="020B0604030504040204" pitchFamily="34" charset="-120"/>
                        <a:cs typeface="新細明體"/>
                      </a:endParaRPr>
                    </a:p>
                  </a:txBody>
                  <a:tcPr marL="16414" marR="16414" marT="0" marB="0" anchor="ctr"/>
                </a:tc>
                <a:tc>
                  <a:txBody>
                    <a:bodyPr/>
                    <a:lstStyle/>
                    <a:p>
                      <a:pPr marL="0" marR="0">
                        <a:spcBef>
                          <a:spcPts val="0"/>
                        </a:spcBef>
                        <a:spcAft>
                          <a:spcPts val="0"/>
                        </a:spcAft>
                      </a:pPr>
                      <a:r>
                        <a:rPr lang="zh-TW" sz="1600" kern="100">
                          <a:latin typeface="微軟正黑體" panose="020B0604030504040204" pitchFamily="34" charset="-120"/>
                          <a:ea typeface="微軟正黑體" panose="020B0604030504040204" pitchFamily="34" charset="-120"/>
                        </a:rPr>
                        <a:t>外部個人持股</a:t>
                      </a:r>
                      <a:r>
                        <a:rPr lang="en-US" sz="1600" kern="100">
                          <a:latin typeface="微軟正黑體" panose="020B0604030504040204" pitchFamily="34" charset="-120"/>
                          <a:ea typeface="微軟正黑體" panose="020B0604030504040204" pitchFamily="34" charset="-120"/>
                        </a:rPr>
                        <a:t>%</a:t>
                      </a:r>
                      <a:endParaRPr lang="zh-TW" sz="1600" kern="100">
                        <a:latin typeface="微軟正黑體" panose="020B0604030504040204" pitchFamily="34" charset="-120"/>
                        <a:ea typeface="微軟正黑體" panose="020B0604030504040204" pitchFamily="34" charset="-120"/>
                        <a:cs typeface="新細明體"/>
                      </a:endParaRPr>
                    </a:p>
                  </a:txBody>
                  <a:tcPr marL="16414" marR="16414" marT="0" marB="0" anchor="ctr"/>
                </a:tc>
                <a:tc>
                  <a:txBody>
                    <a:bodyPr/>
                    <a:lstStyle/>
                    <a:p>
                      <a:pPr marL="0" marR="0" algn="r">
                        <a:spcBef>
                          <a:spcPts val="0"/>
                        </a:spcBef>
                        <a:spcAft>
                          <a:spcPts val="0"/>
                        </a:spcAft>
                      </a:pPr>
                      <a:r>
                        <a:rPr lang="en-US" sz="2000" kern="100" dirty="0">
                          <a:latin typeface="微軟正黑體" panose="020B0604030504040204" pitchFamily="34" charset="-120"/>
                          <a:ea typeface="微軟正黑體" panose="020B0604030504040204" pitchFamily="34" charset="-120"/>
                        </a:rPr>
                        <a:t>2.6</a:t>
                      </a:r>
                      <a:endParaRPr lang="zh-TW" sz="2000" kern="100" dirty="0">
                        <a:latin typeface="微軟正黑體" panose="020B0604030504040204" pitchFamily="34" charset="-120"/>
                        <a:ea typeface="微軟正黑體" panose="020B0604030504040204" pitchFamily="34" charset="-120"/>
                        <a:cs typeface="新細明體"/>
                      </a:endParaRPr>
                    </a:p>
                  </a:txBody>
                  <a:tcPr marL="16414" marR="16414" marT="0" marB="0" anchor="ctr"/>
                </a:tc>
                <a:extLst>
                  <a:ext uri="{0D108BD9-81ED-4DB2-BD59-A6C34878D82A}">
                    <a16:rowId xmlns="" xmlns:a16="http://schemas.microsoft.com/office/drawing/2014/main" val="10006"/>
                  </a:ext>
                </a:extLst>
              </a:tr>
              <a:tr h="370840">
                <a:tc>
                  <a:txBody>
                    <a:bodyPr/>
                    <a:lstStyle/>
                    <a:p>
                      <a:pPr marL="0" marR="0">
                        <a:spcBef>
                          <a:spcPts val="0"/>
                        </a:spcBef>
                        <a:spcAft>
                          <a:spcPts val="0"/>
                        </a:spcAft>
                      </a:pPr>
                      <a:r>
                        <a:rPr lang="zh-TW" sz="1600" kern="100">
                          <a:latin typeface="微軟正黑體" panose="020B0604030504040204" pitchFamily="34" charset="-120"/>
                          <a:ea typeface="微軟正黑體" panose="020B0604030504040204" pitchFamily="34" charset="-120"/>
                        </a:rPr>
                        <a:t>永原投資</a:t>
                      </a:r>
                      <a:r>
                        <a:rPr lang="en-US" sz="1600" kern="100">
                          <a:latin typeface="微軟正黑體" panose="020B0604030504040204" pitchFamily="34" charset="-120"/>
                          <a:ea typeface="微軟正黑體" panose="020B0604030504040204" pitchFamily="34" charset="-120"/>
                        </a:rPr>
                        <a:t>(</a:t>
                      </a:r>
                      <a:r>
                        <a:rPr lang="zh-TW" sz="1600" kern="100">
                          <a:latin typeface="微軟正黑體" panose="020B0604030504040204" pitchFamily="34" charset="-120"/>
                          <a:ea typeface="微軟正黑體" panose="020B0604030504040204" pitchFamily="34" charset="-120"/>
                        </a:rPr>
                        <a:t>股</a:t>
                      </a:r>
                      <a:r>
                        <a:rPr lang="en-US" sz="1600" kern="100">
                          <a:latin typeface="微軟正黑體" panose="020B0604030504040204" pitchFamily="34" charset="-120"/>
                          <a:ea typeface="微軟正黑體" panose="020B0604030504040204" pitchFamily="34" charset="-120"/>
                        </a:rPr>
                        <a:t>)</a:t>
                      </a:r>
                      <a:endParaRPr lang="zh-TW" sz="1600" kern="100">
                        <a:latin typeface="微軟正黑體" panose="020B0604030504040204" pitchFamily="34" charset="-120"/>
                        <a:ea typeface="微軟正黑體" panose="020B0604030504040204" pitchFamily="34" charset="-120"/>
                        <a:cs typeface="新細明體"/>
                      </a:endParaRPr>
                    </a:p>
                  </a:txBody>
                  <a:tcPr marL="16414" marR="16414" marT="0" marB="0" anchor="ctr"/>
                </a:tc>
                <a:tc>
                  <a:txBody>
                    <a:bodyPr/>
                    <a:lstStyle/>
                    <a:p>
                      <a:pPr marL="0" marR="0">
                        <a:spcBef>
                          <a:spcPts val="0"/>
                        </a:spcBef>
                        <a:spcAft>
                          <a:spcPts val="0"/>
                        </a:spcAft>
                      </a:pPr>
                      <a:r>
                        <a:rPr lang="zh-TW" sz="1600" kern="100">
                          <a:latin typeface="微軟正黑體" panose="020B0604030504040204" pitchFamily="34" charset="-120"/>
                          <a:ea typeface="微軟正黑體" panose="020B0604030504040204" pitchFamily="34" charset="-120"/>
                        </a:rPr>
                        <a:t>董監事</a:t>
                      </a:r>
                      <a:endParaRPr lang="zh-TW" sz="1600" kern="100">
                        <a:latin typeface="微軟正黑體" panose="020B0604030504040204" pitchFamily="34" charset="-120"/>
                        <a:ea typeface="微軟正黑體" panose="020B0604030504040204" pitchFamily="34" charset="-120"/>
                        <a:cs typeface="新細明體"/>
                      </a:endParaRPr>
                    </a:p>
                  </a:txBody>
                  <a:tcPr marL="16414" marR="16414" marT="0" marB="0" anchor="ctr"/>
                </a:tc>
                <a:tc>
                  <a:txBody>
                    <a:bodyPr/>
                    <a:lstStyle/>
                    <a:p>
                      <a:pPr marL="0" marR="0">
                        <a:spcBef>
                          <a:spcPts val="0"/>
                        </a:spcBef>
                        <a:spcAft>
                          <a:spcPts val="0"/>
                        </a:spcAft>
                      </a:pPr>
                      <a:r>
                        <a:rPr lang="en-US" sz="1600" kern="100">
                          <a:latin typeface="微軟正黑體" panose="020B0604030504040204" pitchFamily="34" charset="-120"/>
                          <a:ea typeface="微軟正黑體" panose="020B0604030504040204" pitchFamily="34" charset="-120"/>
                        </a:rPr>
                        <a:t>L</a:t>
                      </a:r>
                      <a:endParaRPr lang="zh-TW" sz="1600" kern="100">
                        <a:latin typeface="微軟正黑體" panose="020B0604030504040204" pitchFamily="34" charset="-120"/>
                        <a:ea typeface="微軟正黑體" panose="020B0604030504040204" pitchFamily="34" charset="-120"/>
                        <a:cs typeface="新細明體"/>
                      </a:endParaRPr>
                    </a:p>
                  </a:txBody>
                  <a:tcPr marL="16414" marR="16414" marT="0" marB="0" anchor="ctr"/>
                </a:tc>
                <a:tc>
                  <a:txBody>
                    <a:bodyPr/>
                    <a:lstStyle/>
                    <a:p>
                      <a:pPr marL="0" marR="0">
                        <a:spcBef>
                          <a:spcPts val="0"/>
                        </a:spcBef>
                        <a:spcAft>
                          <a:spcPts val="0"/>
                        </a:spcAft>
                      </a:pPr>
                      <a:r>
                        <a:rPr lang="zh-TW" sz="1600" kern="100">
                          <a:latin typeface="微軟正黑體" panose="020B0604030504040204" pitchFamily="34" charset="-120"/>
                          <a:ea typeface="微軟正黑體" panose="020B0604030504040204" pitchFamily="34" charset="-120"/>
                        </a:rPr>
                        <a:t>集團未上市公司董事</a:t>
                      </a:r>
                      <a:endParaRPr lang="zh-TW" sz="1600" kern="100">
                        <a:latin typeface="微軟正黑體" panose="020B0604030504040204" pitchFamily="34" charset="-120"/>
                        <a:ea typeface="微軟正黑體" panose="020B0604030504040204" pitchFamily="34" charset="-120"/>
                        <a:cs typeface="新細明體"/>
                      </a:endParaRPr>
                    </a:p>
                  </a:txBody>
                  <a:tcPr marL="16414" marR="16414" marT="0" marB="0" anchor="ctr"/>
                </a:tc>
                <a:tc>
                  <a:txBody>
                    <a:bodyPr/>
                    <a:lstStyle/>
                    <a:p>
                      <a:pPr marL="0" marR="0" algn="ctr">
                        <a:spcBef>
                          <a:spcPts val="0"/>
                        </a:spcBef>
                        <a:spcAft>
                          <a:spcPts val="0"/>
                        </a:spcAft>
                      </a:pPr>
                      <a:r>
                        <a:rPr lang="en-US" sz="2000" kern="100" dirty="0">
                          <a:latin typeface="微軟正黑體" panose="020B0604030504040204" pitchFamily="34" charset="-120"/>
                          <a:ea typeface="微軟正黑體" panose="020B0604030504040204" pitchFamily="34" charset="-120"/>
                        </a:rPr>
                        <a:t>1</a:t>
                      </a:r>
                      <a:endParaRPr lang="zh-TW" sz="2000" kern="100" dirty="0">
                        <a:latin typeface="微軟正黑體" panose="020B0604030504040204" pitchFamily="34" charset="-120"/>
                        <a:ea typeface="微軟正黑體" panose="020B0604030504040204" pitchFamily="34" charset="-120"/>
                        <a:cs typeface="新細明體"/>
                      </a:endParaRPr>
                    </a:p>
                  </a:txBody>
                  <a:tcPr marL="16414" marR="16414" marT="0" marB="0" anchor="ctr"/>
                </a:tc>
                <a:tc>
                  <a:txBody>
                    <a:bodyPr/>
                    <a:lstStyle/>
                    <a:p>
                      <a:pPr marL="0" marR="0">
                        <a:spcBef>
                          <a:spcPts val="0"/>
                        </a:spcBef>
                        <a:spcAft>
                          <a:spcPts val="0"/>
                        </a:spcAft>
                      </a:pPr>
                      <a:r>
                        <a:rPr lang="zh-TW" sz="1600" kern="100">
                          <a:latin typeface="微軟正黑體" panose="020B0604030504040204" pitchFamily="34" charset="-120"/>
                          <a:ea typeface="微軟正黑體" panose="020B0604030504040204" pitchFamily="34" charset="-120"/>
                        </a:rPr>
                        <a:t>外部未上市公司持股</a:t>
                      </a:r>
                      <a:r>
                        <a:rPr lang="en-US" sz="1600" kern="100">
                          <a:latin typeface="微軟正黑體" panose="020B0604030504040204" pitchFamily="34" charset="-120"/>
                          <a:ea typeface="微軟正黑體" panose="020B0604030504040204" pitchFamily="34" charset="-120"/>
                        </a:rPr>
                        <a:t>%</a:t>
                      </a:r>
                      <a:endParaRPr lang="zh-TW" sz="1600" kern="100">
                        <a:latin typeface="微軟正黑體" panose="020B0604030504040204" pitchFamily="34" charset="-120"/>
                        <a:ea typeface="微軟正黑體" panose="020B0604030504040204" pitchFamily="34" charset="-120"/>
                        <a:cs typeface="新細明體"/>
                      </a:endParaRPr>
                    </a:p>
                  </a:txBody>
                  <a:tcPr marL="16414" marR="16414" marT="0" marB="0" anchor="ctr"/>
                </a:tc>
                <a:tc>
                  <a:txBody>
                    <a:bodyPr/>
                    <a:lstStyle/>
                    <a:p>
                      <a:pPr marL="0" marR="0" algn="r">
                        <a:spcBef>
                          <a:spcPts val="0"/>
                        </a:spcBef>
                        <a:spcAft>
                          <a:spcPts val="0"/>
                        </a:spcAft>
                      </a:pPr>
                      <a:r>
                        <a:rPr lang="en-US" sz="2000" kern="100" dirty="0">
                          <a:latin typeface="微軟正黑體" panose="020B0604030504040204" pitchFamily="34" charset="-120"/>
                          <a:ea typeface="微軟正黑體" panose="020B0604030504040204" pitchFamily="34" charset="-120"/>
                        </a:rPr>
                        <a:t>0.13</a:t>
                      </a:r>
                      <a:endParaRPr lang="zh-TW" sz="2000" kern="100" dirty="0">
                        <a:latin typeface="微軟正黑體" panose="020B0604030504040204" pitchFamily="34" charset="-120"/>
                        <a:ea typeface="微軟正黑體" panose="020B0604030504040204" pitchFamily="34" charset="-120"/>
                        <a:cs typeface="新細明體"/>
                      </a:endParaRPr>
                    </a:p>
                  </a:txBody>
                  <a:tcPr marL="16414" marR="16414" marT="0" marB="0" anchor="ctr"/>
                </a:tc>
                <a:extLst>
                  <a:ext uri="{0D108BD9-81ED-4DB2-BD59-A6C34878D82A}">
                    <a16:rowId xmlns="" xmlns:a16="http://schemas.microsoft.com/office/drawing/2014/main" val="10007"/>
                  </a:ext>
                </a:extLst>
              </a:tr>
              <a:tr h="370840">
                <a:tc>
                  <a:txBody>
                    <a:bodyPr/>
                    <a:lstStyle/>
                    <a:p>
                      <a:pPr marL="0" marR="0">
                        <a:spcBef>
                          <a:spcPts val="0"/>
                        </a:spcBef>
                        <a:spcAft>
                          <a:spcPts val="0"/>
                        </a:spcAft>
                      </a:pPr>
                      <a:r>
                        <a:rPr lang="zh-TW" sz="1600" kern="100">
                          <a:latin typeface="微軟正黑體" panose="020B0604030504040204" pitchFamily="34" charset="-120"/>
                          <a:ea typeface="微軟正黑體" panose="020B0604030504040204" pitchFamily="34" charset="-120"/>
                        </a:rPr>
                        <a:t>劉秀忍</a:t>
                      </a:r>
                      <a:endParaRPr lang="zh-TW" sz="1600" kern="100">
                        <a:latin typeface="微軟正黑體" panose="020B0604030504040204" pitchFamily="34" charset="-120"/>
                        <a:ea typeface="微軟正黑體" panose="020B0604030504040204" pitchFamily="34" charset="-120"/>
                        <a:cs typeface="新細明體"/>
                      </a:endParaRPr>
                    </a:p>
                  </a:txBody>
                  <a:tcPr marL="16414" marR="16414" marT="0" marB="0" anchor="ctr"/>
                </a:tc>
                <a:tc>
                  <a:txBody>
                    <a:bodyPr/>
                    <a:lstStyle/>
                    <a:p>
                      <a:pPr marL="0" marR="0">
                        <a:spcBef>
                          <a:spcPts val="0"/>
                        </a:spcBef>
                        <a:spcAft>
                          <a:spcPts val="0"/>
                        </a:spcAft>
                      </a:pPr>
                      <a:r>
                        <a:rPr lang="zh-TW" sz="1600" kern="100">
                          <a:latin typeface="微軟正黑體" panose="020B0604030504040204" pitchFamily="34" charset="-120"/>
                          <a:ea typeface="微軟正黑體" panose="020B0604030504040204" pitchFamily="34" charset="-120"/>
                        </a:rPr>
                        <a:t>董監事</a:t>
                      </a:r>
                      <a:endParaRPr lang="zh-TW" sz="1600" kern="100">
                        <a:latin typeface="微軟正黑體" panose="020B0604030504040204" pitchFamily="34" charset="-120"/>
                        <a:ea typeface="微軟正黑體" panose="020B0604030504040204" pitchFamily="34" charset="-120"/>
                        <a:cs typeface="新細明體"/>
                      </a:endParaRPr>
                    </a:p>
                  </a:txBody>
                  <a:tcPr marL="16414" marR="16414" marT="0" marB="0" anchor="ctr"/>
                </a:tc>
                <a:tc>
                  <a:txBody>
                    <a:bodyPr/>
                    <a:lstStyle/>
                    <a:p>
                      <a:pPr marL="0" marR="0">
                        <a:spcBef>
                          <a:spcPts val="0"/>
                        </a:spcBef>
                        <a:spcAft>
                          <a:spcPts val="0"/>
                        </a:spcAft>
                      </a:pPr>
                      <a:r>
                        <a:rPr lang="en-US" sz="1600" kern="100">
                          <a:latin typeface="微軟正黑體" panose="020B0604030504040204" pitchFamily="34" charset="-120"/>
                          <a:ea typeface="微軟正黑體" panose="020B0604030504040204" pitchFamily="34" charset="-120"/>
                        </a:rPr>
                        <a:t>X</a:t>
                      </a:r>
                      <a:endParaRPr lang="zh-TW" sz="1600" kern="100">
                        <a:latin typeface="微軟正黑體" panose="020B0604030504040204" pitchFamily="34" charset="-120"/>
                        <a:ea typeface="微軟正黑體" panose="020B0604030504040204" pitchFamily="34" charset="-120"/>
                        <a:cs typeface="新細明體"/>
                      </a:endParaRPr>
                    </a:p>
                  </a:txBody>
                  <a:tcPr marL="16414" marR="16414" marT="0" marB="0" anchor="ctr"/>
                </a:tc>
                <a:tc>
                  <a:txBody>
                    <a:bodyPr/>
                    <a:lstStyle/>
                    <a:p>
                      <a:pPr marL="0" marR="0">
                        <a:spcBef>
                          <a:spcPts val="0"/>
                        </a:spcBef>
                        <a:spcAft>
                          <a:spcPts val="0"/>
                        </a:spcAft>
                      </a:pPr>
                      <a:r>
                        <a:rPr lang="zh-TW" sz="1600" kern="100">
                          <a:latin typeface="微軟正黑體" panose="020B0604030504040204" pitchFamily="34" charset="-120"/>
                          <a:ea typeface="微軟正黑體" panose="020B0604030504040204" pitchFamily="34" charset="-120"/>
                        </a:rPr>
                        <a:t>外部個人董事</a:t>
                      </a:r>
                      <a:endParaRPr lang="zh-TW" sz="1600" kern="100">
                        <a:latin typeface="微軟正黑體" panose="020B0604030504040204" pitchFamily="34" charset="-120"/>
                        <a:ea typeface="微軟正黑體" panose="020B0604030504040204" pitchFamily="34" charset="-120"/>
                        <a:cs typeface="新細明體"/>
                      </a:endParaRPr>
                    </a:p>
                  </a:txBody>
                  <a:tcPr marL="16414" marR="16414" marT="0" marB="0" anchor="ctr"/>
                </a:tc>
                <a:tc>
                  <a:txBody>
                    <a:bodyPr/>
                    <a:lstStyle/>
                    <a:p>
                      <a:pPr marL="0" marR="0" algn="ctr">
                        <a:spcBef>
                          <a:spcPts val="0"/>
                        </a:spcBef>
                        <a:spcAft>
                          <a:spcPts val="0"/>
                        </a:spcAft>
                      </a:pPr>
                      <a:r>
                        <a:rPr lang="en-US" sz="2000" kern="100" dirty="0">
                          <a:latin typeface="微軟正黑體" panose="020B0604030504040204" pitchFamily="34" charset="-120"/>
                          <a:ea typeface="微軟正黑體" panose="020B0604030504040204" pitchFamily="34" charset="-120"/>
                        </a:rPr>
                        <a:t>1</a:t>
                      </a:r>
                      <a:endParaRPr lang="zh-TW" sz="2000" kern="100" dirty="0">
                        <a:latin typeface="微軟正黑體" panose="020B0604030504040204" pitchFamily="34" charset="-120"/>
                        <a:ea typeface="微軟正黑體" panose="020B0604030504040204" pitchFamily="34" charset="-120"/>
                        <a:cs typeface="新細明體"/>
                      </a:endParaRPr>
                    </a:p>
                  </a:txBody>
                  <a:tcPr marL="16414" marR="16414" marT="0" marB="0" anchor="ctr"/>
                </a:tc>
                <a:tc>
                  <a:txBody>
                    <a:bodyPr/>
                    <a:lstStyle/>
                    <a:p>
                      <a:pPr marL="0" marR="0">
                        <a:spcBef>
                          <a:spcPts val="0"/>
                        </a:spcBef>
                        <a:spcAft>
                          <a:spcPts val="0"/>
                        </a:spcAft>
                      </a:pPr>
                      <a:r>
                        <a:rPr lang="zh-TW" sz="1600" kern="100">
                          <a:latin typeface="微軟正黑體" panose="020B0604030504040204" pitchFamily="34" charset="-120"/>
                          <a:ea typeface="微軟正黑體" panose="020B0604030504040204" pitchFamily="34" charset="-120"/>
                        </a:rPr>
                        <a:t>外部個人持股</a:t>
                      </a:r>
                      <a:r>
                        <a:rPr lang="en-US" sz="1600" kern="100">
                          <a:latin typeface="微軟正黑體" panose="020B0604030504040204" pitchFamily="34" charset="-120"/>
                          <a:ea typeface="微軟正黑體" panose="020B0604030504040204" pitchFamily="34" charset="-120"/>
                        </a:rPr>
                        <a:t>%</a:t>
                      </a:r>
                      <a:endParaRPr lang="zh-TW" sz="1600" kern="100">
                        <a:latin typeface="微軟正黑體" panose="020B0604030504040204" pitchFamily="34" charset="-120"/>
                        <a:ea typeface="微軟正黑體" panose="020B0604030504040204" pitchFamily="34" charset="-120"/>
                        <a:cs typeface="新細明體"/>
                      </a:endParaRPr>
                    </a:p>
                  </a:txBody>
                  <a:tcPr marL="16414" marR="16414" marT="0" marB="0" anchor="ctr"/>
                </a:tc>
                <a:tc>
                  <a:txBody>
                    <a:bodyPr/>
                    <a:lstStyle/>
                    <a:p>
                      <a:pPr marL="0" marR="0" algn="r">
                        <a:spcBef>
                          <a:spcPts val="0"/>
                        </a:spcBef>
                        <a:spcAft>
                          <a:spcPts val="0"/>
                        </a:spcAft>
                      </a:pPr>
                      <a:r>
                        <a:rPr lang="en-US" sz="2000" kern="100" dirty="0">
                          <a:latin typeface="微軟正黑體" panose="020B0604030504040204" pitchFamily="34" charset="-120"/>
                          <a:ea typeface="微軟正黑體" panose="020B0604030504040204" pitchFamily="34" charset="-120"/>
                        </a:rPr>
                        <a:t>1.55</a:t>
                      </a:r>
                      <a:endParaRPr lang="zh-TW" sz="2000" kern="100" dirty="0">
                        <a:latin typeface="微軟正黑體" panose="020B0604030504040204" pitchFamily="34" charset="-120"/>
                        <a:ea typeface="微軟正黑體" panose="020B0604030504040204" pitchFamily="34" charset="-120"/>
                        <a:cs typeface="新細明體"/>
                      </a:endParaRPr>
                    </a:p>
                  </a:txBody>
                  <a:tcPr marL="16414" marR="16414" marT="0" marB="0" anchor="ctr"/>
                </a:tc>
                <a:extLst>
                  <a:ext uri="{0D108BD9-81ED-4DB2-BD59-A6C34878D82A}">
                    <a16:rowId xmlns="" xmlns:a16="http://schemas.microsoft.com/office/drawing/2014/main" val="10008"/>
                  </a:ext>
                </a:extLst>
              </a:tr>
              <a:tr h="370840">
                <a:tc>
                  <a:txBody>
                    <a:bodyPr/>
                    <a:lstStyle/>
                    <a:p>
                      <a:pPr marL="0" marR="0">
                        <a:spcBef>
                          <a:spcPts val="0"/>
                        </a:spcBef>
                        <a:spcAft>
                          <a:spcPts val="0"/>
                        </a:spcAft>
                      </a:pPr>
                      <a:r>
                        <a:rPr lang="zh-TW" sz="1600" kern="100">
                          <a:latin typeface="微軟正黑體" panose="020B0604030504040204" pitchFamily="34" charset="-120"/>
                          <a:ea typeface="微軟正黑體" panose="020B0604030504040204" pitchFamily="34" charset="-120"/>
                        </a:rPr>
                        <a:t>游朝堂</a:t>
                      </a:r>
                      <a:endParaRPr lang="zh-TW" sz="1600" kern="100">
                        <a:latin typeface="微軟正黑體" panose="020B0604030504040204" pitchFamily="34" charset="-120"/>
                        <a:ea typeface="微軟正黑體" panose="020B0604030504040204" pitchFamily="34" charset="-120"/>
                        <a:cs typeface="新細明體"/>
                      </a:endParaRPr>
                    </a:p>
                  </a:txBody>
                  <a:tcPr marL="16414" marR="16414" marT="0" marB="0" anchor="ctr"/>
                </a:tc>
                <a:tc>
                  <a:txBody>
                    <a:bodyPr/>
                    <a:lstStyle/>
                    <a:p>
                      <a:pPr marL="0" marR="0">
                        <a:spcBef>
                          <a:spcPts val="0"/>
                        </a:spcBef>
                        <a:spcAft>
                          <a:spcPts val="0"/>
                        </a:spcAft>
                      </a:pPr>
                      <a:r>
                        <a:rPr lang="zh-TW" sz="1600" kern="100">
                          <a:latin typeface="微軟正黑體" panose="020B0604030504040204" pitchFamily="34" charset="-120"/>
                          <a:ea typeface="微軟正黑體" panose="020B0604030504040204" pitchFamily="34" charset="-120"/>
                        </a:rPr>
                        <a:t>獨立董監</a:t>
                      </a:r>
                      <a:endParaRPr lang="zh-TW" sz="1600" kern="100">
                        <a:latin typeface="微軟正黑體" panose="020B0604030504040204" pitchFamily="34" charset="-120"/>
                        <a:ea typeface="微軟正黑體" panose="020B0604030504040204" pitchFamily="34" charset="-120"/>
                        <a:cs typeface="新細明體"/>
                      </a:endParaRPr>
                    </a:p>
                  </a:txBody>
                  <a:tcPr marL="16414" marR="16414" marT="0" marB="0" anchor="ctr"/>
                </a:tc>
                <a:tc>
                  <a:txBody>
                    <a:bodyPr/>
                    <a:lstStyle/>
                    <a:p>
                      <a:pPr marL="0" marR="0">
                        <a:spcBef>
                          <a:spcPts val="0"/>
                        </a:spcBef>
                        <a:spcAft>
                          <a:spcPts val="0"/>
                        </a:spcAft>
                      </a:pPr>
                      <a:r>
                        <a:rPr lang="en-US" sz="1600" kern="100">
                          <a:latin typeface="微軟正黑體" panose="020B0604030504040204" pitchFamily="34" charset="-120"/>
                          <a:ea typeface="微軟正黑體" panose="020B0604030504040204" pitchFamily="34" charset="-120"/>
                        </a:rPr>
                        <a:t>X</a:t>
                      </a:r>
                      <a:endParaRPr lang="zh-TW" sz="1600" kern="100">
                        <a:latin typeface="微軟正黑體" panose="020B0604030504040204" pitchFamily="34" charset="-120"/>
                        <a:ea typeface="微軟正黑體" panose="020B0604030504040204" pitchFamily="34" charset="-120"/>
                        <a:cs typeface="新細明體"/>
                      </a:endParaRPr>
                    </a:p>
                  </a:txBody>
                  <a:tcPr marL="16414" marR="16414" marT="0" marB="0" anchor="ctr"/>
                </a:tc>
                <a:tc>
                  <a:txBody>
                    <a:bodyPr/>
                    <a:lstStyle/>
                    <a:p>
                      <a:pPr marL="0" marR="0">
                        <a:spcBef>
                          <a:spcPts val="0"/>
                        </a:spcBef>
                        <a:spcAft>
                          <a:spcPts val="0"/>
                        </a:spcAft>
                      </a:pPr>
                      <a:r>
                        <a:rPr lang="zh-TW" sz="1600" kern="100">
                          <a:latin typeface="微軟正黑體" panose="020B0604030504040204" pitchFamily="34" charset="-120"/>
                          <a:ea typeface="微軟正黑體" panose="020B0604030504040204" pitchFamily="34" charset="-120"/>
                        </a:rPr>
                        <a:t>外部個人董事</a:t>
                      </a:r>
                      <a:endParaRPr lang="zh-TW" sz="1600" kern="100">
                        <a:latin typeface="微軟正黑體" panose="020B0604030504040204" pitchFamily="34" charset="-120"/>
                        <a:ea typeface="微軟正黑體" panose="020B0604030504040204" pitchFamily="34" charset="-120"/>
                        <a:cs typeface="新細明體"/>
                      </a:endParaRPr>
                    </a:p>
                  </a:txBody>
                  <a:tcPr marL="16414" marR="16414" marT="0" marB="0" anchor="ctr"/>
                </a:tc>
                <a:tc>
                  <a:txBody>
                    <a:bodyPr/>
                    <a:lstStyle/>
                    <a:p>
                      <a:pPr marL="0" marR="0" algn="ctr">
                        <a:spcBef>
                          <a:spcPts val="0"/>
                        </a:spcBef>
                        <a:spcAft>
                          <a:spcPts val="0"/>
                        </a:spcAft>
                      </a:pPr>
                      <a:r>
                        <a:rPr lang="en-US" sz="2000" kern="100" dirty="0">
                          <a:latin typeface="微軟正黑體" panose="020B0604030504040204" pitchFamily="34" charset="-120"/>
                          <a:ea typeface="微軟正黑體" panose="020B0604030504040204" pitchFamily="34" charset="-120"/>
                        </a:rPr>
                        <a:t>1</a:t>
                      </a:r>
                      <a:endParaRPr lang="zh-TW" sz="2000" kern="100" dirty="0">
                        <a:latin typeface="微軟正黑體" panose="020B0604030504040204" pitchFamily="34" charset="-120"/>
                        <a:ea typeface="微軟正黑體" panose="020B0604030504040204" pitchFamily="34" charset="-120"/>
                        <a:cs typeface="新細明體"/>
                      </a:endParaRPr>
                    </a:p>
                  </a:txBody>
                  <a:tcPr marL="16414" marR="16414" marT="0" marB="0" anchor="ctr"/>
                </a:tc>
                <a:tc>
                  <a:txBody>
                    <a:bodyPr/>
                    <a:lstStyle/>
                    <a:p>
                      <a:pPr marL="0" marR="0">
                        <a:spcBef>
                          <a:spcPts val="0"/>
                        </a:spcBef>
                        <a:spcAft>
                          <a:spcPts val="0"/>
                        </a:spcAft>
                      </a:pPr>
                      <a:r>
                        <a:rPr lang="zh-TW" sz="1600" kern="100">
                          <a:latin typeface="微軟正黑體" panose="020B0604030504040204" pitchFamily="34" charset="-120"/>
                          <a:ea typeface="微軟正黑體" panose="020B0604030504040204" pitchFamily="34" charset="-120"/>
                        </a:rPr>
                        <a:t>外部個人持股</a:t>
                      </a:r>
                      <a:r>
                        <a:rPr lang="en-US" sz="1600" kern="100">
                          <a:latin typeface="微軟正黑體" panose="020B0604030504040204" pitchFamily="34" charset="-120"/>
                          <a:ea typeface="微軟正黑體" panose="020B0604030504040204" pitchFamily="34" charset="-120"/>
                        </a:rPr>
                        <a:t>%</a:t>
                      </a:r>
                      <a:endParaRPr lang="zh-TW" sz="1600" kern="100">
                        <a:latin typeface="微軟正黑體" panose="020B0604030504040204" pitchFamily="34" charset="-120"/>
                        <a:ea typeface="微軟正黑體" panose="020B0604030504040204" pitchFamily="34" charset="-120"/>
                        <a:cs typeface="新細明體"/>
                      </a:endParaRPr>
                    </a:p>
                  </a:txBody>
                  <a:tcPr marL="16414" marR="16414" marT="0" marB="0" anchor="ctr"/>
                </a:tc>
                <a:tc>
                  <a:txBody>
                    <a:bodyPr/>
                    <a:lstStyle/>
                    <a:p>
                      <a:pPr marL="0" marR="0" algn="r">
                        <a:spcBef>
                          <a:spcPts val="0"/>
                        </a:spcBef>
                        <a:spcAft>
                          <a:spcPts val="0"/>
                        </a:spcAft>
                      </a:pPr>
                      <a:r>
                        <a:rPr lang="en-US" sz="2000" kern="100" dirty="0">
                          <a:latin typeface="微軟正黑體" panose="020B0604030504040204" pitchFamily="34" charset="-120"/>
                          <a:ea typeface="微軟正黑體" panose="020B0604030504040204" pitchFamily="34" charset="-120"/>
                        </a:rPr>
                        <a:t>0</a:t>
                      </a:r>
                      <a:endParaRPr lang="zh-TW" sz="2000" kern="100" dirty="0">
                        <a:latin typeface="微軟正黑體" panose="020B0604030504040204" pitchFamily="34" charset="-120"/>
                        <a:ea typeface="微軟正黑體" panose="020B0604030504040204" pitchFamily="34" charset="-120"/>
                        <a:cs typeface="新細明體"/>
                      </a:endParaRPr>
                    </a:p>
                  </a:txBody>
                  <a:tcPr marL="16414" marR="16414" marT="0" marB="0" anchor="ctr"/>
                </a:tc>
                <a:extLst>
                  <a:ext uri="{0D108BD9-81ED-4DB2-BD59-A6C34878D82A}">
                    <a16:rowId xmlns="" xmlns:a16="http://schemas.microsoft.com/office/drawing/2014/main" val="10009"/>
                  </a:ext>
                </a:extLst>
              </a:tr>
              <a:tr h="370840">
                <a:tc>
                  <a:txBody>
                    <a:bodyPr/>
                    <a:lstStyle/>
                    <a:p>
                      <a:pPr marL="0" marR="0">
                        <a:spcBef>
                          <a:spcPts val="0"/>
                        </a:spcBef>
                        <a:spcAft>
                          <a:spcPts val="0"/>
                        </a:spcAft>
                      </a:pPr>
                      <a:r>
                        <a:rPr lang="zh-TW" sz="1600" kern="100">
                          <a:latin typeface="微軟正黑體" panose="020B0604030504040204" pitchFamily="34" charset="-120"/>
                          <a:ea typeface="微軟正黑體" panose="020B0604030504040204" pitchFamily="34" charset="-120"/>
                        </a:rPr>
                        <a:t>林筠</a:t>
                      </a:r>
                      <a:endParaRPr lang="zh-TW" sz="1600" kern="100">
                        <a:latin typeface="微軟正黑體" panose="020B0604030504040204" pitchFamily="34" charset="-120"/>
                        <a:ea typeface="微軟正黑體" panose="020B0604030504040204" pitchFamily="34" charset="-120"/>
                        <a:cs typeface="新細明體"/>
                      </a:endParaRPr>
                    </a:p>
                  </a:txBody>
                  <a:tcPr marL="16414" marR="16414" marT="0" marB="0" anchor="ctr"/>
                </a:tc>
                <a:tc>
                  <a:txBody>
                    <a:bodyPr/>
                    <a:lstStyle/>
                    <a:p>
                      <a:pPr marL="0" marR="0">
                        <a:spcBef>
                          <a:spcPts val="0"/>
                        </a:spcBef>
                        <a:spcAft>
                          <a:spcPts val="0"/>
                        </a:spcAft>
                      </a:pPr>
                      <a:r>
                        <a:rPr lang="zh-TW" sz="1600" kern="100">
                          <a:latin typeface="微軟正黑體" panose="020B0604030504040204" pitchFamily="34" charset="-120"/>
                          <a:ea typeface="微軟正黑體" panose="020B0604030504040204" pitchFamily="34" charset="-120"/>
                        </a:rPr>
                        <a:t>獨立董監</a:t>
                      </a:r>
                      <a:endParaRPr lang="zh-TW" sz="1600" kern="100">
                        <a:latin typeface="微軟正黑體" panose="020B0604030504040204" pitchFamily="34" charset="-120"/>
                        <a:ea typeface="微軟正黑體" panose="020B0604030504040204" pitchFamily="34" charset="-120"/>
                        <a:cs typeface="新細明體"/>
                      </a:endParaRPr>
                    </a:p>
                  </a:txBody>
                  <a:tcPr marL="16414" marR="16414" marT="0" marB="0" anchor="ctr"/>
                </a:tc>
                <a:tc>
                  <a:txBody>
                    <a:bodyPr/>
                    <a:lstStyle/>
                    <a:p>
                      <a:pPr marL="0" marR="0">
                        <a:spcBef>
                          <a:spcPts val="0"/>
                        </a:spcBef>
                        <a:spcAft>
                          <a:spcPts val="0"/>
                        </a:spcAft>
                      </a:pPr>
                      <a:r>
                        <a:rPr lang="en-US" sz="1600" kern="100">
                          <a:latin typeface="微軟正黑體" panose="020B0604030504040204" pitchFamily="34" charset="-120"/>
                          <a:ea typeface="微軟正黑體" panose="020B0604030504040204" pitchFamily="34" charset="-120"/>
                        </a:rPr>
                        <a:t>X</a:t>
                      </a:r>
                      <a:endParaRPr lang="zh-TW" sz="1600" kern="100">
                        <a:latin typeface="微軟正黑體" panose="020B0604030504040204" pitchFamily="34" charset="-120"/>
                        <a:ea typeface="微軟正黑體" panose="020B0604030504040204" pitchFamily="34" charset="-120"/>
                        <a:cs typeface="新細明體"/>
                      </a:endParaRPr>
                    </a:p>
                  </a:txBody>
                  <a:tcPr marL="16414" marR="16414" marT="0" marB="0" anchor="ctr"/>
                </a:tc>
                <a:tc>
                  <a:txBody>
                    <a:bodyPr/>
                    <a:lstStyle/>
                    <a:p>
                      <a:pPr marL="0" marR="0">
                        <a:spcBef>
                          <a:spcPts val="0"/>
                        </a:spcBef>
                        <a:spcAft>
                          <a:spcPts val="0"/>
                        </a:spcAft>
                      </a:pPr>
                      <a:r>
                        <a:rPr lang="zh-TW" sz="1600" kern="100">
                          <a:latin typeface="微軟正黑體" panose="020B0604030504040204" pitchFamily="34" charset="-120"/>
                          <a:ea typeface="微軟正黑體" panose="020B0604030504040204" pitchFamily="34" charset="-120"/>
                        </a:rPr>
                        <a:t>外部個人董事</a:t>
                      </a:r>
                      <a:endParaRPr lang="zh-TW" sz="1600" kern="100">
                        <a:latin typeface="微軟正黑體" panose="020B0604030504040204" pitchFamily="34" charset="-120"/>
                        <a:ea typeface="微軟正黑體" panose="020B0604030504040204" pitchFamily="34" charset="-120"/>
                        <a:cs typeface="新細明體"/>
                      </a:endParaRPr>
                    </a:p>
                  </a:txBody>
                  <a:tcPr marL="16414" marR="16414" marT="0" marB="0" anchor="ctr"/>
                </a:tc>
                <a:tc>
                  <a:txBody>
                    <a:bodyPr/>
                    <a:lstStyle/>
                    <a:p>
                      <a:pPr marL="0" marR="0" algn="ctr">
                        <a:spcBef>
                          <a:spcPts val="0"/>
                        </a:spcBef>
                        <a:spcAft>
                          <a:spcPts val="0"/>
                        </a:spcAft>
                      </a:pPr>
                      <a:r>
                        <a:rPr lang="en-US" sz="2000" kern="100" dirty="0">
                          <a:latin typeface="微軟正黑體" panose="020B0604030504040204" pitchFamily="34" charset="-120"/>
                          <a:ea typeface="微軟正黑體" panose="020B0604030504040204" pitchFamily="34" charset="-120"/>
                        </a:rPr>
                        <a:t>1</a:t>
                      </a:r>
                      <a:endParaRPr lang="zh-TW" sz="2000" kern="100" dirty="0">
                        <a:latin typeface="微軟正黑體" panose="020B0604030504040204" pitchFamily="34" charset="-120"/>
                        <a:ea typeface="微軟正黑體" panose="020B0604030504040204" pitchFamily="34" charset="-120"/>
                        <a:cs typeface="新細明體"/>
                      </a:endParaRPr>
                    </a:p>
                  </a:txBody>
                  <a:tcPr marL="16414" marR="16414" marT="0" marB="0" anchor="ctr"/>
                </a:tc>
                <a:tc>
                  <a:txBody>
                    <a:bodyPr/>
                    <a:lstStyle/>
                    <a:p>
                      <a:pPr marL="0" marR="0">
                        <a:spcBef>
                          <a:spcPts val="0"/>
                        </a:spcBef>
                        <a:spcAft>
                          <a:spcPts val="0"/>
                        </a:spcAft>
                      </a:pPr>
                      <a:r>
                        <a:rPr lang="zh-TW" sz="1600" kern="100">
                          <a:latin typeface="微軟正黑體" panose="020B0604030504040204" pitchFamily="34" charset="-120"/>
                          <a:ea typeface="微軟正黑體" panose="020B0604030504040204" pitchFamily="34" charset="-120"/>
                        </a:rPr>
                        <a:t>外部個人持股</a:t>
                      </a:r>
                      <a:r>
                        <a:rPr lang="en-US" sz="1600" kern="100">
                          <a:latin typeface="微軟正黑體" panose="020B0604030504040204" pitchFamily="34" charset="-120"/>
                          <a:ea typeface="微軟正黑體" panose="020B0604030504040204" pitchFamily="34" charset="-120"/>
                        </a:rPr>
                        <a:t>%</a:t>
                      </a:r>
                      <a:endParaRPr lang="zh-TW" sz="1600" kern="100">
                        <a:latin typeface="微軟正黑體" panose="020B0604030504040204" pitchFamily="34" charset="-120"/>
                        <a:ea typeface="微軟正黑體" panose="020B0604030504040204" pitchFamily="34" charset="-120"/>
                        <a:cs typeface="新細明體"/>
                      </a:endParaRPr>
                    </a:p>
                  </a:txBody>
                  <a:tcPr marL="16414" marR="16414" marT="0" marB="0" anchor="ctr"/>
                </a:tc>
                <a:tc>
                  <a:txBody>
                    <a:bodyPr/>
                    <a:lstStyle/>
                    <a:p>
                      <a:pPr marL="0" marR="0" algn="r">
                        <a:spcBef>
                          <a:spcPts val="0"/>
                        </a:spcBef>
                        <a:spcAft>
                          <a:spcPts val="0"/>
                        </a:spcAft>
                      </a:pPr>
                      <a:r>
                        <a:rPr lang="en-US" sz="2000" kern="100" dirty="0">
                          <a:latin typeface="微軟正黑體" panose="020B0604030504040204" pitchFamily="34" charset="-120"/>
                          <a:ea typeface="微軟正黑體" panose="020B0604030504040204" pitchFamily="34" charset="-120"/>
                        </a:rPr>
                        <a:t>0</a:t>
                      </a:r>
                      <a:endParaRPr lang="zh-TW" sz="2000" kern="100" dirty="0">
                        <a:latin typeface="微軟正黑體" panose="020B0604030504040204" pitchFamily="34" charset="-120"/>
                        <a:ea typeface="微軟正黑體" panose="020B0604030504040204" pitchFamily="34" charset="-120"/>
                        <a:cs typeface="新細明體"/>
                      </a:endParaRPr>
                    </a:p>
                  </a:txBody>
                  <a:tcPr marL="16414" marR="16414" marT="0" marB="0" anchor="ct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247212059"/>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標題 1"/>
          <p:cNvSpPr>
            <a:spLocks noGrp="1"/>
          </p:cNvSpPr>
          <p:nvPr>
            <p:ph type="title"/>
          </p:nvPr>
        </p:nvSpPr>
        <p:spPr/>
        <p:txBody>
          <a:bodyPr/>
          <a:lstStyle/>
          <a:p>
            <a:r>
              <a:rPr lang="zh-TW" altLang="en-US" dirty="0" smtClean="0">
                <a:solidFill>
                  <a:srgbClr val="7B9899"/>
                </a:solidFill>
                <a:latin typeface="微軟正黑體" panose="020B0604030504040204" pitchFamily="34" charset="-120"/>
                <a:ea typeface="微軟正黑體" panose="020B0604030504040204" pitchFamily="34" charset="-120"/>
              </a:rPr>
              <a:t>操作型定義說明</a:t>
            </a:r>
          </a:p>
        </p:txBody>
      </p:sp>
      <p:sp>
        <p:nvSpPr>
          <p:cNvPr id="3" name="內容版面配置區 2"/>
          <p:cNvSpPr>
            <a:spLocks noGrp="1"/>
          </p:cNvSpPr>
          <p:nvPr>
            <p:ph sz="quarter" idx="1"/>
          </p:nvPr>
        </p:nvSpPr>
        <p:spPr>
          <a:xfrm>
            <a:off x="-1" y="1179935"/>
            <a:ext cx="8958805" cy="4572000"/>
          </a:xfrm>
        </p:spPr>
        <p:txBody>
          <a:bodyPr>
            <a:noAutofit/>
          </a:bodyPr>
          <a:lstStyle/>
          <a:p>
            <a:pPr marL="274320" indent="-274320" fontAlgn="auto">
              <a:spcAft>
                <a:spcPts val="0"/>
              </a:spcAft>
              <a:buFont typeface="Wingdings 2"/>
              <a:buNone/>
              <a:defRPr/>
            </a:pPr>
            <a:r>
              <a:rPr lang="zh-TW" altLang="zh-TW" sz="2200" dirty="0" smtClean="0">
                <a:latin typeface="微軟正黑體" panose="020B0604030504040204" pitchFamily="34" charset="-120"/>
                <a:ea typeface="微軟正黑體" panose="020B0604030504040204" pitchFamily="34" charset="-120"/>
              </a:rPr>
              <a:t>一、友好集團</a:t>
            </a:r>
            <a:r>
              <a:rPr lang="en-US" altLang="zh-TW" sz="2200" dirty="0" smtClean="0">
                <a:latin typeface="微軟正黑體" panose="020B0604030504040204" pitchFamily="34" charset="-120"/>
                <a:ea typeface="微軟正黑體" panose="020B0604030504040204" pitchFamily="34" charset="-120"/>
              </a:rPr>
              <a:t>(</a:t>
            </a:r>
            <a:r>
              <a:rPr lang="zh-TW" altLang="zh-TW" sz="2200" dirty="0" smtClean="0">
                <a:latin typeface="微軟正黑體" panose="020B0604030504040204" pitchFamily="34" charset="-120"/>
                <a:ea typeface="微軟正黑體" panose="020B0604030504040204" pitchFamily="34" charset="-120"/>
              </a:rPr>
              <a:t>控制別</a:t>
            </a:r>
            <a:r>
              <a:rPr lang="en-US" altLang="zh-TW" sz="2200" dirty="0" smtClean="0">
                <a:latin typeface="微軟正黑體" panose="020B0604030504040204" pitchFamily="34" charset="-120"/>
                <a:ea typeface="微軟正黑體" panose="020B0604030504040204" pitchFamily="34" charset="-120"/>
              </a:rPr>
              <a:t>=L)</a:t>
            </a:r>
          </a:p>
          <a:p>
            <a:pPr marL="514350" indent="-514350" fontAlgn="auto">
              <a:spcAft>
                <a:spcPts val="0"/>
              </a:spcAft>
              <a:buFont typeface="Wingdings 2"/>
              <a:buAutoNum type="arabicPeriod"/>
              <a:defRPr/>
            </a:pPr>
            <a:r>
              <a:rPr lang="zh-TW" altLang="zh-TW" sz="2200" dirty="0" smtClean="0">
                <a:latin typeface="微軟正黑體" panose="020B0604030504040204" pitchFamily="34" charset="-120"/>
                <a:ea typeface="微軟正黑體" panose="020B0604030504040204" pitchFamily="34" charset="-120"/>
              </a:rPr>
              <a:t>在計算席次時，因友好集團在董事會議程中，會支持最終控制者，因此董事身份歸類為</a:t>
            </a:r>
            <a:r>
              <a:rPr lang="en-US" altLang="zh-TW" sz="2200" dirty="0" smtClean="0">
                <a:latin typeface="微軟正黑體" panose="020B0604030504040204" pitchFamily="34" charset="-120"/>
                <a:ea typeface="微軟正黑體" panose="020B0604030504040204" pitchFamily="34" charset="-120"/>
              </a:rPr>
              <a:t>"</a:t>
            </a:r>
            <a:r>
              <a:rPr lang="zh-TW" altLang="zh-TW" sz="2200" dirty="0" smtClean="0">
                <a:latin typeface="微軟正黑體" panose="020B0604030504040204" pitchFamily="34" charset="-120"/>
                <a:ea typeface="微軟正黑體" panose="020B0604030504040204" pitchFamily="34" charset="-120"/>
              </a:rPr>
              <a:t>最終控制者</a:t>
            </a:r>
            <a:r>
              <a:rPr lang="en-US" altLang="zh-TW" sz="2200" dirty="0" smtClean="0">
                <a:latin typeface="微軟正黑體" panose="020B0604030504040204" pitchFamily="34" charset="-120"/>
                <a:ea typeface="微軟正黑體" panose="020B0604030504040204" pitchFamily="34" charset="-120"/>
              </a:rPr>
              <a:t>"</a:t>
            </a:r>
            <a:r>
              <a:rPr lang="zh-TW" altLang="zh-TW" sz="2200" dirty="0" smtClean="0">
                <a:latin typeface="微軟正黑體" panose="020B0604030504040204" pitchFamily="34" charset="-120"/>
                <a:ea typeface="微軟正黑體" panose="020B0604030504040204" pitchFamily="34" charset="-120"/>
              </a:rPr>
              <a:t>或者</a:t>
            </a:r>
            <a:r>
              <a:rPr lang="en-US" altLang="zh-TW" sz="2200" dirty="0" smtClean="0">
                <a:latin typeface="微軟正黑體" panose="020B0604030504040204" pitchFamily="34" charset="-120"/>
                <a:ea typeface="微軟正黑體" panose="020B0604030504040204" pitchFamily="34" charset="-120"/>
              </a:rPr>
              <a:t>"</a:t>
            </a:r>
            <a:r>
              <a:rPr lang="zh-TW" altLang="zh-TW" sz="2200" dirty="0" smtClean="0">
                <a:latin typeface="微軟正黑體" panose="020B0604030504040204" pitchFamily="34" charset="-120"/>
                <a:ea typeface="微軟正黑體" panose="020B0604030504040204" pitchFamily="34" charset="-120"/>
              </a:rPr>
              <a:t>集團</a:t>
            </a:r>
            <a:r>
              <a:rPr lang="en-US" altLang="zh-TW" sz="2200" dirty="0" smtClean="0">
                <a:latin typeface="微軟正黑體" panose="020B0604030504040204" pitchFamily="34" charset="-120"/>
                <a:ea typeface="微軟正黑體" panose="020B0604030504040204" pitchFamily="34" charset="-120"/>
              </a:rPr>
              <a:t>XXXXX“</a:t>
            </a:r>
          </a:p>
          <a:p>
            <a:pPr marL="514350" indent="-514350" fontAlgn="auto">
              <a:spcAft>
                <a:spcPts val="0"/>
              </a:spcAft>
              <a:buFont typeface="Wingdings 2"/>
              <a:buAutoNum type="arabicPeriod"/>
              <a:defRPr/>
            </a:pPr>
            <a:r>
              <a:rPr lang="zh-TW" altLang="zh-TW" sz="2200" dirty="0" smtClean="0">
                <a:latin typeface="微軟正黑體" panose="020B0604030504040204" pitchFamily="34" charset="-120"/>
                <a:ea typeface="微軟正黑體" panose="020B0604030504040204" pitchFamily="34" charset="-120"/>
              </a:rPr>
              <a:t>在計算持股時，因友好集團的持股出資者為友好集團本身，因此公司治理資料庫歸類為外部</a:t>
            </a:r>
            <a:r>
              <a:rPr lang="en-US" altLang="zh-TW" sz="2200" dirty="0" smtClean="0">
                <a:latin typeface="微軟正黑體" panose="020B0604030504040204" pitchFamily="34" charset="-120"/>
                <a:ea typeface="微軟正黑體" panose="020B0604030504040204" pitchFamily="34" charset="-120"/>
              </a:rPr>
              <a:t> </a:t>
            </a:r>
            <a:endParaRPr lang="zh-TW" altLang="zh-TW" sz="2200" dirty="0" smtClean="0">
              <a:latin typeface="微軟正黑體" panose="020B0604030504040204" pitchFamily="34" charset="-120"/>
              <a:ea typeface="微軟正黑體" panose="020B0604030504040204" pitchFamily="34" charset="-120"/>
            </a:endParaRPr>
          </a:p>
          <a:p>
            <a:pPr marL="274320" indent="-274320" fontAlgn="auto">
              <a:spcAft>
                <a:spcPts val="0"/>
              </a:spcAft>
              <a:buFont typeface="Wingdings 2"/>
              <a:buNone/>
              <a:defRPr/>
            </a:pPr>
            <a:r>
              <a:rPr lang="zh-TW" altLang="zh-TW" sz="2200" dirty="0" smtClean="0">
                <a:latin typeface="微軟正黑體" panose="020B0604030504040204" pitchFamily="34" charset="-120"/>
                <a:ea typeface="微軟正黑體" panose="020B0604030504040204" pitchFamily="34" charset="-120"/>
              </a:rPr>
              <a:t>二、林蒼生持股為何歸類於經理人董事，以及其持股為何是經理人持股</a:t>
            </a:r>
            <a:r>
              <a:rPr lang="en-US" altLang="zh-TW" sz="2200" dirty="0" smtClean="0">
                <a:latin typeface="微軟正黑體" panose="020B0604030504040204" pitchFamily="34" charset="-120"/>
                <a:ea typeface="微軟正黑體" panose="020B0604030504040204" pitchFamily="34" charset="-120"/>
              </a:rPr>
              <a:t>:</a:t>
            </a:r>
            <a:br>
              <a:rPr lang="en-US" altLang="zh-TW" sz="2200" dirty="0" smtClean="0">
                <a:latin typeface="微軟正黑體" panose="020B0604030504040204" pitchFamily="34" charset="-120"/>
                <a:ea typeface="微軟正黑體" panose="020B0604030504040204" pitchFamily="34" charset="-120"/>
              </a:rPr>
            </a:br>
            <a:r>
              <a:rPr lang="en-US" altLang="zh-TW" sz="2200" dirty="0" smtClean="0">
                <a:latin typeface="微軟正黑體" panose="020B0604030504040204" pitchFamily="34" charset="-120"/>
                <a:ea typeface="微軟正黑體" panose="020B0604030504040204" pitchFamily="34" charset="-120"/>
              </a:rPr>
              <a:t>    </a:t>
            </a:r>
            <a:r>
              <a:rPr lang="zh-TW" altLang="zh-TW" sz="2200" dirty="0" smtClean="0">
                <a:latin typeface="微軟正黑體" panose="020B0604030504040204" pitchFamily="34" charset="-120"/>
                <a:ea typeface="微軟正黑體" panose="020B0604030504040204" pitchFamily="34" charset="-120"/>
              </a:rPr>
              <a:t>在統一企業傳賢不傳子的精神下</a:t>
            </a:r>
            <a:r>
              <a:rPr lang="en-US" altLang="zh-TW" sz="2200" dirty="0" smtClean="0">
                <a:latin typeface="微軟正黑體" panose="020B0604030504040204" pitchFamily="34" charset="-120"/>
                <a:ea typeface="微軟正黑體" panose="020B0604030504040204" pitchFamily="34" charset="-120"/>
              </a:rPr>
              <a:t>, </a:t>
            </a:r>
            <a:r>
              <a:rPr lang="zh-TW" altLang="zh-TW" sz="2200" u="sng" dirty="0" smtClean="0">
                <a:latin typeface="微軟正黑體" panose="020B0604030504040204" pitchFamily="34" charset="-120"/>
                <a:ea typeface="微軟正黑體" panose="020B0604030504040204" pitchFamily="34" charset="-120"/>
              </a:rPr>
              <a:t>林蒼生曾經是高清愿的內定接班人</a:t>
            </a:r>
            <a:r>
              <a:rPr lang="en-US" altLang="zh-TW" sz="2200" u="sng" dirty="0" smtClean="0">
                <a:latin typeface="微軟正黑體" panose="020B0604030504040204" pitchFamily="34" charset="-120"/>
                <a:ea typeface="微軟正黑體" panose="020B0604030504040204" pitchFamily="34" charset="-120"/>
              </a:rPr>
              <a:t>,</a:t>
            </a:r>
            <a:r>
              <a:rPr lang="en-US" altLang="zh-TW" sz="2200" dirty="0" smtClean="0">
                <a:latin typeface="微軟正黑體" panose="020B0604030504040204" pitchFamily="34" charset="-120"/>
                <a:ea typeface="微軟正黑體" panose="020B0604030504040204" pitchFamily="34" charset="-120"/>
              </a:rPr>
              <a:t> </a:t>
            </a:r>
            <a:r>
              <a:rPr lang="zh-TW" altLang="zh-TW" sz="2200" dirty="0" smtClean="0">
                <a:latin typeface="微軟正黑體" panose="020B0604030504040204" pitchFamily="34" charset="-120"/>
                <a:ea typeface="微軟正黑體" panose="020B0604030504040204" pitchFamily="34" charset="-120"/>
              </a:rPr>
              <a:t>於</a:t>
            </a:r>
            <a:r>
              <a:rPr lang="en-US" altLang="zh-TW" sz="2200" dirty="0" smtClean="0">
                <a:latin typeface="微軟正黑體" panose="020B0604030504040204" pitchFamily="34" charset="-120"/>
                <a:ea typeface="微軟正黑體" panose="020B0604030504040204" pitchFamily="34" charset="-120"/>
              </a:rPr>
              <a:t>1989</a:t>
            </a:r>
            <a:r>
              <a:rPr lang="zh-TW" altLang="zh-TW" sz="2200" dirty="0" smtClean="0">
                <a:latin typeface="微軟正黑體" panose="020B0604030504040204" pitchFamily="34" charset="-120"/>
                <a:ea typeface="微軟正黑體" panose="020B0604030504040204" pitchFamily="34" charset="-120"/>
              </a:rPr>
              <a:t>年</a:t>
            </a:r>
            <a:r>
              <a:rPr lang="en-US" altLang="zh-TW" sz="2200" dirty="0" smtClean="0">
                <a:latin typeface="微軟正黑體" panose="020B0604030504040204" pitchFamily="34" charset="-120"/>
                <a:ea typeface="微軟正黑體" panose="020B0604030504040204" pitchFamily="34" charset="-120"/>
              </a:rPr>
              <a:t> - 2003</a:t>
            </a:r>
            <a:r>
              <a:rPr lang="zh-TW" altLang="zh-TW" sz="2200" dirty="0" smtClean="0">
                <a:latin typeface="微軟正黑體" panose="020B0604030504040204" pitchFamily="34" charset="-120"/>
                <a:ea typeface="微軟正黑體" panose="020B0604030504040204" pitchFamily="34" charset="-120"/>
              </a:rPr>
              <a:t>年擔任統一企業總經理，並於</a:t>
            </a:r>
            <a:r>
              <a:rPr lang="en-US" altLang="zh-TW" sz="2200" dirty="0" smtClean="0">
                <a:latin typeface="微軟正黑體" panose="020B0604030504040204" pitchFamily="34" charset="-120"/>
                <a:ea typeface="微軟正黑體" panose="020B0604030504040204" pitchFamily="34" charset="-120"/>
              </a:rPr>
              <a:t>2003 - 2013</a:t>
            </a:r>
            <a:r>
              <a:rPr lang="zh-TW" altLang="zh-TW" sz="2200" dirty="0" smtClean="0">
                <a:latin typeface="微軟正黑體" panose="020B0604030504040204" pitchFamily="34" charset="-120"/>
                <a:ea typeface="微軟正黑體" panose="020B0604030504040204" pitchFamily="34" charset="-120"/>
              </a:rPr>
              <a:t>年 擔任統一企業總裁</a:t>
            </a:r>
            <a:r>
              <a:rPr lang="en-US" altLang="zh-TW" sz="2200" dirty="0" smtClean="0">
                <a:latin typeface="微軟正黑體" panose="020B0604030504040204" pitchFamily="34" charset="-120"/>
                <a:ea typeface="微軟正黑體" panose="020B0604030504040204" pitchFamily="34" charset="-120"/>
              </a:rPr>
              <a:t>. </a:t>
            </a:r>
            <a:r>
              <a:rPr lang="zh-TW" altLang="en-US" sz="2200" dirty="0" smtClean="0">
                <a:latin typeface="微軟正黑體" panose="020B0604030504040204" pitchFamily="34" charset="-120"/>
                <a:ea typeface="微軟正黑體" panose="020B0604030504040204" pitchFamily="34" charset="-120"/>
              </a:rPr>
              <a:t>，</a:t>
            </a:r>
            <a:r>
              <a:rPr lang="zh-TW" altLang="zh-TW" sz="2200" dirty="0" smtClean="0">
                <a:latin typeface="微軟正黑體" panose="020B0604030504040204" pitchFamily="34" charset="-120"/>
                <a:ea typeface="微軟正黑體" panose="020B0604030504040204" pitchFamily="34" charset="-120"/>
              </a:rPr>
              <a:t>此外</a:t>
            </a:r>
            <a:r>
              <a:rPr lang="en-US" altLang="zh-TW" sz="2200" dirty="0" smtClean="0">
                <a:latin typeface="微軟正黑體" panose="020B0604030504040204" pitchFamily="34" charset="-120"/>
                <a:ea typeface="微軟正黑體" panose="020B0604030504040204" pitchFamily="34" charset="-120"/>
              </a:rPr>
              <a:t>, </a:t>
            </a:r>
            <a:r>
              <a:rPr lang="zh-TW" altLang="zh-TW" sz="2200" u="sng" dirty="0" smtClean="0">
                <a:latin typeface="微軟正黑體" panose="020B0604030504040204" pitchFamily="34" charset="-120"/>
                <a:ea typeface="微軟正黑體" panose="020B0604030504040204" pitchFamily="34" charset="-120"/>
              </a:rPr>
              <a:t>其同時兼任統一集團多家成員公司董事</a:t>
            </a:r>
            <a:r>
              <a:rPr lang="en-US" altLang="zh-TW" sz="2200" u="sng" dirty="0" smtClean="0">
                <a:latin typeface="微軟正黑體" panose="020B0604030504040204" pitchFamily="34" charset="-120"/>
                <a:ea typeface="微軟正黑體" panose="020B0604030504040204" pitchFamily="34" charset="-120"/>
              </a:rPr>
              <a:t>,</a:t>
            </a:r>
            <a:r>
              <a:rPr lang="en-US" altLang="zh-TW" sz="2200" dirty="0" smtClean="0">
                <a:latin typeface="微軟正黑體" panose="020B0604030504040204" pitchFamily="34" charset="-120"/>
                <a:ea typeface="微軟正黑體" panose="020B0604030504040204" pitchFamily="34" charset="-120"/>
              </a:rPr>
              <a:t> </a:t>
            </a:r>
            <a:r>
              <a:rPr lang="zh-TW" altLang="zh-TW" sz="2200" dirty="0" smtClean="0">
                <a:latin typeface="微軟正黑體" panose="020B0604030504040204" pitchFamily="34" charset="-120"/>
                <a:ea typeface="微軟正黑體" panose="020B0604030504040204" pitchFamily="34" charset="-120"/>
              </a:rPr>
              <a:t>故</a:t>
            </a:r>
            <a:r>
              <a:rPr lang="en-US" altLang="zh-TW" sz="2200" dirty="0" smtClean="0">
                <a:latin typeface="微軟正黑體" panose="020B0604030504040204" pitchFamily="34" charset="-120"/>
                <a:ea typeface="微軟正黑體" panose="020B0604030504040204" pitchFamily="34" charset="-120"/>
              </a:rPr>
              <a:t>TEJ</a:t>
            </a:r>
            <a:r>
              <a:rPr lang="zh-TW" altLang="zh-TW" sz="2200" dirty="0" smtClean="0">
                <a:latin typeface="微軟正黑體" panose="020B0604030504040204" pitchFamily="34" charset="-120"/>
                <a:ea typeface="微軟正黑體" panose="020B0604030504040204" pitchFamily="34" charset="-120"/>
              </a:rPr>
              <a:t>歸為集團經理人</a:t>
            </a:r>
            <a:r>
              <a:rPr lang="en-US" altLang="zh-TW" sz="2200" dirty="0" smtClean="0">
                <a:latin typeface="微軟正黑體" panose="020B0604030504040204" pitchFamily="34" charset="-120"/>
                <a:ea typeface="微軟正黑體" panose="020B0604030504040204" pitchFamily="34" charset="-120"/>
              </a:rPr>
              <a:t>. </a:t>
            </a:r>
            <a:endParaRPr lang="zh-TW" altLang="zh-TW" sz="2200" dirty="0" smtClean="0">
              <a:latin typeface="微軟正黑體" panose="020B0604030504040204" pitchFamily="34" charset="-120"/>
              <a:ea typeface="微軟正黑體" panose="020B0604030504040204" pitchFamily="34" charset="-120"/>
            </a:endParaRPr>
          </a:p>
          <a:p>
            <a:pPr marL="274320" indent="-274320" fontAlgn="auto">
              <a:spcAft>
                <a:spcPts val="0"/>
              </a:spcAft>
              <a:buFont typeface="Wingdings 2"/>
              <a:buChar char=""/>
              <a:defRPr/>
            </a:pPr>
            <a:r>
              <a:rPr lang="zh-TW" altLang="zh-TW" sz="2200" dirty="0" smtClean="0">
                <a:latin typeface="微軟正黑體" panose="020B0604030504040204" pitchFamily="34" charset="-120"/>
                <a:ea typeface="微軟正黑體" panose="020B0604030504040204" pitchFamily="34" charset="-120"/>
              </a:rPr>
              <a:t>三、</a:t>
            </a:r>
            <a:r>
              <a:rPr lang="en-US" altLang="zh-TW" sz="2200" dirty="0" smtClean="0">
                <a:latin typeface="微軟正黑體" panose="020B0604030504040204" pitchFamily="34" charset="-120"/>
                <a:ea typeface="微軟正黑體" panose="020B0604030504040204" pitchFamily="34" charset="-120"/>
              </a:rPr>
              <a:t>TEJ</a:t>
            </a:r>
            <a:r>
              <a:rPr lang="zh-TW" altLang="zh-TW" sz="2200" dirty="0" smtClean="0">
                <a:latin typeface="微軟正黑體" panose="020B0604030504040204" pitchFamily="34" charset="-120"/>
                <a:ea typeface="微軟正黑體" panose="020B0604030504040204" pitchFamily="34" charset="-120"/>
              </a:rPr>
              <a:t>集團經理人定義</a:t>
            </a:r>
            <a:r>
              <a:rPr lang="en-US" altLang="zh-TW" sz="2200" dirty="0" smtClean="0">
                <a:latin typeface="微軟正黑體" panose="020B0604030504040204" pitchFamily="34" charset="-120"/>
                <a:ea typeface="微軟正黑體" panose="020B0604030504040204" pitchFamily="34" charset="-120"/>
              </a:rPr>
              <a:t>, </a:t>
            </a:r>
            <a:r>
              <a:rPr lang="zh-TW" altLang="zh-TW" sz="2200" dirty="0" smtClean="0">
                <a:latin typeface="微軟正黑體" panose="020B0604030504040204" pitchFamily="34" charset="-120"/>
                <a:ea typeface="微軟正黑體" panose="020B0604030504040204" pitchFamily="34" charset="-120"/>
              </a:rPr>
              <a:t>林蒼生符合</a:t>
            </a:r>
            <a:r>
              <a:rPr lang="en-US" altLang="zh-TW" sz="2200" dirty="0" smtClean="0">
                <a:latin typeface="微軟正黑體" panose="020B0604030504040204" pitchFamily="34" charset="-120"/>
                <a:ea typeface="微軟正黑體" panose="020B0604030504040204" pitchFamily="34" charset="-120"/>
              </a:rPr>
              <a:t>(2)(3) </a:t>
            </a:r>
            <a:endParaRPr lang="zh-TW" altLang="zh-TW" sz="2200" dirty="0" smtClean="0">
              <a:latin typeface="微軟正黑體" panose="020B0604030504040204" pitchFamily="34" charset="-120"/>
              <a:ea typeface="微軟正黑體" panose="020B0604030504040204" pitchFamily="34" charset="-120"/>
            </a:endParaRPr>
          </a:p>
          <a:p>
            <a:pPr marL="274320" indent="-274320" fontAlgn="auto">
              <a:spcAft>
                <a:spcPts val="0"/>
              </a:spcAft>
              <a:buFont typeface="Wingdings 2"/>
              <a:buChar char=""/>
              <a:defRPr/>
            </a:pPr>
            <a:r>
              <a:rPr lang="en-US" altLang="zh-TW" sz="2200" dirty="0" smtClean="0">
                <a:latin typeface="微軟正黑體" panose="020B0604030504040204" pitchFamily="34" charset="-120"/>
                <a:ea typeface="微軟正黑體" panose="020B0604030504040204" pitchFamily="34" charset="-120"/>
              </a:rPr>
              <a:t>(1) </a:t>
            </a:r>
            <a:r>
              <a:rPr lang="zh-TW" altLang="zh-TW" sz="2200" dirty="0" smtClean="0">
                <a:latin typeface="微軟正黑體" panose="020B0604030504040204" pitchFamily="34" charset="-120"/>
                <a:ea typeface="微軟正黑體" panose="020B0604030504040204" pitchFamily="34" charset="-120"/>
              </a:rPr>
              <a:t>現任集團內其他公司之經理人 </a:t>
            </a:r>
          </a:p>
          <a:p>
            <a:pPr marL="274320" indent="-274320" fontAlgn="auto">
              <a:spcAft>
                <a:spcPts val="0"/>
              </a:spcAft>
              <a:buFont typeface="Wingdings 2"/>
              <a:buChar char=""/>
              <a:defRPr/>
            </a:pPr>
            <a:r>
              <a:rPr lang="en-US" altLang="zh-TW" sz="2200" dirty="0" smtClean="0">
                <a:latin typeface="微軟正黑體" panose="020B0604030504040204" pitchFamily="34" charset="-120"/>
                <a:ea typeface="微軟正黑體" panose="020B0604030504040204" pitchFamily="34" charset="-120"/>
              </a:rPr>
              <a:t>(2) </a:t>
            </a:r>
            <a:r>
              <a:rPr lang="zh-TW" altLang="zh-TW" sz="2200" dirty="0" smtClean="0">
                <a:latin typeface="微軟正黑體" panose="020B0604030504040204" pitchFamily="34" charset="-120"/>
                <a:ea typeface="微軟正黑體" panose="020B0604030504040204" pitchFamily="34" charset="-120"/>
              </a:rPr>
              <a:t>曾任該集團公司之內部經理人 </a:t>
            </a:r>
            <a:r>
              <a:rPr lang="en-US" altLang="zh-TW" sz="2200" dirty="0" smtClean="0">
                <a:latin typeface="微軟正黑體" panose="020B0604030504040204" pitchFamily="34" charset="-120"/>
                <a:ea typeface="微軟正黑體" panose="020B0604030504040204" pitchFamily="34" charset="-120"/>
              </a:rPr>
              <a:t>(V) </a:t>
            </a:r>
            <a:endParaRPr lang="zh-TW" altLang="zh-TW" sz="2200" dirty="0" smtClean="0">
              <a:latin typeface="微軟正黑體" panose="020B0604030504040204" pitchFamily="34" charset="-120"/>
              <a:ea typeface="微軟正黑體" panose="020B0604030504040204" pitchFamily="34" charset="-120"/>
            </a:endParaRPr>
          </a:p>
          <a:p>
            <a:pPr marL="274320" indent="-274320" fontAlgn="auto">
              <a:spcAft>
                <a:spcPts val="0"/>
              </a:spcAft>
              <a:buFont typeface="Wingdings 2"/>
              <a:buChar char=""/>
              <a:defRPr/>
            </a:pPr>
            <a:r>
              <a:rPr lang="en-US" altLang="zh-TW" sz="2200" dirty="0" smtClean="0">
                <a:latin typeface="微軟正黑體" panose="020B0604030504040204" pitchFamily="34" charset="-120"/>
                <a:ea typeface="微軟正黑體" panose="020B0604030504040204" pitchFamily="34" charset="-120"/>
              </a:rPr>
              <a:t>(3) </a:t>
            </a:r>
            <a:r>
              <a:rPr lang="zh-TW" altLang="zh-TW" sz="2200" dirty="0" smtClean="0">
                <a:latin typeface="微軟正黑體" panose="020B0604030504040204" pitchFamily="34" charset="-120"/>
                <a:ea typeface="微軟正黑體" panose="020B0604030504040204" pitchFamily="34" charset="-120"/>
              </a:rPr>
              <a:t>未擔任過經理人，但頻以個人身份出任集團公司之董監事 </a:t>
            </a:r>
            <a:r>
              <a:rPr lang="en-US" altLang="zh-TW" sz="2200" dirty="0" smtClean="0">
                <a:latin typeface="微軟正黑體" panose="020B0604030504040204" pitchFamily="34" charset="-120"/>
                <a:ea typeface="微軟正黑體" panose="020B0604030504040204" pitchFamily="34" charset="-120"/>
              </a:rPr>
              <a:t>(V) </a:t>
            </a:r>
            <a:endParaRPr lang="zh-TW" altLang="zh-TW" sz="2200" dirty="0" smtClean="0">
              <a:latin typeface="微軟正黑體" panose="020B0604030504040204" pitchFamily="34" charset="-120"/>
              <a:ea typeface="微軟正黑體" panose="020B0604030504040204" pitchFamily="34" charset="-120"/>
            </a:endParaRPr>
          </a:p>
          <a:p>
            <a:pPr marL="274320" indent="-274320" fontAlgn="auto">
              <a:spcAft>
                <a:spcPts val="0"/>
              </a:spcAft>
              <a:buFont typeface="Wingdings 2"/>
              <a:buChar char=""/>
              <a:defRPr/>
            </a:pPr>
            <a:r>
              <a:rPr lang="en-US" altLang="zh-TW" sz="2200" dirty="0" smtClean="0">
                <a:latin typeface="微軟正黑體" panose="020B0604030504040204" pitchFamily="34" charset="-120"/>
                <a:ea typeface="微軟正黑體" panose="020B0604030504040204" pitchFamily="34" charset="-120"/>
              </a:rPr>
              <a:t>(4) </a:t>
            </a:r>
            <a:r>
              <a:rPr lang="zh-TW" altLang="zh-TW" sz="2200" dirty="0" smtClean="0">
                <a:latin typeface="微軟正黑體" panose="020B0604030504040204" pitchFamily="34" charset="-120"/>
                <a:ea typeface="微軟正黑體" panose="020B0604030504040204" pitchFamily="34" charset="-120"/>
              </a:rPr>
              <a:t>經理人之親屬 </a:t>
            </a:r>
          </a:p>
          <a:p>
            <a:pPr marL="274320" indent="-274320" fontAlgn="auto">
              <a:spcAft>
                <a:spcPts val="0"/>
              </a:spcAft>
              <a:buFont typeface="Wingdings 2"/>
              <a:buNone/>
              <a:defRPr/>
            </a:pPr>
            <a:endParaRPr lang="zh-TW" altLang="en-US" sz="2200"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4294967295"/>
          </p:nvPr>
        </p:nvSpPr>
        <p:spPr>
          <a:xfrm>
            <a:off x="179388" y="6381750"/>
            <a:ext cx="3044825" cy="293688"/>
          </a:xfrm>
          <a:prstGeom prst="rect">
            <a:avLst/>
          </a:prstGeom>
        </p:spPr>
        <p:txBody>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pPr algn="ctr"/>
            <a:fld id="{40784195-6622-4C22-86B8-B8981B40C0FC}" type="slidenum">
              <a:rPr kumimoji="0" lang="en-US" altLang="zh-TW" sz="1400">
                <a:solidFill>
                  <a:srgbClr val="FFFFFF"/>
                </a:solidFill>
              </a:rPr>
              <a:pPr algn="ctr"/>
              <a:t>47</a:t>
            </a:fld>
            <a:endParaRPr kumimoji="0" lang="en-US" altLang="zh-TW" sz="1400">
              <a:solidFill>
                <a:srgbClr val="FFFFFF"/>
              </a:solidFill>
            </a:endParaRPr>
          </a:p>
        </p:txBody>
      </p:sp>
    </p:spTree>
    <p:extLst>
      <p:ext uri="{BB962C8B-B14F-4D97-AF65-F5344CB8AC3E}">
        <p14:creationId xmlns:p14="http://schemas.microsoft.com/office/powerpoint/2010/main" val="1514801251"/>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1"/>
          <p:cNvSpPr>
            <a:spLocks noGrp="1"/>
          </p:cNvSpPr>
          <p:nvPr>
            <p:ph type="title"/>
          </p:nvPr>
        </p:nvSpPr>
        <p:spPr/>
        <p:txBody>
          <a:bodyPr/>
          <a:lstStyle/>
          <a:p>
            <a:r>
              <a:rPr lang="en-US" altLang="zh-TW" dirty="0" smtClean="0">
                <a:solidFill>
                  <a:srgbClr val="7B9899"/>
                </a:solidFill>
                <a:latin typeface="微軟正黑體" panose="020B0604030504040204" pitchFamily="34" charset="-120"/>
                <a:ea typeface="微軟正黑體" panose="020B0604030504040204" pitchFamily="34" charset="-120"/>
              </a:rPr>
              <a:t>TEJ</a:t>
            </a:r>
            <a:r>
              <a:rPr lang="zh-TW" altLang="en-US" dirty="0" smtClean="0">
                <a:solidFill>
                  <a:srgbClr val="7B9899"/>
                </a:solidFill>
                <a:latin typeface="微軟正黑體" panose="020B0604030504040204" pitchFamily="34" charset="-120"/>
                <a:ea typeface="微軟正黑體" panose="020B0604030504040204" pitchFamily="34" charset="-120"/>
              </a:rPr>
              <a:t> 台灣公司治理架構概觀</a:t>
            </a:r>
          </a:p>
        </p:txBody>
      </p:sp>
      <p:sp>
        <p:nvSpPr>
          <p:cNvPr id="21507" name="日期版面配置區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微軟正黑體" panose="020B0604030504040204" pitchFamily="34" charset="-120"/>
              </a:defRPr>
            </a:lvl1pPr>
            <a:lvl2pPr marL="742950" indent="-285750">
              <a:defRPr>
                <a:solidFill>
                  <a:schemeClr val="tx1"/>
                </a:solidFill>
                <a:latin typeface="Arial" panose="020B0604020202020204" pitchFamily="34" charset="0"/>
                <a:ea typeface="微軟正黑體" panose="020B0604030504040204" pitchFamily="34" charset="-120"/>
              </a:defRPr>
            </a:lvl2pPr>
            <a:lvl3pPr marL="1143000" indent="-228600">
              <a:defRPr>
                <a:solidFill>
                  <a:schemeClr val="tx1"/>
                </a:solidFill>
                <a:latin typeface="Arial" panose="020B0604020202020204" pitchFamily="34" charset="0"/>
                <a:ea typeface="微軟正黑體" panose="020B0604030504040204" pitchFamily="34" charset="-120"/>
              </a:defRPr>
            </a:lvl3pPr>
            <a:lvl4pPr marL="1600200" indent="-228600">
              <a:defRPr>
                <a:solidFill>
                  <a:schemeClr val="tx1"/>
                </a:solidFill>
                <a:latin typeface="Arial" panose="020B0604020202020204" pitchFamily="34" charset="0"/>
                <a:ea typeface="微軟正黑體" panose="020B0604030504040204" pitchFamily="34" charset="-120"/>
              </a:defRPr>
            </a:lvl4pPr>
            <a:lvl5pPr marL="2057400" indent="-228600">
              <a:defRPr>
                <a:solidFill>
                  <a:schemeClr val="tx1"/>
                </a:solidFill>
                <a:latin typeface="Arial" panose="020B0604020202020204" pitchFamily="34" charset="0"/>
                <a:ea typeface="微軟正黑體" panose="020B0604030504040204" pitchFamily="34" charset="-120"/>
              </a:defRPr>
            </a:lvl5pPr>
            <a:lvl6pPr marL="25146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6pPr>
            <a:lvl7pPr marL="29718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7pPr>
            <a:lvl8pPr marL="34290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8pPr>
            <a:lvl9pPr marL="3886200" indent="-228600" fontAlgn="base">
              <a:spcBef>
                <a:spcPct val="0"/>
              </a:spcBef>
              <a:spcAft>
                <a:spcPct val="0"/>
              </a:spcAft>
              <a:defRPr>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pPr>
            <a:fld id="{6F4CF58A-FBD3-4AC3-9FDD-16051F94B5C9}" type="datetime1">
              <a:rPr lang="zh-TW" altLang="en-US">
                <a:solidFill>
                  <a:srgbClr val="FFFFFF"/>
                </a:solidFill>
              </a:rPr>
              <a:pPr fontAlgn="base">
                <a:spcBef>
                  <a:spcPct val="0"/>
                </a:spcBef>
                <a:spcAft>
                  <a:spcPct val="0"/>
                </a:spcAft>
              </a:pPr>
              <a:t>2019/5/2</a:t>
            </a:fld>
            <a:endParaRPr lang="zh-TW" altLang="en-US">
              <a:solidFill>
                <a:srgbClr val="FFFFFF"/>
              </a:solidFill>
            </a:endParaRPr>
          </a:p>
        </p:txBody>
      </p:sp>
      <p:graphicFrame>
        <p:nvGraphicFramePr>
          <p:cNvPr id="5" name="內容版面配置區 4"/>
          <p:cNvGraphicFramePr>
            <a:graphicFrameLocks noGrp="1"/>
          </p:cNvGraphicFramePr>
          <p:nvPr>
            <p:ph sz="quarter" idx="1"/>
          </p:nvPr>
        </p:nvGraphicFramePr>
        <p:xfrm>
          <a:off x="301624" y="1527174"/>
          <a:ext cx="8518847" cy="47821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3" name="直線單箭頭接點 12"/>
          <p:cNvCxnSpPr/>
          <p:nvPr/>
        </p:nvCxnSpPr>
        <p:spPr>
          <a:xfrm flipV="1">
            <a:off x="7516813" y="2708920"/>
            <a:ext cx="0" cy="72008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 name="文字方塊 1"/>
          <p:cNvSpPr txBox="1"/>
          <p:nvPr/>
        </p:nvSpPr>
        <p:spPr>
          <a:xfrm>
            <a:off x="3532347" y="4589530"/>
            <a:ext cx="2057400" cy="369332"/>
          </a:xfrm>
          <a:prstGeom prst="rect">
            <a:avLst/>
          </a:prstGeom>
          <a:noFill/>
        </p:spPr>
        <p:txBody>
          <a:bodyPr wrap="square" rtlCol="0">
            <a:spAutoFit/>
          </a:bodyPr>
          <a:lstStyle/>
          <a:p>
            <a:r>
              <a:rPr lang="zh-TW" altLang="en-US" dirty="0" smtClean="0"/>
              <a:t>東吳大學尚未訂購</a:t>
            </a:r>
            <a:endParaRPr lang="zh-TW" altLang="en-US" dirty="0"/>
          </a:p>
        </p:txBody>
      </p:sp>
    </p:spTree>
    <p:extLst>
      <p:ext uri="{BB962C8B-B14F-4D97-AF65-F5344CB8AC3E}">
        <p14:creationId xmlns:p14="http://schemas.microsoft.com/office/powerpoint/2010/main" val="6951969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1A66F2EE-1F96-4CBE-951D-36AECA764BE4}" type="slidenum">
              <a:rPr lang="zh-TW" altLang="en-US" smtClean="0"/>
              <a:pPr/>
              <a:t>49</a:t>
            </a:fld>
            <a:endParaRPr lang="zh-TW" altLang="en-US"/>
          </a:p>
        </p:txBody>
      </p:sp>
      <p:sp>
        <p:nvSpPr>
          <p:cNvPr id="3" name="文字方塊 2"/>
          <p:cNvSpPr txBox="1"/>
          <p:nvPr/>
        </p:nvSpPr>
        <p:spPr>
          <a:xfrm>
            <a:off x="1136570" y="326787"/>
            <a:ext cx="7107838" cy="923330"/>
          </a:xfrm>
          <a:prstGeom prst="rect">
            <a:avLst/>
          </a:prstGeom>
          <a:noFill/>
        </p:spPr>
        <p:txBody>
          <a:bodyPr wrap="square" rtlCol="0">
            <a:spAutoFit/>
          </a:bodyPr>
          <a:lstStyle/>
          <a:p>
            <a:pPr algn="ctr"/>
            <a:r>
              <a:rPr lang="zh-TW" altLang="en-US" sz="5400" b="1" dirty="0" smtClean="0">
                <a:solidFill>
                  <a:srgbClr val="003300"/>
                </a:solidFill>
                <a:latin typeface="微軟正黑體" panose="020B0604030504040204" pitchFamily="34" charset="-120"/>
                <a:ea typeface="微軟正黑體" panose="020B0604030504040204" pitchFamily="34" charset="-120"/>
              </a:rPr>
              <a:t>企業追求的目標</a:t>
            </a:r>
            <a:endParaRPr lang="en-US" altLang="zh-TW" sz="5400" b="1" dirty="0" smtClean="0">
              <a:solidFill>
                <a:srgbClr val="003300"/>
              </a:solidFill>
              <a:latin typeface="微軟正黑體" panose="020B0604030504040204" pitchFamily="34" charset="-120"/>
              <a:ea typeface="微軟正黑體" panose="020B0604030504040204" pitchFamily="34" charset="-120"/>
            </a:endParaRPr>
          </a:p>
        </p:txBody>
      </p:sp>
      <p:sp>
        <p:nvSpPr>
          <p:cNvPr id="4" name="文字方塊 3"/>
          <p:cNvSpPr txBox="1"/>
          <p:nvPr/>
        </p:nvSpPr>
        <p:spPr>
          <a:xfrm>
            <a:off x="1136570" y="1562920"/>
            <a:ext cx="7107838" cy="1754326"/>
          </a:xfrm>
          <a:prstGeom prst="rect">
            <a:avLst/>
          </a:prstGeom>
          <a:noFill/>
        </p:spPr>
        <p:txBody>
          <a:bodyPr wrap="square" rtlCol="0">
            <a:spAutoFit/>
          </a:bodyPr>
          <a:lstStyle/>
          <a:p>
            <a:pPr algn="ctr"/>
            <a:r>
              <a:rPr lang="zh-TW" altLang="en-US" sz="5400" b="1" dirty="0" smtClean="0">
                <a:solidFill>
                  <a:srgbClr val="003300"/>
                </a:solidFill>
                <a:latin typeface="微軟正黑體" panose="020B0604030504040204" pitchFamily="34" charset="-120"/>
                <a:ea typeface="微軟正黑體" panose="020B0604030504040204" pitchFamily="34" charset="-120"/>
              </a:rPr>
              <a:t>利潤極大化</a:t>
            </a:r>
            <a:endParaRPr lang="en-US" altLang="zh-TW" sz="5400" b="1" dirty="0" smtClean="0">
              <a:solidFill>
                <a:srgbClr val="003300"/>
              </a:solidFill>
              <a:latin typeface="微軟正黑體" panose="020B0604030504040204" pitchFamily="34" charset="-120"/>
              <a:ea typeface="微軟正黑體" panose="020B0604030504040204" pitchFamily="34" charset="-120"/>
            </a:endParaRPr>
          </a:p>
          <a:p>
            <a:pPr algn="ctr"/>
            <a:r>
              <a:rPr lang="zh-TW" altLang="en-US" sz="5400" b="1" dirty="0" smtClean="0">
                <a:solidFill>
                  <a:srgbClr val="003300"/>
                </a:solidFill>
                <a:latin typeface="微軟正黑體" panose="020B0604030504040204" pitchFamily="34" charset="-120"/>
                <a:ea typeface="微軟正黑體" panose="020B0604030504040204" pitchFamily="34" charset="-120"/>
              </a:rPr>
              <a:t>提升股東價</a:t>
            </a:r>
            <a:r>
              <a:rPr lang="zh-TW" altLang="en-US" sz="5400" b="1" dirty="0">
                <a:solidFill>
                  <a:srgbClr val="003300"/>
                </a:solidFill>
                <a:latin typeface="微軟正黑體" panose="020B0604030504040204" pitchFamily="34" charset="-120"/>
                <a:ea typeface="微軟正黑體" panose="020B0604030504040204" pitchFamily="34" charset="-120"/>
              </a:rPr>
              <a:t>值</a:t>
            </a:r>
            <a:endParaRPr lang="en-US" altLang="zh-TW" sz="5400" b="1" dirty="0" smtClean="0">
              <a:solidFill>
                <a:srgbClr val="003300"/>
              </a:solidFill>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1136570" y="3246644"/>
            <a:ext cx="7107838" cy="923330"/>
          </a:xfrm>
          <a:prstGeom prst="rect">
            <a:avLst/>
          </a:prstGeom>
          <a:noFill/>
        </p:spPr>
        <p:txBody>
          <a:bodyPr wrap="square" rtlCol="0">
            <a:spAutoFit/>
          </a:bodyPr>
          <a:lstStyle/>
          <a:p>
            <a:pPr algn="ctr"/>
            <a:r>
              <a:rPr lang="zh-TW" altLang="en-US" sz="5400" b="1" dirty="0" smtClean="0">
                <a:solidFill>
                  <a:srgbClr val="003300"/>
                </a:solidFill>
                <a:latin typeface="微軟正黑體" panose="020B0604030504040204" pitchFamily="34" charset="-120"/>
                <a:ea typeface="微軟正黑體" panose="020B0604030504040204" pitchFamily="34" charset="-120"/>
              </a:rPr>
              <a:t>永續經營</a:t>
            </a:r>
            <a:endParaRPr lang="en-US" altLang="zh-TW" sz="5400" b="1" dirty="0" smtClean="0">
              <a:solidFill>
                <a:srgbClr val="003300"/>
              </a:solidFill>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1136570" y="5109618"/>
            <a:ext cx="7107838" cy="923330"/>
          </a:xfrm>
          <a:prstGeom prst="rect">
            <a:avLst/>
          </a:prstGeom>
          <a:noFill/>
        </p:spPr>
        <p:txBody>
          <a:bodyPr wrap="square" rtlCol="0">
            <a:spAutoFit/>
          </a:bodyPr>
          <a:lstStyle/>
          <a:p>
            <a:pPr algn="ctr"/>
            <a:r>
              <a:rPr lang="zh-TW" altLang="en-US" sz="5400" b="1" dirty="0" smtClean="0">
                <a:solidFill>
                  <a:srgbClr val="003300"/>
                </a:solidFill>
                <a:latin typeface="微軟正黑體" panose="020B0604030504040204" pitchFamily="34" charset="-120"/>
                <a:ea typeface="微軟正黑體" panose="020B0604030504040204" pitchFamily="34" charset="-120"/>
              </a:rPr>
              <a:t>企業社會責任</a:t>
            </a:r>
            <a:endParaRPr lang="en-US" altLang="zh-TW" sz="5400" b="1" dirty="0" smtClean="0">
              <a:solidFill>
                <a:srgbClr val="003300"/>
              </a:solidFill>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1136570" y="3254801"/>
            <a:ext cx="7107838" cy="923330"/>
          </a:xfrm>
          <a:prstGeom prst="rect">
            <a:avLst/>
          </a:prstGeom>
          <a:noFill/>
        </p:spPr>
        <p:txBody>
          <a:bodyPr wrap="square" rtlCol="0">
            <a:spAutoFit/>
          </a:bodyPr>
          <a:lstStyle/>
          <a:p>
            <a:pPr algn="ctr"/>
            <a:r>
              <a:rPr lang="zh-TW" altLang="en-US" sz="5400" b="1" dirty="0" smtClean="0">
                <a:solidFill>
                  <a:srgbClr val="003300"/>
                </a:solidFill>
                <a:latin typeface="微軟正黑體" panose="020B0604030504040204" pitchFamily="34" charset="-120"/>
                <a:ea typeface="微軟正黑體" panose="020B0604030504040204" pitchFamily="34" charset="-120"/>
              </a:rPr>
              <a:t>永續發展</a:t>
            </a:r>
            <a:endParaRPr lang="en-US" altLang="zh-TW" sz="5400" b="1" dirty="0" smtClean="0">
              <a:solidFill>
                <a:srgbClr val="0033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4840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par>
                                <p:cTn id="18" presetID="1" presetClass="exit" presetSubtype="0" fill="hold" grpId="1" nodeType="withEffect">
                                  <p:stCondLst>
                                    <p:cond delay="0"/>
                                  </p:stCondLst>
                                  <p:childTnLst>
                                    <p:set>
                                      <p:cBhvr>
                                        <p:cTn id="19" dur="1" fill="hold">
                                          <p:stCondLst>
                                            <p:cond delay="0"/>
                                          </p:stCondLst>
                                        </p:cTn>
                                        <p:tgtEl>
                                          <p:spTgt spid="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1"/>
          </p:nvPr>
        </p:nvSpPr>
        <p:spPr/>
        <p:txBody>
          <a:bodyPr/>
          <a:lstStyle/>
          <a:p>
            <a:pPr algn="l"/>
            <a:r>
              <a:rPr lang="en-US" altLang="zh-TW" smtClean="0"/>
              <a:t>TCRI</a:t>
            </a:r>
            <a:r>
              <a:rPr lang="zh-TW" altLang="en-US" smtClean="0"/>
              <a:t>方法論</a:t>
            </a:r>
            <a:endParaRPr lang="zh-TW" altLang="zh-TW" dirty="0" smtClean="0"/>
          </a:p>
        </p:txBody>
      </p:sp>
      <p:sp>
        <p:nvSpPr>
          <p:cNvPr id="5" name="投影片編號版面配置區 4"/>
          <p:cNvSpPr>
            <a:spLocks noGrp="1"/>
          </p:cNvSpPr>
          <p:nvPr>
            <p:ph type="sldNum" sz="quarter" idx="12"/>
          </p:nvPr>
        </p:nvSpPr>
        <p:spPr/>
        <p:txBody>
          <a:bodyPr/>
          <a:lstStyle/>
          <a:p>
            <a:fld id="{BEC71E89-DB97-4238-A838-D14EE2B303CA}" type="slidenum">
              <a:rPr lang="zh-TW" altLang="en-US" smtClean="0"/>
              <a:pPr/>
              <a:t>5</a:t>
            </a:fld>
            <a:endParaRPr lang="zh-TW" altLang="en-US" dirty="0"/>
          </a:p>
        </p:txBody>
      </p:sp>
      <p:sp>
        <p:nvSpPr>
          <p:cNvPr id="6" name="標題 5"/>
          <p:cNvSpPr>
            <a:spLocks noGrp="1"/>
          </p:cNvSpPr>
          <p:nvPr>
            <p:ph type="title"/>
          </p:nvPr>
        </p:nvSpPr>
        <p:spPr/>
        <p:txBody>
          <a:bodyPr/>
          <a:lstStyle/>
          <a:p>
            <a:r>
              <a:rPr lang="zh-TW" altLang="en-US" dirty="0" smtClean="0">
                <a:latin typeface="+mn-ea"/>
              </a:rPr>
              <a:t>信用評等模式</a:t>
            </a:r>
            <a:r>
              <a:rPr lang="en-US" altLang="zh-TW" dirty="0" smtClean="0">
                <a:latin typeface="+mn-ea"/>
              </a:rPr>
              <a:t> </a:t>
            </a:r>
            <a:endParaRPr lang="zh-TW" altLang="en-US" dirty="0"/>
          </a:p>
        </p:txBody>
      </p:sp>
      <p:grpSp>
        <p:nvGrpSpPr>
          <p:cNvPr id="38" name="群組 37"/>
          <p:cNvGrpSpPr/>
          <p:nvPr/>
        </p:nvGrpSpPr>
        <p:grpSpPr>
          <a:xfrm>
            <a:off x="539552" y="1196752"/>
            <a:ext cx="7632848" cy="4392488"/>
            <a:chOff x="539552" y="1196752"/>
            <a:chExt cx="7272808" cy="4032448"/>
          </a:xfrm>
        </p:grpSpPr>
        <p:cxnSp>
          <p:nvCxnSpPr>
            <p:cNvPr id="12" name="直線接點 11"/>
            <p:cNvCxnSpPr/>
            <p:nvPr/>
          </p:nvCxnSpPr>
          <p:spPr>
            <a:xfrm flipH="1">
              <a:off x="611560" y="1844824"/>
              <a:ext cx="7200800" cy="0"/>
            </a:xfrm>
            <a:prstGeom prst="line">
              <a:avLst/>
            </a:prstGeom>
            <a:ln w="38100">
              <a:solidFill>
                <a:schemeClr val="accent1">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539552" y="2031231"/>
              <a:ext cx="1512168" cy="461665"/>
            </a:xfrm>
            <a:prstGeom prst="rect">
              <a:avLst/>
            </a:prstGeom>
            <a:noFill/>
          </p:spPr>
          <p:txBody>
            <a:bodyPr wrap="square" rtlCol="0">
              <a:spAutoFit/>
            </a:bodyPr>
            <a:lstStyle/>
            <a:p>
              <a:r>
                <a:rPr lang="zh-TW" altLang="en-US" sz="2400" dirty="0" smtClean="0">
                  <a:latin typeface="+mj-ea"/>
                  <a:ea typeface="+mj-ea"/>
                </a:rPr>
                <a:t>發行體別</a:t>
              </a:r>
              <a:endParaRPr lang="zh-TW" altLang="en-US" sz="2400" dirty="0">
                <a:latin typeface="+mj-ea"/>
                <a:ea typeface="+mj-ea"/>
              </a:endParaRPr>
            </a:p>
          </p:txBody>
        </p:sp>
        <p:sp>
          <p:nvSpPr>
            <p:cNvPr id="14" name="圓角矩形 13"/>
            <p:cNvSpPr/>
            <p:nvPr/>
          </p:nvSpPr>
          <p:spPr>
            <a:xfrm>
              <a:off x="4211960" y="1916832"/>
              <a:ext cx="1728192" cy="64807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rgbClr val="FF0000"/>
                  </a:solidFill>
                  <a:latin typeface="+mj-ea"/>
                  <a:ea typeface="+mj-ea"/>
                </a:rPr>
                <a:t>企業評等</a:t>
              </a:r>
              <a:r>
                <a:rPr lang="en-US" altLang="zh-TW" dirty="0" smtClean="0">
                  <a:solidFill>
                    <a:srgbClr val="FF0000"/>
                  </a:solidFill>
                  <a:latin typeface="+mj-ea"/>
                  <a:ea typeface="+mj-ea"/>
                </a:rPr>
                <a:t>(corporation)</a:t>
              </a:r>
              <a:endParaRPr lang="zh-TW" altLang="en-US" dirty="0">
                <a:solidFill>
                  <a:srgbClr val="FF0000"/>
                </a:solidFill>
                <a:latin typeface="+mj-ea"/>
                <a:ea typeface="+mj-ea"/>
              </a:endParaRPr>
            </a:p>
          </p:txBody>
        </p:sp>
        <p:sp>
          <p:nvSpPr>
            <p:cNvPr id="15" name="圓角矩形 14"/>
            <p:cNvSpPr/>
            <p:nvPr/>
          </p:nvSpPr>
          <p:spPr>
            <a:xfrm>
              <a:off x="2267744" y="1916832"/>
              <a:ext cx="1728192" cy="64807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latin typeface="+mj-ea"/>
                  <a:ea typeface="+mj-ea"/>
                </a:rPr>
                <a:t>主權評等</a:t>
              </a:r>
              <a:r>
                <a:rPr lang="en-US" altLang="zh-TW" dirty="0" smtClean="0">
                  <a:latin typeface="+mj-ea"/>
                  <a:ea typeface="+mj-ea"/>
                </a:rPr>
                <a:t>(sovereign)</a:t>
              </a:r>
              <a:endParaRPr lang="zh-TW" altLang="en-US" dirty="0">
                <a:latin typeface="+mj-ea"/>
                <a:ea typeface="+mj-ea"/>
              </a:endParaRPr>
            </a:p>
          </p:txBody>
        </p:sp>
        <p:sp>
          <p:nvSpPr>
            <p:cNvPr id="16" name="文字方塊 15"/>
            <p:cNvSpPr txBox="1"/>
            <p:nvPr/>
          </p:nvSpPr>
          <p:spPr>
            <a:xfrm>
              <a:off x="539552" y="1268760"/>
              <a:ext cx="1224136" cy="461665"/>
            </a:xfrm>
            <a:prstGeom prst="rect">
              <a:avLst/>
            </a:prstGeom>
            <a:noFill/>
          </p:spPr>
          <p:txBody>
            <a:bodyPr wrap="square" rtlCol="0">
              <a:spAutoFit/>
            </a:bodyPr>
            <a:lstStyle/>
            <a:p>
              <a:r>
                <a:rPr lang="zh-TW" altLang="en-US" sz="2400" dirty="0" smtClean="0">
                  <a:latin typeface="+mj-ea"/>
                  <a:ea typeface="+mj-ea"/>
                </a:rPr>
                <a:t>標的</a:t>
              </a:r>
              <a:endParaRPr lang="zh-TW" altLang="en-US" sz="2400" dirty="0">
                <a:latin typeface="+mj-ea"/>
                <a:ea typeface="+mj-ea"/>
              </a:endParaRPr>
            </a:p>
          </p:txBody>
        </p:sp>
        <p:sp>
          <p:nvSpPr>
            <p:cNvPr id="17" name="圓角矩形 16"/>
            <p:cNvSpPr/>
            <p:nvPr/>
          </p:nvSpPr>
          <p:spPr>
            <a:xfrm>
              <a:off x="4211960" y="1340768"/>
              <a:ext cx="1728192" cy="432048"/>
            </a:xfrm>
            <a:prstGeom prst="roundRect">
              <a:avLst/>
            </a:prstGeom>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zh-TW" altLang="en-US" dirty="0" smtClean="0">
                  <a:latin typeface="+mj-ea"/>
                  <a:ea typeface="+mj-ea"/>
                </a:rPr>
                <a:t>債券</a:t>
              </a:r>
              <a:r>
                <a:rPr lang="en-US" altLang="zh-TW" dirty="0" smtClean="0">
                  <a:latin typeface="+mj-ea"/>
                  <a:ea typeface="+mj-ea"/>
                </a:rPr>
                <a:t>(issue)</a:t>
              </a:r>
              <a:endParaRPr lang="zh-TW" altLang="en-US" dirty="0">
                <a:latin typeface="+mj-ea"/>
                <a:ea typeface="+mj-ea"/>
              </a:endParaRPr>
            </a:p>
          </p:txBody>
        </p:sp>
        <p:sp>
          <p:nvSpPr>
            <p:cNvPr id="18" name="圓角矩形 17"/>
            <p:cNvSpPr/>
            <p:nvPr/>
          </p:nvSpPr>
          <p:spPr>
            <a:xfrm>
              <a:off x="2267744" y="1340768"/>
              <a:ext cx="1728192" cy="4320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rgbClr val="FF0000"/>
                  </a:solidFill>
                  <a:latin typeface="+mj-ea"/>
                  <a:ea typeface="+mj-ea"/>
                </a:rPr>
                <a:t>發行體</a:t>
              </a:r>
              <a:r>
                <a:rPr lang="en-US" altLang="zh-TW" dirty="0" smtClean="0">
                  <a:solidFill>
                    <a:srgbClr val="FF0000"/>
                  </a:solidFill>
                  <a:latin typeface="+mj-ea"/>
                  <a:ea typeface="+mj-ea"/>
                </a:rPr>
                <a:t>(issuer)</a:t>
              </a:r>
              <a:endParaRPr lang="zh-TW" altLang="en-US" dirty="0">
                <a:solidFill>
                  <a:srgbClr val="FF0000"/>
                </a:solidFill>
                <a:latin typeface="+mj-ea"/>
                <a:ea typeface="+mj-ea"/>
              </a:endParaRPr>
            </a:p>
          </p:txBody>
        </p:sp>
        <p:grpSp>
          <p:nvGrpSpPr>
            <p:cNvPr id="37" name="群組 36"/>
            <p:cNvGrpSpPr/>
            <p:nvPr/>
          </p:nvGrpSpPr>
          <p:grpSpPr>
            <a:xfrm>
              <a:off x="539552" y="2708920"/>
              <a:ext cx="7272808" cy="2520280"/>
              <a:chOff x="539552" y="3356992"/>
              <a:chExt cx="7272808" cy="2520280"/>
            </a:xfrm>
          </p:grpSpPr>
          <p:cxnSp>
            <p:nvCxnSpPr>
              <p:cNvPr id="7" name="直線接點 6"/>
              <p:cNvCxnSpPr/>
              <p:nvPr/>
            </p:nvCxnSpPr>
            <p:spPr>
              <a:xfrm flipH="1">
                <a:off x="611560" y="5301208"/>
                <a:ext cx="7200800" cy="0"/>
              </a:xfrm>
              <a:prstGeom prst="line">
                <a:avLst/>
              </a:prstGeom>
              <a:ln w="38100">
                <a:solidFill>
                  <a:schemeClr val="accent1">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flipH="1">
                <a:off x="611560" y="5877272"/>
                <a:ext cx="7200800" cy="0"/>
              </a:xfrm>
              <a:prstGeom prst="line">
                <a:avLst/>
              </a:prstGeom>
              <a:ln w="38100">
                <a:solidFill>
                  <a:schemeClr val="accent1">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flipH="1">
                <a:off x="611560" y="3356992"/>
                <a:ext cx="7200800" cy="0"/>
              </a:xfrm>
              <a:prstGeom prst="line">
                <a:avLst/>
              </a:prstGeom>
              <a:ln w="38100">
                <a:solidFill>
                  <a:schemeClr val="accent1">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文字方塊 9"/>
              <p:cNvSpPr txBox="1"/>
              <p:nvPr/>
            </p:nvSpPr>
            <p:spPr>
              <a:xfrm>
                <a:off x="539552" y="4005064"/>
                <a:ext cx="1224136" cy="461665"/>
              </a:xfrm>
              <a:prstGeom prst="rect">
                <a:avLst/>
              </a:prstGeom>
              <a:noFill/>
            </p:spPr>
            <p:txBody>
              <a:bodyPr wrap="square" rtlCol="0">
                <a:spAutoFit/>
              </a:bodyPr>
              <a:lstStyle/>
              <a:p>
                <a:r>
                  <a:rPr lang="zh-TW" altLang="en-US" sz="2400" dirty="0" smtClean="0">
                    <a:latin typeface="+mj-ea"/>
                    <a:ea typeface="+mj-ea"/>
                  </a:rPr>
                  <a:t>程序</a:t>
                </a:r>
                <a:endParaRPr lang="zh-TW" altLang="en-US" sz="2400" dirty="0">
                  <a:latin typeface="+mj-ea"/>
                  <a:ea typeface="+mj-ea"/>
                </a:endParaRPr>
              </a:p>
            </p:txBody>
          </p:sp>
          <p:cxnSp>
            <p:nvCxnSpPr>
              <p:cNvPr id="11" name="直線接點 10"/>
              <p:cNvCxnSpPr/>
              <p:nvPr/>
            </p:nvCxnSpPr>
            <p:spPr>
              <a:xfrm flipH="1">
                <a:off x="611560" y="4509120"/>
                <a:ext cx="7200800" cy="0"/>
              </a:xfrm>
              <a:prstGeom prst="line">
                <a:avLst/>
              </a:prstGeom>
              <a:ln w="38100">
                <a:solidFill>
                  <a:schemeClr val="accent1">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flipH="1">
                <a:off x="611560" y="3933056"/>
                <a:ext cx="7200800" cy="0"/>
              </a:xfrm>
              <a:prstGeom prst="line">
                <a:avLst/>
              </a:prstGeom>
              <a:ln w="38100">
                <a:solidFill>
                  <a:schemeClr val="accent1">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 name="文字方塊 23"/>
              <p:cNvSpPr txBox="1"/>
              <p:nvPr/>
            </p:nvSpPr>
            <p:spPr>
              <a:xfrm>
                <a:off x="539552" y="3429000"/>
                <a:ext cx="1512168" cy="461665"/>
              </a:xfrm>
              <a:prstGeom prst="rect">
                <a:avLst/>
              </a:prstGeom>
              <a:noFill/>
            </p:spPr>
            <p:txBody>
              <a:bodyPr wrap="square" rtlCol="0">
                <a:spAutoFit/>
              </a:bodyPr>
              <a:lstStyle/>
              <a:p>
                <a:r>
                  <a:rPr lang="zh-TW" altLang="en-US" sz="2400" dirty="0" smtClean="0">
                    <a:latin typeface="+mj-ea"/>
                    <a:ea typeface="+mj-ea"/>
                  </a:rPr>
                  <a:t>等級意義</a:t>
                </a:r>
                <a:endParaRPr lang="zh-TW" altLang="en-US" sz="2400" dirty="0">
                  <a:latin typeface="+mj-ea"/>
                  <a:ea typeface="+mj-ea"/>
                </a:endParaRPr>
              </a:p>
            </p:txBody>
          </p:sp>
          <p:sp>
            <p:nvSpPr>
              <p:cNvPr id="25" name="圓角矩形 24"/>
              <p:cNvSpPr/>
              <p:nvPr/>
            </p:nvSpPr>
            <p:spPr>
              <a:xfrm>
                <a:off x="4211960" y="3429000"/>
                <a:ext cx="1728192" cy="4320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latin typeface="+mj-ea"/>
                    <a:ea typeface="+mj-ea"/>
                  </a:rPr>
                  <a:t>損失率</a:t>
                </a:r>
                <a:endParaRPr lang="zh-TW" altLang="en-US" dirty="0">
                  <a:latin typeface="+mj-ea"/>
                  <a:ea typeface="+mj-ea"/>
                </a:endParaRPr>
              </a:p>
            </p:txBody>
          </p:sp>
          <p:sp>
            <p:nvSpPr>
              <p:cNvPr id="26" name="圓角矩形 25"/>
              <p:cNvSpPr/>
              <p:nvPr/>
            </p:nvSpPr>
            <p:spPr>
              <a:xfrm>
                <a:off x="2267744" y="3429000"/>
                <a:ext cx="1728192" cy="4320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rgbClr val="FF0000"/>
                    </a:solidFill>
                    <a:latin typeface="+mj-ea"/>
                    <a:ea typeface="+mj-ea"/>
                  </a:rPr>
                  <a:t>違約率</a:t>
                </a:r>
                <a:endParaRPr lang="zh-TW" altLang="en-US" dirty="0">
                  <a:solidFill>
                    <a:srgbClr val="FF0000"/>
                  </a:solidFill>
                  <a:latin typeface="+mj-ea"/>
                  <a:ea typeface="+mj-ea"/>
                </a:endParaRPr>
              </a:p>
            </p:txBody>
          </p:sp>
          <p:sp>
            <p:nvSpPr>
              <p:cNvPr id="27" name="圓角矩形 26"/>
              <p:cNvSpPr/>
              <p:nvPr/>
            </p:nvSpPr>
            <p:spPr>
              <a:xfrm>
                <a:off x="4211960" y="4005064"/>
                <a:ext cx="1728192" cy="4320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rgbClr val="FF0000"/>
                    </a:solidFill>
                    <a:latin typeface="+mj-ea"/>
                    <a:ea typeface="+mj-ea"/>
                  </a:rPr>
                  <a:t>受限專家模型</a:t>
                </a:r>
                <a:endParaRPr lang="zh-TW" altLang="en-US" dirty="0">
                  <a:solidFill>
                    <a:srgbClr val="FF0000"/>
                  </a:solidFill>
                  <a:latin typeface="+mj-ea"/>
                  <a:ea typeface="+mj-ea"/>
                </a:endParaRPr>
              </a:p>
            </p:txBody>
          </p:sp>
          <p:sp>
            <p:nvSpPr>
              <p:cNvPr id="28" name="圓角矩形 27"/>
              <p:cNvSpPr/>
              <p:nvPr/>
            </p:nvSpPr>
            <p:spPr>
              <a:xfrm>
                <a:off x="2267744" y="4005064"/>
                <a:ext cx="1728192" cy="4320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latin typeface="+mj-ea"/>
                    <a:ea typeface="+mj-ea"/>
                  </a:rPr>
                  <a:t>專家模型</a:t>
                </a:r>
                <a:endParaRPr lang="zh-TW" altLang="en-US" dirty="0">
                  <a:latin typeface="+mj-ea"/>
                  <a:ea typeface="+mj-ea"/>
                </a:endParaRPr>
              </a:p>
            </p:txBody>
          </p:sp>
          <p:sp>
            <p:nvSpPr>
              <p:cNvPr id="29" name="圓角矩形 28"/>
              <p:cNvSpPr/>
              <p:nvPr/>
            </p:nvSpPr>
            <p:spPr>
              <a:xfrm>
                <a:off x="6084168" y="4005064"/>
                <a:ext cx="1728192" cy="4320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latin typeface="+mj-ea"/>
                    <a:ea typeface="+mj-ea"/>
                  </a:rPr>
                  <a:t>統計模式</a:t>
                </a:r>
                <a:endParaRPr lang="zh-TW" altLang="en-US" dirty="0">
                  <a:latin typeface="+mj-ea"/>
                  <a:ea typeface="+mj-ea"/>
                </a:endParaRPr>
              </a:p>
            </p:txBody>
          </p:sp>
          <p:sp>
            <p:nvSpPr>
              <p:cNvPr id="30" name="文字方塊 29"/>
              <p:cNvSpPr txBox="1"/>
              <p:nvPr/>
            </p:nvSpPr>
            <p:spPr>
              <a:xfrm>
                <a:off x="539552" y="4695527"/>
                <a:ext cx="1512168" cy="461665"/>
              </a:xfrm>
              <a:prstGeom prst="rect">
                <a:avLst/>
              </a:prstGeom>
              <a:noFill/>
            </p:spPr>
            <p:txBody>
              <a:bodyPr wrap="square" rtlCol="0">
                <a:spAutoFit/>
              </a:bodyPr>
              <a:lstStyle/>
              <a:p>
                <a:r>
                  <a:rPr lang="zh-TW" altLang="en-US" sz="2400" dirty="0" smtClean="0">
                    <a:latin typeface="+mj-ea"/>
                    <a:ea typeface="+mj-ea"/>
                  </a:rPr>
                  <a:t>營運模式</a:t>
                </a:r>
                <a:endParaRPr lang="zh-TW" altLang="en-US" sz="2400" dirty="0">
                  <a:latin typeface="+mj-ea"/>
                  <a:ea typeface="+mj-ea"/>
                </a:endParaRPr>
              </a:p>
            </p:txBody>
          </p:sp>
          <p:sp>
            <p:nvSpPr>
              <p:cNvPr id="31" name="文字方塊 30"/>
              <p:cNvSpPr txBox="1"/>
              <p:nvPr/>
            </p:nvSpPr>
            <p:spPr>
              <a:xfrm>
                <a:off x="539552" y="5373216"/>
                <a:ext cx="1512168" cy="461665"/>
              </a:xfrm>
              <a:prstGeom prst="rect">
                <a:avLst/>
              </a:prstGeom>
              <a:noFill/>
            </p:spPr>
            <p:txBody>
              <a:bodyPr wrap="square" rtlCol="0">
                <a:spAutoFit/>
              </a:bodyPr>
              <a:lstStyle/>
              <a:p>
                <a:r>
                  <a:rPr lang="zh-TW" altLang="en-US" sz="2400" dirty="0" smtClean="0">
                    <a:latin typeface="+mj-ea"/>
                    <a:ea typeface="+mj-ea"/>
                  </a:rPr>
                  <a:t>收費對象</a:t>
                </a:r>
                <a:endParaRPr lang="zh-TW" altLang="en-US" sz="2400" dirty="0">
                  <a:latin typeface="+mj-ea"/>
                  <a:ea typeface="+mj-ea"/>
                </a:endParaRPr>
              </a:p>
            </p:txBody>
          </p:sp>
          <p:sp>
            <p:nvSpPr>
              <p:cNvPr id="32" name="圓角矩形 31"/>
              <p:cNvSpPr/>
              <p:nvPr/>
            </p:nvSpPr>
            <p:spPr>
              <a:xfrm>
                <a:off x="4211960" y="5373216"/>
                <a:ext cx="1728192" cy="4320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rgbClr val="FF0000"/>
                    </a:solidFill>
                    <a:latin typeface="+mj-ea"/>
                    <a:ea typeface="+mj-ea"/>
                  </a:rPr>
                  <a:t>使用者</a:t>
                </a:r>
                <a:endParaRPr lang="zh-TW" altLang="en-US" dirty="0">
                  <a:solidFill>
                    <a:srgbClr val="FF0000"/>
                  </a:solidFill>
                  <a:latin typeface="+mj-ea"/>
                  <a:ea typeface="+mj-ea"/>
                </a:endParaRPr>
              </a:p>
            </p:txBody>
          </p:sp>
          <p:sp>
            <p:nvSpPr>
              <p:cNvPr id="33" name="圓角矩形 32"/>
              <p:cNvSpPr/>
              <p:nvPr/>
            </p:nvSpPr>
            <p:spPr>
              <a:xfrm>
                <a:off x="2267744" y="5373216"/>
                <a:ext cx="1728192" cy="4320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latin typeface="+mj-ea"/>
                    <a:ea typeface="+mj-ea"/>
                  </a:rPr>
                  <a:t>受評公司</a:t>
                </a:r>
                <a:endParaRPr lang="zh-TW" altLang="en-US" dirty="0">
                  <a:latin typeface="+mj-ea"/>
                  <a:ea typeface="+mj-ea"/>
                </a:endParaRPr>
              </a:p>
            </p:txBody>
          </p:sp>
          <p:sp>
            <p:nvSpPr>
              <p:cNvPr id="34" name="圓角矩形 33"/>
              <p:cNvSpPr/>
              <p:nvPr/>
            </p:nvSpPr>
            <p:spPr>
              <a:xfrm>
                <a:off x="4211960" y="4581128"/>
                <a:ext cx="1728192" cy="64807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rgbClr val="FF0000"/>
                    </a:solidFill>
                    <a:latin typeface="+mj-ea"/>
                    <a:ea typeface="+mj-ea"/>
                  </a:rPr>
                  <a:t>非受邀評等</a:t>
                </a:r>
                <a:endParaRPr lang="en-US" altLang="zh-TW" dirty="0" smtClean="0">
                  <a:solidFill>
                    <a:srgbClr val="FF0000"/>
                  </a:solidFill>
                  <a:latin typeface="+mj-ea"/>
                  <a:ea typeface="+mj-ea"/>
                </a:endParaRPr>
              </a:p>
              <a:p>
                <a:pPr algn="ctr"/>
                <a:r>
                  <a:rPr lang="en-US" altLang="zh-TW" dirty="0" smtClean="0">
                    <a:solidFill>
                      <a:srgbClr val="FF0000"/>
                    </a:solidFill>
                    <a:latin typeface="+mj-ea"/>
                    <a:ea typeface="+mj-ea"/>
                  </a:rPr>
                  <a:t>(unsolicited)</a:t>
                </a:r>
                <a:endParaRPr lang="zh-TW" altLang="en-US" dirty="0">
                  <a:solidFill>
                    <a:srgbClr val="FF0000"/>
                  </a:solidFill>
                  <a:latin typeface="+mj-ea"/>
                  <a:ea typeface="+mj-ea"/>
                </a:endParaRPr>
              </a:p>
            </p:txBody>
          </p:sp>
          <p:sp>
            <p:nvSpPr>
              <p:cNvPr id="35" name="圓角矩形 34"/>
              <p:cNvSpPr/>
              <p:nvPr/>
            </p:nvSpPr>
            <p:spPr>
              <a:xfrm>
                <a:off x="2267744" y="4581128"/>
                <a:ext cx="1728192" cy="64807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latin typeface="+mj-ea"/>
                    <a:ea typeface="+mj-ea"/>
                  </a:rPr>
                  <a:t>受邀評等</a:t>
                </a:r>
                <a:endParaRPr lang="en-US" altLang="zh-TW" dirty="0" smtClean="0">
                  <a:latin typeface="+mj-ea"/>
                  <a:ea typeface="+mj-ea"/>
                </a:endParaRPr>
              </a:p>
              <a:p>
                <a:pPr algn="ctr"/>
                <a:r>
                  <a:rPr lang="en-US" altLang="zh-TW" dirty="0" smtClean="0">
                    <a:latin typeface="+mj-ea"/>
                    <a:ea typeface="+mj-ea"/>
                  </a:rPr>
                  <a:t>(solicited)</a:t>
                </a:r>
                <a:endParaRPr lang="zh-TW" altLang="en-US" dirty="0">
                  <a:latin typeface="+mj-ea"/>
                  <a:ea typeface="+mj-ea"/>
                </a:endParaRPr>
              </a:p>
            </p:txBody>
          </p:sp>
        </p:grpSp>
        <p:cxnSp>
          <p:nvCxnSpPr>
            <p:cNvPr id="36" name="直線接點 35"/>
            <p:cNvCxnSpPr/>
            <p:nvPr/>
          </p:nvCxnSpPr>
          <p:spPr>
            <a:xfrm flipH="1">
              <a:off x="611560" y="1196752"/>
              <a:ext cx="7200800" cy="0"/>
            </a:xfrm>
            <a:prstGeom prst="line">
              <a:avLst/>
            </a:prstGeom>
            <a:ln w="38100">
              <a:solidFill>
                <a:schemeClr val="accent1">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0" name="圓角矩形 39"/>
            <p:cNvSpPr/>
            <p:nvPr/>
          </p:nvSpPr>
          <p:spPr>
            <a:xfrm>
              <a:off x="6084168" y="1916832"/>
              <a:ext cx="1728192" cy="64807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solidFill>
                    <a:schemeClr val="tx1"/>
                  </a:solidFill>
                  <a:latin typeface="+mj-ea"/>
                  <a:ea typeface="+mj-ea"/>
                </a:rPr>
                <a:t>個人</a:t>
              </a:r>
              <a:r>
                <a:rPr lang="en-US" altLang="zh-TW" dirty="0" smtClean="0">
                  <a:solidFill>
                    <a:schemeClr val="tx1"/>
                  </a:solidFill>
                  <a:latin typeface="+mj-ea"/>
                  <a:ea typeface="+mj-ea"/>
                </a:rPr>
                <a:t>/SME</a:t>
              </a:r>
            </a:p>
            <a:p>
              <a:pPr algn="ctr"/>
              <a:r>
                <a:rPr lang="en-US" altLang="zh-TW" dirty="0" smtClean="0">
                  <a:solidFill>
                    <a:schemeClr val="tx1"/>
                  </a:solidFill>
                  <a:latin typeface="+mj-ea"/>
                  <a:ea typeface="+mj-ea"/>
                </a:rPr>
                <a:t>(retailing)</a:t>
              </a:r>
              <a:endParaRPr lang="zh-TW" altLang="en-US" dirty="0">
                <a:solidFill>
                  <a:schemeClr val="tx1"/>
                </a:solidFill>
                <a:latin typeface="+mj-ea"/>
                <a:ea typeface="+mj-ea"/>
              </a:endParaRPr>
            </a:p>
          </p:txBody>
        </p:sp>
      </p:grpSp>
    </p:spTree>
    <p:extLst>
      <p:ext uri="{BB962C8B-B14F-4D97-AF65-F5344CB8AC3E}">
        <p14:creationId xmlns:p14="http://schemas.microsoft.com/office/powerpoint/2010/main" val="20016394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大綱</a:t>
            </a:r>
            <a:endParaRPr lang="zh-TW" altLang="en-US" dirty="0"/>
          </a:p>
        </p:txBody>
      </p:sp>
      <p:sp>
        <p:nvSpPr>
          <p:cNvPr id="3" name="內容版面配置區 2"/>
          <p:cNvSpPr>
            <a:spLocks noGrp="1"/>
          </p:cNvSpPr>
          <p:nvPr>
            <p:ph idx="1"/>
          </p:nvPr>
        </p:nvSpPr>
        <p:spPr/>
        <p:txBody>
          <a:bodyPr/>
          <a:lstStyle/>
          <a:p>
            <a:r>
              <a:rPr lang="en-US" altLang="zh-TW" dirty="0" smtClean="0"/>
              <a:t>CSR??</a:t>
            </a:r>
          </a:p>
          <a:p>
            <a:r>
              <a:rPr lang="en-US" altLang="zh-TW" dirty="0" smtClean="0"/>
              <a:t>TEJ CSR</a:t>
            </a:r>
            <a:r>
              <a:rPr lang="zh-TW" altLang="en-US" dirty="0" smtClean="0"/>
              <a:t>架構</a:t>
            </a:r>
            <a:endParaRPr lang="zh-TW" altLang="en-US" dirty="0"/>
          </a:p>
        </p:txBody>
      </p:sp>
    </p:spTree>
    <p:extLst>
      <p:ext uri="{BB962C8B-B14F-4D97-AF65-F5344CB8AC3E}">
        <p14:creationId xmlns:p14="http://schemas.microsoft.com/office/powerpoint/2010/main" val="38979132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428982" y="2201945"/>
            <a:ext cx="1296144" cy="237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6" name="圖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6395" y="3887604"/>
            <a:ext cx="1981200" cy="1682496"/>
          </a:xfrm>
          <a:prstGeom prst="rect">
            <a:avLst/>
          </a:prstGeom>
        </p:spPr>
      </p:pic>
      <p:sp>
        <p:nvSpPr>
          <p:cNvPr id="2" name="文字方塊 1"/>
          <p:cNvSpPr txBox="1"/>
          <p:nvPr/>
        </p:nvSpPr>
        <p:spPr>
          <a:xfrm>
            <a:off x="1460430" y="2561985"/>
            <a:ext cx="5184576" cy="1415772"/>
          </a:xfrm>
          <a:prstGeom prst="rect">
            <a:avLst/>
          </a:prstGeom>
          <a:noFill/>
        </p:spPr>
        <p:txBody>
          <a:bodyPr wrap="square" rtlCol="0">
            <a:spAutoFit/>
          </a:bodyPr>
          <a:lstStyle/>
          <a:p>
            <a:pPr algn="ctr"/>
            <a:r>
              <a:rPr lang="zh-TW" altLang="en-US" sz="5400" b="1" dirty="0" smtClean="0">
                <a:solidFill>
                  <a:srgbClr val="003300"/>
                </a:solidFill>
                <a:latin typeface="微軟正黑體" panose="020B0604030504040204" pitchFamily="34" charset="-120"/>
                <a:ea typeface="微軟正黑體" panose="020B0604030504040204" pitchFamily="34" charset="-120"/>
              </a:rPr>
              <a:t>企業社會責任</a:t>
            </a:r>
            <a:endParaRPr lang="en-US" altLang="zh-TW" sz="5400" b="1" dirty="0" smtClean="0">
              <a:solidFill>
                <a:srgbClr val="003300"/>
              </a:solidFill>
              <a:latin typeface="微軟正黑體" panose="020B0604030504040204" pitchFamily="34" charset="-120"/>
              <a:ea typeface="微軟正黑體" panose="020B0604030504040204" pitchFamily="34" charset="-120"/>
            </a:endParaRPr>
          </a:p>
          <a:p>
            <a:pPr algn="ctr"/>
            <a:r>
              <a:rPr lang="en-US" altLang="zh-TW" sz="2800" b="1" dirty="0" smtClean="0">
                <a:solidFill>
                  <a:srgbClr val="003300"/>
                </a:solidFill>
                <a:latin typeface="微軟正黑體" panose="020B0604030504040204" pitchFamily="34" charset="-120"/>
                <a:ea typeface="微軟正黑體" panose="020B0604030504040204" pitchFamily="34" charset="-120"/>
              </a:rPr>
              <a:t>(</a:t>
            </a:r>
            <a:r>
              <a:rPr lang="zh-TW" altLang="en-US" sz="2800" b="1" dirty="0" smtClean="0">
                <a:solidFill>
                  <a:srgbClr val="003300"/>
                </a:solidFill>
                <a:latin typeface="微軟正黑體" panose="020B0604030504040204" pitchFamily="34" charset="-120"/>
                <a:ea typeface="微軟正黑體" panose="020B0604030504040204" pitchFamily="34" charset="-120"/>
              </a:rPr>
              <a:t> </a:t>
            </a:r>
            <a:r>
              <a:rPr lang="en-US" altLang="zh-TW" sz="3200" b="1" i="1" dirty="0" smtClean="0">
                <a:solidFill>
                  <a:srgbClr val="008000"/>
                </a:solidFill>
              </a:rPr>
              <a:t>C</a:t>
            </a:r>
            <a:r>
              <a:rPr lang="en-US" altLang="zh-TW" sz="2800" i="1" dirty="0" smtClean="0">
                <a:solidFill>
                  <a:srgbClr val="003300"/>
                </a:solidFill>
              </a:rPr>
              <a:t>orporate </a:t>
            </a:r>
            <a:r>
              <a:rPr lang="en-US" altLang="zh-TW" sz="3200" b="1" i="1" dirty="0">
                <a:solidFill>
                  <a:srgbClr val="008000"/>
                </a:solidFill>
              </a:rPr>
              <a:t>S</a:t>
            </a:r>
            <a:r>
              <a:rPr lang="en-US" altLang="zh-TW" sz="2800" i="1" dirty="0">
                <a:solidFill>
                  <a:srgbClr val="003300"/>
                </a:solidFill>
              </a:rPr>
              <a:t>ocial </a:t>
            </a:r>
            <a:r>
              <a:rPr lang="en-US" altLang="zh-TW" sz="3200" b="1" i="1" dirty="0" smtClean="0">
                <a:solidFill>
                  <a:srgbClr val="008000"/>
                </a:solidFill>
              </a:rPr>
              <a:t>R</a:t>
            </a:r>
            <a:r>
              <a:rPr lang="en-US" altLang="zh-TW" sz="2800" i="1" dirty="0" smtClean="0">
                <a:solidFill>
                  <a:srgbClr val="003300"/>
                </a:solidFill>
              </a:rPr>
              <a:t>esponsibility</a:t>
            </a:r>
            <a:r>
              <a:rPr lang="zh-TW" altLang="en-US" sz="2800" dirty="0" smtClean="0">
                <a:solidFill>
                  <a:srgbClr val="003300"/>
                </a:solidFill>
              </a:rPr>
              <a:t> </a:t>
            </a:r>
            <a:r>
              <a:rPr lang="en-US" altLang="zh-TW" sz="2800" b="1" dirty="0" smtClean="0">
                <a:solidFill>
                  <a:srgbClr val="003300"/>
                </a:solidFill>
                <a:latin typeface="微軟正黑體" panose="020B0604030504040204" pitchFamily="34" charset="-120"/>
                <a:ea typeface="微軟正黑體" panose="020B0604030504040204" pitchFamily="34" charset="-120"/>
              </a:rPr>
              <a:t>)</a:t>
            </a:r>
            <a:endParaRPr lang="zh-TW" altLang="en-US" sz="2800" b="1" dirty="0">
              <a:solidFill>
                <a:srgbClr val="003300"/>
              </a:solidFill>
              <a:latin typeface="微軟正黑體" panose="020B0604030504040204" pitchFamily="34" charset="-120"/>
              <a:ea typeface="微軟正黑體" panose="020B0604030504040204" pitchFamily="34" charset="-120"/>
            </a:endParaRPr>
          </a:p>
        </p:txBody>
      </p:sp>
      <p:sp>
        <p:nvSpPr>
          <p:cNvPr id="7" name="矩形 6"/>
          <p:cNvSpPr/>
          <p:nvPr/>
        </p:nvSpPr>
        <p:spPr>
          <a:xfrm>
            <a:off x="0" y="0"/>
            <a:ext cx="179512" cy="6858000"/>
          </a:xfrm>
          <a:prstGeom prst="rect">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Shape 66"/>
          <p:cNvSpPr>
            <a:spLocks noChangeArrowheads="1"/>
          </p:cNvSpPr>
          <p:nvPr/>
        </p:nvSpPr>
        <p:spPr bwMode="auto">
          <a:xfrm>
            <a:off x="8460432" y="6453336"/>
            <a:ext cx="683568" cy="288032"/>
          </a:xfrm>
          <a:prstGeom prst="rect">
            <a:avLst/>
          </a:prstGeom>
          <a:solidFill>
            <a:srgbClr val="003300"/>
          </a:solidFill>
          <a:ln w="9525">
            <a:noFill/>
            <a:miter lim="800000"/>
            <a:headEnd/>
            <a:tailEnd/>
          </a:ln>
        </p:spPr>
        <p:txBody>
          <a:bodyPr lIns="91425" tIns="91425" rIns="91425" bIns="9142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zh-TW" sz="1800" b="0" i="0" u="none" strike="noStrike" kern="0" cap="none" spc="0" normalizeH="0" baseline="0" noProof="0" dirty="0">
              <a:ln>
                <a:noFill/>
              </a:ln>
              <a:solidFill>
                <a:sysClr val="window" lastClr="FFFFFF"/>
              </a:solidFill>
              <a:effectLst/>
              <a:uLnTx/>
              <a:uFillTx/>
            </a:endParaRPr>
          </a:p>
        </p:txBody>
      </p:sp>
      <p:sp>
        <p:nvSpPr>
          <p:cNvPr id="11" name="投影片編號版面配置區 5"/>
          <p:cNvSpPr>
            <a:spLocks noGrp="1"/>
          </p:cNvSpPr>
          <p:nvPr>
            <p:ph type="sldNum" sz="quarter" idx="12"/>
          </p:nvPr>
        </p:nvSpPr>
        <p:spPr>
          <a:xfrm>
            <a:off x="8441045" y="6387741"/>
            <a:ext cx="504056" cy="365125"/>
          </a:xfrm>
          <a:prstGeom prst="rect">
            <a:avLst/>
          </a:prstGeom>
        </p:spPr>
        <p:txBody>
          <a:bodyPr/>
          <a:lstStyle>
            <a:lvl1pPr>
              <a:defRPr>
                <a:solidFill>
                  <a:schemeClr val="bg1"/>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800" b="0" i="0" u="none" strike="noStrike" kern="0" cap="none" spc="0" normalizeH="0" baseline="0" noProof="0" smtClean="0">
                <a:ln>
                  <a:noFill/>
                </a:ln>
                <a:solidFill>
                  <a:sysClr val="window" lastClr="FFFFFF"/>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51</a:t>
            </a:fld>
            <a:endParaRPr kumimoji="0" lang="zh-TW" altLang="en-US" sz="1800" b="0" i="0" u="none" strike="noStrike" kern="0" cap="none" spc="0" normalizeH="0" baseline="0" noProof="0" dirty="0">
              <a:ln>
                <a:noFill/>
              </a:ln>
              <a:solidFill>
                <a:sysClr val="window" lastClr="FFFFFF"/>
              </a:solidFill>
              <a:effectLst/>
              <a:uLnTx/>
              <a:uFillTx/>
            </a:endParaRPr>
          </a:p>
        </p:txBody>
      </p:sp>
    </p:spTree>
    <p:extLst>
      <p:ext uri="{BB962C8B-B14F-4D97-AF65-F5344CB8AC3E}">
        <p14:creationId xmlns:p14="http://schemas.microsoft.com/office/powerpoint/2010/main" val="40144189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字方塊 21"/>
          <p:cNvSpPr txBox="1"/>
          <p:nvPr/>
        </p:nvSpPr>
        <p:spPr>
          <a:xfrm>
            <a:off x="643712" y="984910"/>
            <a:ext cx="8270548" cy="523220"/>
          </a:xfrm>
          <a:prstGeom prst="rect">
            <a:avLst/>
          </a:prstGeom>
          <a:solidFill>
            <a:schemeClr val="bg1"/>
          </a:solidFill>
        </p:spPr>
        <p:txBody>
          <a:bodyPr wrap="square" rtlCol="0">
            <a:spAutoFit/>
          </a:bodyPr>
          <a:lstStyle/>
          <a:p>
            <a:r>
              <a:rPr lang="en-US" altLang="zh-TW" sz="2800" dirty="0" smtClean="0">
                <a:latin typeface="微軟正黑體" pitchFamily="34" charset="-120"/>
                <a:ea typeface="微軟正黑體" pitchFamily="34" charset="-120"/>
              </a:rPr>
              <a:t>2015/12/4 - </a:t>
            </a:r>
            <a:r>
              <a:rPr lang="zh-TW" altLang="en-US" sz="2800" dirty="0" smtClean="0">
                <a:latin typeface="微軟正黑體" pitchFamily="34" charset="-120"/>
                <a:ea typeface="微軟正黑體" pitchFamily="34" charset="-120"/>
              </a:rPr>
              <a:t>編社會責任報告書 </a:t>
            </a:r>
            <a:r>
              <a:rPr lang="en-US" altLang="zh-TW" sz="2800" dirty="0" smtClean="0">
                <a:latin typeface="微軟正黑體" pitchFamily="34" charset="-120"/>
                <a:ea typeface="微軟正黑體" pitchFamily="34" charset="-120"/>
              </a:rPr>
              <a:t>(</a:t>
            </a:r>
            <a:r>
              <a:rPr lang="zh-TW" altLang="en-US" sz="2800" dirty="0" smtClean="0"/>
              <a:t>聯華食品</a:t>
            </a:r>
            <a:r>
              <a:rPr lang="zh-TW" altLang="en-US" sz="2800" dirty="0" smtClean="0">
                <a:latin typeface="微軟正黑體" pitchFamily="34" charset="-120"/>
                <a:ea typeface="微軟正黑體" pitchFamily="34" charset="-120"/>
              </a:rPr>
              <a:t>、</a:t>
            </a:r>
            <a:r>
              <a:rPr lang="en-US" altLang="zh-TW" sz="2800" dirty="0" smtClean="0">
                <a:latin typeface="微軟正黑體" pitchFamily="34" charset="-120"/>
                <a:ea typeface="微軟正黑體" pitchFamily="34" charset="-120"/>
              </a:rPr>
              <a:t> 1231</a:t>
            </a:r>
            <a:r>
              <a:rPr lang="zh-TW" altLang="en-US" sz="2800" dirty="0" smtClean="0">
                <a:latin typeface="微軟正黑體" pitchFamily="34" charset="-120"/>
                <a:ea typeface="微軟正黑體" pitchFamily="34" charset="-120"/>
              </a:rPr>
              <a:t> </a:t>
            </a:r>
            <a:r>
              <a:rPr lang="en-US" altLang="zh-TW" sz="2800" dirty="0" smtClean="0">
                <a:latin typeface="微軟正黑體" pitchFamily="34" charset="-120"/>
                <a:ea typeface="微軟正黑體" pitchFamily="34" charset="-120"/>
              </a:rPr>
              <a:t>)</a:t>
            </a:r>
            <a:endParaRPr lang="zh-TW" altLang="en-US" sz="2800" dirty="0">
              <a:latin typeface="微軟正黑體" pitchFamily="34" charset="-120"/>
              <a:ea typeface="微軟正黑體" pitchFamily="34" charset="-120"/>
            </a:endParaRPr>
          </a:p>
        </p:txBody>
      </p:sp>
      <p:pic>
        <p:nvPicPr>
          <p:cNvPr id="23" name="圖片 22" descr="s3s3.jpg"/>
          <p:cNvPicPr>
            <a:picLocks noChangeAspect="1"/>
          </p:cNvPicPr>
          <p:nvPr/>
        </p:nvPicPr>
        <p:blipFill>
          <a:blip r:embed="rId2" cstate="print"/>
          <a:stretch>
            <a:fillRect/>
          </a:stretch>
        </p:blipFill>
        <p:spPr>
          <a:xfrm>
            <a:off x="722169" y="1867995"/>
            <a:ext cx="5591060" cy="4674358"/>
          </a:xfrm>
          <a:prstGeom prst="rect">
            <a:avLst/>
          </a:prstGeom>
        </p:spPr>
      </p:pic>
      <p:grpSp>
        <p:nvGrpSpPr>
          <p:cNvPr id="2" name="群組 10"/>
          <p:cNvGrpSpPr/>
          <p:nvPr/>
        </p:nvGrpSpPr>
        <p:grpSpPr>
          <a:xfrm>
            <a:off x="679870" y="1818522"/>
            <a:ext cx="7274257" cy="4909784"/>
            <a:chOff x="0" y="1668437"/>
            <a:chExt cx="7060085" cy="4698242"/>
          </a:xfrm>
        </p:grpSpPr>
        <p:pic>
          <p:nvPicPr>
            <p:cNvPr id="10" name="圖片 9" descr="image05.jpg"/>
            <p:cNvPicPr>
              <a:picLocks noChangeAspect="1"/>
            </p:cNvPicPr>
            <p:nvPr/>
          </p:nvPicPr>
          <p:blipFill>
            <a:blip r:embed="rId3" cstate="print"/>
            <a:stretch>
              <a:fillRect/>
            </a:stretch>
          </p:blipFill>
          <p:spPr>
            <a:xfrm>
              <a:off x="0" y="1668437"/>
              <a:ext cx="4698242" cy="4698242"/>
            </a:xfrm>
            <a:prstGeom prst="rect">
              <a:avLst/>
            </a:prstGeom>
          </p:spPr>
        </p:pic>
        <p:pic>
          <p:nvPicPr>
            <p:cNvPr id="3" name="Picture 2"/>
            <p:cNvPicPr>
              <a:picLocks noChangeAspect="1" noChangeArrowheads="1"/>
            </p:cNvPicPr>
            <p:nvPr/>
          </p:nvPicPr>
          <p:blipFill>
            <a:blip r:embed="rId4" cstate="print"/>
            <a:srcRect/>
            <a:stretch>
              <a:fillRect/>
            </a:stretch>
          </p:blipFill>
          <p:spPr bwMode="auto">
            <a:xfrm>
              <a:off x="3821424" y="2742403"/>
              <a:ext cx="3238661" cy="3358169"/>
            </a:xfrm>
            <a:prstGeom prst="rect">
              <a:avLst/>
            </a:prstGeom>
            <a:noFill/>
            <a:ln w="9525">
              <a:noFill/>
              <a:miter lim="800000"/>
              <a:headEnd/>
              <a:tailEnd/>
            </a:ln>
          </p:spPr>
        </p:pic>
        <p:pic>
          <p:nvPicPr>
            <p:cNvPr id="5" name="Picture 3"/>
            <p:cNvPicPr>
              <a:picLocks noChangeAspect="1" noChangeArrowheads="1"/>
            </p:cNvPicPr>
            <p:nvPr/>
          </p:nvPicPr>
          <p:blipFill>
            <a:blip r:embed="rId5" cstate="print"/>
            <a:srcRect/>
            <a:stretch>
              <a:fillRect/>
            </a:stretch>
          </p:blipFill>
          <p:spPr bwMode="auto">
            <a:xfrm>
              <a:off x="3801422" y="1835616"/>
              <a:ext cx="3240824" cy="925038"/>
            </a:xfrm>
            <a:prstGeom prst="rect">
              <a:avLst/>
            </a:prstGeom>
            <a:noFill/>
            <a:ln w="9525">
              <a:noFill/>
              <a:miter lim="800000"/>
              <a:headEnd/>
              <a:tailEnd/>
            </a:ln>
          </p:spPr>
        </p:pic>
      </p:grpSp>
      <p:sp>
        <p:nvSpPr>
          <p:cNvPr id="4" name="文字方塊 3"/>
          <p:cNvSpPr txBox="1"/>
          <p:nvPr/>
        </p:nvSpPr>
        <p:spPr>
          <a:xfrm>
            <a:off x="611560" y="234262"/>
            <a:ext cx="7920880" cy="677108"/>
          </a:xfrm>
          <a:prstGeom prst="rect">
            <a:avLst/>
          </a:prstGeom>
          <a:noFill/>
        </p:spPr>
        <p:txBody>
          <a:bodyPr wrap="square" rtlCol="0">
            <a:spAutoFit/>
          </a:bodyPr>
          <a:lstStyle/>
          <a:p>
            <a:r>
              <a:rPr lang="zh-TW" altLang="en-US" sz="3800" dirty="0" smtClean="0">
                <a:latin typeface="微軟正黑體" pitchFamily="34" charset="-120"/>
                <a:ea typeface="微軟正黑體" pitchFamily="34" charset="-120"/>
              </a:rPr>
              <a:t>新聞剪影</a:t>
            </a:r>
            <a:endParaRPr lang="zh-TW" altLang="en-US" sz="3800" dirty="0">
              <a:latin typeface="微軟正黑體" pitchFamily="34" charset="-120"/>
              <a:ea typeface="微軟正黑體" pitchFamily="34" charset="-120"/>
            </a:endParaRPr>
          </a:p>
        </p:txBody>
      </p:sp>
      <p:cxnSp>
        <p:nvCxnSpPr>
          <p:cNvPr id="6" name="直線接點 5"/>
          <p:cNvCxnSpPr/>
          <p:nvPr/>
        </p:nvCxnSpPr>
        <p:spPr>
          <a:xfrm>
            <a:off x="723331" y="918650"/>
            <a:ext cx="7765576" cy="0"/>
          </a:xfrm>
          <a:prstGeom prst="line">
            <a:avLst/>
          </a:prstGeom>
          <a:ln w="28575">
            <a:solidFill>
              <a:srgbClr val="003300"/>
            </a:solidFill>
            <a:tailEnd type="none"/>
          </a:ln>
        </p:spPr>
        <p:style>
          <a:lnRef idx="1">
            <a:schemeClr val="accent1"/>
          </a:lnRef>
          <a:fillRef idx="0">
            <a:schemeClr val="accent1"/>
          </a:fillRef>
          <a:effectRef idx="0">
            <a:schemeClr val="accent1"/>
          </a:effectRef>
          <a:fontRef idx="minor">
            <a:schemeClr val="tx1"/>
          </a:fontRef>
        </p:style>
      </p:cxnSp>
      <p:sp>
        <p:nvSpPr>
          <p:cNvPr id="7" name="文字方塊 6"/>
          <p:cNvSpPr txBox="1"/>
          <p:nvPr/>
        </p:nvSpPr>
        <p:spPr>
          <a:xfrm>
            <a:off x="668736" y="1023582"/>
            <a:ext cx="8270548" cy="523220"/>
          </a:xfrm>
          <a:prstGeom prst="rect">
            <a:avLst/>
          </a:prstGeom>
          <a:solidFill>
            <a:schemeClr val="bg1"/>
          </a:solidFill>
        </p:spPr>
        <p:txBody>
          <a:bodyPr wrap="square" rtlCol="0">
            <a:spAutoFit/>
          </a:bodyPr>
          <a:lstStyle/>
          <a:p>
            <a:r>
              <a:rPr lang="en-US" altLang="zh-TW" sz="2800" dirty="0" smtClean="0">
                <a:latin typeface="微軟正黑體" pitchFamily="34" charset="-120"/>
                <a:ea typeface="微軟正黑體" pitchFamily="34" charset="-120"/>
              </a:rPr>
              <a:t>2013/4/29 - </a:t>
            </a:r>
            <a:r>
              <a:rPr lang="zh-TW" altLang="en-US" sz="2800" dirty="0" smtClean="0">
                <a:solidFill>
                  <a:srgbClr val="0000CC"/>
                </a:solidFill>
                <a:latin typeface="微軟正黑體" pitchFamily="34" charset="-120"/>
                <a:ea typeface="微軟正黑體" pitchFamily="34" charset="-120"/>
              </a:rPr>
              <a:t>手機</a:t>
            </a:r>
            <a:r>
              <a:rPr lang="zh-TW" altLang="en-US" sz="2800" dirty="0" smtClean="0">
                <a:latin typeface="微軟正黑體" pitchFamily="34" charset="-120"/>
                <a:ea typeface="微軟正黑體" pitchFamily="34" charset="-120"/>
              </a:rPr>
              <a:t>使用</a:t>
            </a:r>
            <a:r>
              <a:rPr lang="zh-TW" altLang="en-US" sz="2800" dirty="0" smtClean="0">
                <a:solidFill>
                  <a:srgbClr val="FF0000"/>
                </a:solidFill>
                <a:latin typeface="微軟正黑體" pitchFamily="34" charset="-120"/>
                <a:ea typeface="微軟正黑體" pitchFamily="34" charset="-120"/>
              </a:rPr>
              <a:t>死亡錫礦 </a:t>
            </a: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 </a:t>
            </a:r>
            <a:r>
              <a:rPr lang="en-US" altLang="zh-TW" sz="2800" dirty="0" smtClean="0">
                <a:latin typeface="微軟正黑體" pitchFamily="34" charset="-120"/>
                <a:ea typeface="微軟正黑體" pitchFamily="34" charset="-120"/>
              </a:rPr>
              <a:t>Samsung</a:t>
            </a:r>
            <a:r>
              <a:rPr lang="zh-TW" altLang="en-US" sz="2800" dirty="0" smtClean="0">
                <a:latin typeface="微軟正黑體" pitchFamily="34" charset="-120"/>
                <a:ea typeface="微軟正黑體" pitchFamily="34" charset="-120"/>
              </a:rPr>
              <a:t> </a:t>
            </a:r>
            <a:r>
              <a:rPr lang="en-US" altLang="zh-TW" sz="2800" dirty="0" smtClean="0">
                <a:latin typeface="微軟正黑體" pitchFamily="34" charset="-120"/>
                <a:ea typeface="微軟正黑體" pitchFamily="34" charset="-120"/>
              </a:rPr>
              <a:t>)</a:t>
            </a:r>
            <a:endParaRPr lang="zh-TW" altLang="en-US" sz="2800" dirty="0" smtClean="0">
              <a:latin typeface="微軟正黑體" pitchFamily="34" charset="-120"/>
              <a:ea typeface="微軟正黑體" pitchFamily="34" charset="-120"/>
            </a:endParaRPr>
          </a:p>
        </p:txBody>
      </p:sp>
      <p:pic>
        <p:nvPicPr>
          <p:cNvPr id="12" name="Picture 8" descr="d470626"/>
          <p:cNvPicPr>
            <a:picLocks noChangeAspect="1" noChangeArrowheads="1"/>
          </p:cNvPicPr>
          <p:nvPr/>
        </p:nvPicPr>
        <p:blipFill>
          <a:blip r:embed="rId6" cstate="print"/>
          <a:srcRect/>
          <a:stretch>
            <a:fillRect/>
          </a:stretch>
        </p:blipFill>
        <p:spPr bwMode="auto">
          <a:xfrm>
            <a:off x="722169" y="1608070"/>
            <a:ext cx="6918094" cy="4622722"/>
          </a:xfrm>
          <a:prstGeom prst="rect">
            <a:avLst/>
          </a:prstGeom>
          <a:noFill/>
          <a:ln w="9525">
            <a:noFill/>
            <a:miter lim="800000"/>
            <a:headEnd/>
            <a:tailEnd/>
          </a:ln>
        </p:spPr>
      </p:pic>
      <p:sp>
        <p:nvSpPr>
          <p:cNvPr id="13" name="文字方塊 12"/>
          <p:cNvSpPr txBox="1"/>
          <p:nvPr/>
        </p:nvSpPr>
        <p:spPr>
          <a:xfrm>
            <a:off x="752896" y="1053150"/>
            <a:ext cx="8270548" cy="523220"/>
          </a:xfrm>
          <a:prstGeom prst="rect">
            <a:avLst/>
          </a:prstGeom>
          <a:solidFill>
            <a:schemeClr val="bg1"/>
          </a:solidFill>
        </p:spPr>
        <p:txBody>
          <a:bodyPr wrap="square" rtlCol="0">
            <a:spAutoFit/>
          </a:bodyPr>
          <a:lstStyle/>
          <a:p>
            <a:r>
              <a:rPr lang="en-US" altLang="zh-TW" sz="2800" dirty="0" smtClean="0">
                <a:latin typeface="微軟正黑體" pitchFamily="34" charset="-120"/>
                <a:ea typeface="微軟正黑體" pitchFamily="34" charset="-120"/>
              </a:rPr>
              <a:t>2013/12/9 - </a:t>
            </a:r>
            <a:r>
              <a:rPr lang="zh-TW" altLang="en-US" sz="2800" dirty="0" smtClean="0">
                <a:latin typeface="微軟正黑體" pitchFamily="34" charset="-120"/>
                <a:ea typeface="微軟正黑體" pitchFamily="34" charset="-120"/>
              </a:rPr>
              <a:t>偷排</a:t>
            </a:r>
            <a:r>
              <a:rPr lang="zh-TW" altLang="en-US" sz="2800" dirty="0" smtClean="0">
                <a:solidFill>
                  <a:srgbClr val="0000CC"/>
                </a:solidFill>
                <a:latin typeface="微軟正黑體" pitchFamily="34" charset="-120"/>
                <a:ea typeface="微軟正黑體" pitchFamily="34" charset="-120"/>
              </a:rPr>
              <a:t>廢水 </a:t>
            </a: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 日月光、</a:t>
            </a:r>
            <a:r>
              <a:rPr lang="en-US" altLang="zh-TW" sz="2800" dirty="0" smtClean="0">
                <a:latin typeface="微軟正黑體" pitchFamily="34" charset="-120"/>
                <a:ea typeface="微軟正黑體" pitchFamily="34" charset="-120"/>
              </a:rPr>
              <a:t>2311</a:t>
            </a:r>
            <a:r>
              <a:rPr lang="zh-TW" altLang="en-US" sz="2800" dirty="0" smtClean="0">
                <a:latin typeface="微軟正黑體" pitchFamily="34" charset="-120"/>
                <a:ea typeface="微軟正黑體" pitchFamily="34" charset="-120"/>
              </a:rPr>
              <a:t> </a:t>
            </a:r>
            <a:r>
              <a:rPr lang="en-US" altLang="zh-TW" sz="2800" dirty="0" smtClean="0">
                <a:latin typeface="微軟正黑體" pitchFamily="34" charset="-120"/>
                <a:ea typeface="微軟正黑體" pitchFamily="34" charset="-120"/>
              </a:rPr>
              <a:t>)</a:t>
            </a:r>
            <a:endParaRPr lang="zh-TW" altLang="en-US" sz="2800" dirty="0" smtClean="0">
              <a:latin typeface="微軟正黑體" pitchFamily="34" charset="-120"/>
              <a:ea typeface="微軟正黑體" pitchFamily="34" charset="-120"/>
            </a:endParaRPr>
          </a:p>
        </p:txBody>
      </p:sp>
      <p:pic>
        <p:nvPicPr>
          <p:cNvPr id="14" name="Picture 5" descr="ddd"/>
          <p:cNvPicPr>
            <a:picLocks noChangeAspect="1" noChangeArrowheads="1"/>
          </p:cNvPicPr>
          <p:nvPr/>
        </p:nvPicPr>
        <p:blipFill>
          <a:blip r:embed="rId7" cstate="print"/>
          <a:srcRect/>
          <a:stretch>
            <a:fillRect/>
          </a:stretch>
        </p:blipFill>
        <p:spPr bwMode="auto">
          <a:xfrm>
            <a:off x="788070" y="1887882"/>
            <a:ext cx="7063538" cy="4229901"/>
          </a:xfrm>
          <a:prstGeom prst="rect">
            <a:avLst/>
          </a:prstGeom>
          <a:noFill/>
          <a:ln w="28575">
            <a:solidFill>
              <a:schemeClr val="tx2"/>
            </a:solidFill>
            <a:miter lim="800000"/>
            <a:headEnd/>
            <a:tailEnd/>
          </a:ln>
        </p:spPr>
      </p:pic>
      <p:sp>
        <p:nvSpPr>
          <p:cNvPr id="15" name="文字方塊 14"/>
          <p:cNvSpPr txBox="1"/>
          <p:nvPr/>
        </p:nvSpPr>
        <p:spPr>
          <a:xfrm>
            <a:off x="752896" y="1039502"/>
            <a:ext cx="8270548" cy="523220"/>
          </a:xfrm>
          <a:prstGeom prst="rect">
            <a:avLst/>
          </a:prstGeom>
          <a:solidFill>
            <a:schemeClr val="bg1"/>
          </a:solidFill>
        </p:spPr>
        <p:txBody>
          <a:bodyPr wrap="square" rtlCol="0">
            <a:spAutoFit/>
          </a:bodyPr>
          <a:lstStyle/>
          <a:p>
            <a:r>
              <a:rPr lang="en-US" altLang="zh-TW" sz="2800" dirty="0" smtClean="0">
                <a:latin typeface="微軟正黑體" pitchFamily="34" charset="-120"/>
                <a:ea typeface="微軟正黑體" pitchFamily="34" charset="-120"/>
              </a:rPr>
              <a:t>2014/10/15 - </a:t>
            </a:r>
            <a:r>
              <a:rPr lang="zh-TW" altLang="en-US" sz="2800" dirty="0" smtClean="0">
                <a:solidFill>
                  <a:srgbClr val="0000CC"/>
                </a:solidFill>
                <a:latin typeface="微軟正黑體" pitchFamily="34" charset="-120"/>
                <a:ea typeface="微軟正黑體" pitchFamily="34" charset="-120"/>
              </a:rPr>
              <a:t>過期食材</a:t>
            </a:r>
            <a:r>
              <a:rPr lang="zh-TW" altLang="en-US" sz="2800" dirty="0" smtClean="0">
                <a:latin typeface="微軟正黑體" pitchFamily="34" charset="-120"/>
                <a:ea typeface="微軟正黑體" pitchFamily="34" charset="-120"/>
              </a:rPr>
              <a:t>製</a:t>
            </a:r>
            <a:r>
              <a:rPr lang="zh-TW" altLang="en-US" sz="2800" dirty="0" smtClean="0">
                <a:solidFill>
                  <a:srgbClr val="FF0000"/>
                </a:solidFill>
                <a:latin typeface="微軟正黑體" pitchFamily="34" charset="-120"/>
                <a:ea typeface="微軟正黑體" pitchFamily="34" charset="-120"/>
              </a:rPr>
              <a:t>便當</a:t>
            </a:r>
            <a:r>
              <a:rPr lang="zh-TW" altLang="en-US" sz="2800" dirty="0" smtClean="0">
                <a:latin typeface="微軟正黑體" pitchFamily="34" charset="-120"/>
                <a:ea typeface="微軟正黑體" pitchFamily="34" charset="-120"/>
              </a:rPr>
              <a:t> </a:t>
            </a: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 松青超市 </a:t>
            </a:r>
            <a:r>
              <a:rPr lang="en-US" altLang="zh-TW" sz="2800" dirty="0" smtClean="0">
                <a:latin typeface="微軟正黑體" pitchFamily="34" charset="-120"/>
                <a:ea typeface="微軟正黑體" pitchFamily="34" charset="-120"/>
              </a:rPr>
              <a:t>)</a:t>
            </a:r>
            <a:endParaRPr lang="zh-TW" altLang="en-US" sz="2800" dirty="0" smtClean="0">
              <a:latin typeface="微軟正黑體" pitchFamily="34" charset="-120"/>
              <a:ea typeface="微軟正黑體" pitchFamily="34" charset="-120"/>
            </a:endParaRPr>
          </a:p>
        </p:txBody>
      </p:sp>
      <p:sp>
        <p:nvSpPr>
          <p:cNvPr id="16" name="文字方塊 15"/>
          <p:cNvSpPr txBox="1"/>
          <p:nvPr/>
        </p:nvSpPr>
        <p:spPr>
          <a:xfrm>
            <a:off x="668736" y="1023582"/>
            <a:ext cx="8270548" cy="954107"/>
          </a:xfrm>
          <a:prstGeom prst="rect">
            <a:avLst/>
          </a:prstGeom>
          <a:solidFill>
            <a:schemeClr val="bg1"/>
          </a:solidFill>
        </p:spPr>
        <p:txBody>
          <a:bodyPr wrap="square" rtlCol="0">
            <a:spAutoFit/>
          </a:bodyPr>
          <a:lstStyle/>
          <a:p>
            <a:r>
              <a:rPr lang="en-US" altLang="zh-TW" sz="2800" dirty="0" smtClean="0">
                <a:latin typeface="微軟正黑體" pitchFamily="34" charset="-120"/>
                <a:ea typeface="微軟正黑體" pitchFamily="34" charset="-120"/>
              </a:rPr>
              <a:t>2014/9/4 - </a:t>
            </a:r>
            <a:r>
              <a:rPr lang="zh-TW" altLang="en-US" sz="2800" dirty="0" smtClean="0">
                <a:solidFill>
                  <a:srgbClr val="0000CC"/>
                </a:solidFill>
                <a:latin typeface="微軟正黑體" pitchFamily="34" charset="-120"/>
                <a:ea typeface="微軟正黑體" pitchFamily="34" charset="-120"/>
              </a:rPr>
              <a:t>工業油</a:t>
            </a:r>
            <a:r>
              <a:rPr lang="zh-TW" altLang="en-US" sz="2800" dirty="0" smtClean="0">
                <a:latin typeface="微軟正黑體" pitchFamily="34" charset="-120"/>
                <a:ea typeface="微軟正黑體" pitchFamily="34" charset="-120"/>
              </a:rPr>
              <a:t>製</a:t>
            </a:r>
            <a:r>
              <a:rPr lang="zh-TW" altLang="en-US" sz="2800" dirty="0" smtClean="0">
                <a:solidFill>
                  <a:srgbClr val="FF0000"/>
                </a:solidFill>
                <a:latin typeface="微軟正黑體" pitchFamily="34" charset="-120"/>
                <a:ea typeface="微軟正黑體" pitchFamily="34" charset="-120"/>
              </a:rPr>
              <a:t>香豬油 </a:t>
            </a:r>
            <a:r>
              <a:rPr lang="en-US" altLang="zh-TW" sz="2800" dirty="0" smtClean="0">
                <a:latin typeface="微軟正黑體" pitchFamily="34" charset="-120"/>
                <a:ea typeface="微軟正黑體" pitchFamily="34" charset="-120"/>
              </a:rPr>
              <a:t>( </a:t>
            </a:r>
            <a:r>
              <a:rPr lang="zh-TW" altLang="en-US" sz="2800" dirty="0" smtClean="0">
                <a:latin typeface="微軟正黑體" pitchFamily="34" charset="-120"/>
                <a:ea typeface="微軟正黑體" pitchFamily="34" charset="-120"/>
              </a:rPr>
              <a:t>強冠、 </a:t>
            </a:r>
            <a:r>
              <a:rPr lang="en-US" altLang="zh-TW" sz="2800" dirty="0" smtClean="0">
                <a:latin typeface="微軟正黑體" pitchFamily="34" charset="-120"/>
                <a:ea typeface="微軟正黑體" pitchFamily="34" charset="-120"/>
              </a:rPr>
              <a:t>1498 )</a:t>
            </a:r>
            <a:endParaRPr lang="zh-TW" altLang="en-US" sz="2800" dirty="0" smtClean="0">
              <a:latin typeface="微軟正黑體" pitchFamily="34" charset="-120"/>
              <a:ea typeface="微軟正黑體" pitchFamily="34" charset="-120"/>
            </a:endParaRPr>
          </a:p>
          <a:p>
            <a:endParaRPr lang="zh-TW" altLang="en-US" sz="2800" dirty="0">
              <a:latin typeface="微軟正黑體" pitchFamily="34" charset="-120"/>
              <a:ea typeface="微軟正黑體" pitchFamily="34" charset="-120"/>
            </a:endParaRPr>
          </a:p>
        </p:txBody>
      </p:sp>
      <p:pic>
        <p:nvPicPr>
          <p:cNvPr id="17" name="圖片 16" descr="20140910.jpg"/>
          <p:cNvPicPr>
            <a:picLocks noChangeAspect="1"/>
          </p:cNvPicPr>
          <p:nvPr/>
        </p:nvPicPr>
        <p:blipFill>
          <a:blip r:embed="rId8" cstate="print"/>
          <a:stretch>
            <a:fillRect/>
          </a:stretch>
        </p:blipFill>
        <p:spPr>
          <a:xfrm>
            <a:off x="686568" y="1985080"/>
            <a:ext cx="7138148" cy="4758765"/>
          </a:xfrm>
          <a:prstGeom prst="rect">
            <a:avLst/>
          </a:prstGeom>
        </p:spPr>
      </p:pic>
      <p:pic>
        <p:nvPicPr>
          <p:cNvPr id="18" name="圖片 17" descr="20140731.jpg"/>
          <p:cNvPicPr>
            <a:picLocks noChangeAspect="1"/>
          </p:cNvPicPr>
          <p:nvPr/>
        </p:nvPicPr>
        <p:blipFill>
          <a:blip r:embed="rId9" cstate="print"/>
          <a:stretch>
            <a:fillRect/>
          </a:stretch>
        </p:blipFill>
        <p:spPr>
          <a:xfrm>
            <a:off x="661803" y="1609429"/>
            <a:ext cx="7580862" cy="5053907"/>
          </a:xfrm>
          <a:prstGeom prst="rect">
            <a:avLst/>
          </a:prstGeom>
        </p:spPr>
      </p:pic>
      <p:sp>
        <p:nvSpPr>
          <p:cNvPr id="19" name="文字方塊 18"/>
          <p:cNvSpPr txBox="1"/>
          <p:nvPr/>
        </p:nvSpPr>
        <p:spPr>
          <a:xfrm>
            <a:off x="643712" y="984910"/>
            <a:ext cx="8270548" cy="523220"/>
          </a:xfrm>
          <a:prstGeom prst="rect">
            <a:avLst/>
          </a:prstGeom>
          <a:solidFill>
            <a:schemeClr val="bg1"/>
          </a:solidFill>
        </p:spPr>
        <p:txBody>
          <a:bodyPr wrap="square" rtlCol="0">
            <a:spAutoFit/>
          </a:bodyPr>
          <a:lstStyle/>
          <a:p>
            <a:r>
              <a:rPr lang="en-US" altLang="zh-TW" sz="2800" dirty="0" smtClean="0">
                <a:latin typeface="微軟正黑體" pitchFamily="34" charset="-120"/>
                <a:ea typeface="微軟正黑體" pitchFamily="34" charset="-120"/>
              </a:rPr>
              <a:t>2014/7/31 - </a:t>
            </a:r>
            <a:r>
              <a:rPr lang="zh-TW" altLang="en-US" sz="2800" dirty="0" smtClean="0">
                <a:latin typeface="微軟正黑體" pitchFamily="34" charset="-120"/>
                <a:ea typeface="微軟正黑體" pitchFamily="34" charset="-120"/>
              </a:rPr>
              <a:t>高雄</a:t>
            </a:r>
            <a:r>
              <a:rPr lang="zh-TW" altLang="en-US" sz="2800" dirty="0" smtClean="0">
                <a:solidFill>
                  <a:srgbClr val="FF0000"/>
                </a:solidFill>
                <a:latin typeface="微軟正黑體" pitchFamily="34" charset="-120"/>
                <a:ea typeface="微軟正黑體" pitchFamily="34" charset="-120"/>
              </a:rPr>
              <a:t>氣爆</a:t>
            </a:r>
            <a:r>
              <a:rPr lang="zh-TW" altLang="en-US" sz="2800" dirty="0" smtClean="0">
                <a:latin typeface="微軟正黑體" pitchFamily="34" charset="-120"/>
                <a:ea typeface="微軟正黑體" pitchFamily="34" charset="-120"/>
              </a:rPr>
              <a:t> </a:t>
            </a: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 榮化、</a:t>
            </a:r>
            <a:r>
              <a:rPr lang="en-US" altLang="zh-TW" sz="2800" dirty="0" smtClean="0">
                <a:latin typeface="微軟正黑體" pitchFamily="34" charset="-120"/>
                <a:ea typeface="微軟正黑體" pitchFamily="34" charset="-120"/>
              </a:rPr>
              <a:t> 1704</a:t>
            </a:r>
            <a:r>
              <a:rPr lang="zh-TW" altLang="en-US" sz="2800" dirty="0" smtClean="0">
                <a:latin typeface="微軟正黑體" pitchFamily="34" charset="-120"/>
                <a:ea typeface="微軟正黑體" pitchFamily="34" charset="-120"/>
              </a:rPr>
              <a:t> </a:t>
            </a:r>
            <a:r>
              <a:rPr lang="en-US" altLang="zh-TW" sz="2800" dirty="0" smtClean="0">
                <a:latin typeface="微軟正黑體" pitchFamily="34" charset="-120"/>
                <a:ea typeface="微軟正黑體" pitchFamily="34" charset="-120"/>
              </a:rPr>
              <a:t>)</a:t>
            </a:r>
            <a:endParaRPr lang="zh-TW" altLang="en-US" sz="2800" dirty="0">
              <a:latin typeface="微軟正黑體" pitchFamily="34" charset="-120"/>
              <a:ea typeface="微軟正黑體" pitchFamily="34" charset="-120"/>
            </a:endParaRPr>
          </a:p>
        </p:txBody>
      </p:sp>
      <p:sp>
        <p:nvSpPr>
          <p:cNvPr id="25" name="文字方塊 24"/>
          <p:cNvSpPr txBox="1"/>
          <p:nvPr/>
        </p:nvSpPr>
        <p:spPr>
          <a:xfrm>
            <a:off x="8464059" y="6389076"/>
            <a:ext cx="550985" cy="369332"/>
          </a:xfrm>
          <a:prstGeom prst="rect">
            <a:avLst/>
          </a:prstGeom>
          <a:noFill/>
        </p:spPr>
        <p:txBody>
          <a:bodyPr wrap="square" rtlCol="0">
            <a:spAutoFit/>
          </a:bodyPr>
          <a:lstStyle/>
          <a:p>
            <a:pPr algn="ctr"/>
            <a:r>
              <a:rPr lang="en-US" altLang="zh-TW" dirty="0" smtClean="0">
                <a:solidFill>
                  <a:srgbClr val="003300"/>
                </a:solidFill>
              </a:rPr>
              <a:t>9</a:t>
            </a:r>
            <a:endParaRPr lang="zh-TW" altLang="en-US" dirty="0">
              <a:solidFill>
                <a:srgbClr val="003300"/>
              </a:solidFill>
            </a:endParaRPr>
          </a:p>
        </p:txBody>
      </p:sp>
    </p:spTree>
    <p:extLst>
      <p:ext uri="{BB962C8B-B14F-4D97-AF65-F5344CB8AC3E}">
        <p14:creationId xmlns:p14="http://schemas.microsoft.com/office/powerpoint/2010/main" val="264256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5"/>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13"/>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xit" presetSubtype="0" fill="hold" nodeType="withEffect">
                                  <p:stCondLst>
                                    <p:cond delay="0"/>
                                  </p:stCondLst>
                                  <p:childTnLst>
                                    <p:set>
                                      <p:cBhvr>
                                        <p:cTn id="50" dur="1" fill="hold">
                                          <p:stCondLst>
                                            <p:cond delay="0"/>
                                          </p:stCondLst>
                                        </p:cTn>
                                        <p:tgtEl>
                                          <p:spTgt spid="2"/>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22"/>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7" grpId="0" animBg="1"/>
      <p:bldP spid="7" grpId="1" animBg="1"/>
      <p:bldP spid="13" grpId="0" animBg="1"/>
      <p:bldP spid="13" grpId="1" animBg="1"/>
      <p:bldP spid="15" grpId="0" animBg="1"/>
      <p:bldP spid="15" grpId="1" animBg="1"/>
      <p:bldP spid="16" grpId="0" animBg="1"/>
      <p:bldP spid="1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橢圓 11"/>
          <p:cNvSpPr/>
          <p:nvPr/>
        </p:nvSpPr>
        <p:spPr>
          <a:xfrm>
            <a:off x="606057" y="6262575"/>
            <a:ext cx="361507" cy="318977"/>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cxnSp>
        <p:nvCxnSpPr>
          <p:cNvPr id="11" name="直線單箭頭接點 10"/>
          <p:cNvCxnSpPr/>
          <p:nvPr/>
        </p:nvCxnSpPr>
        <p:spPr>
          <a:xfrm flipH="1">
            <a:off x="925034" y="3264195"/>
            <a:ext cx="5592724" cy="2955852"/>
          </a:xfrm>
          <a:prstGeom prst="straightConnector1">
            <a:avLst/>
          </a:prstGeom>
          <a:ln w="28575">
            <a:solidFill>
              <a:srgbClr val="0033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66254" y="3206338"/>
            <a:ext cx="6519553" cy="349134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2269680" y="2428996"/>
            <a:ext cx="6023700" cy="830997"/>
          </a:xfrm>
          <a:prstGeom prst="rect">
            <a:avLst/>
          </a:prstGeom>
          <a:solidFill>
            <a:schemeClr val="bg1"/>
          </a:solidFill>
        </p:spPr>
        <p:txBody>
          <a:bodyPr wrap="square" rtlCol="0">
            <a:spAutoFit/>
          </a:bodyPr>
          <a:lstStyle/>
          <a:p>
            <a:r>
              <a:rPr lang="zh-TW" altLang="en-US" sz="4800" dirty="0" smtClean="0">
                <a:solidFill>
                  <a:prstClr val="black"/>
                </a:solidFill>
                <a:latin typeface="微軟正黑體" pitchFamily="34" charset="-120"/>
                <a:ea typeface="微軟正黑體" pitchFamily="34" charset="-120"/>
              </a:rPr>
              <a:t>作文比賽 </a:t>
            </a:r>
            <a:r>
              <a:rPr lang="en-US" altLang="zh-TW" sz="4800" dirty="0" smtClean="0">
                <a:solidFill>
                  <a:prstClr val="black"/>
                </a:solidFill>
                <a:latin typeface="微軟正黑體" pitchFamily="34" charset="-120"/>
                <a:ea typeface="微軟正黑體" pitchFamily="34" charset="-120"/>
              </a:rPr>
              <a:t>? </a:t>
            </a:r>
            <a:r>
              <a:rPr lang="zh-TW" altLang="en-US" sz="4800" dirty="0" smtClean="0">
                <a:solidFill>
                  <a:prstClr val="black"/>
                </a:solidFill>
                <a:latin typeface="微軟正黑體" pitchFamily="34" charset="-120"/>
                <a:ea typeface="微軟正黑體" pitchFamily="34" charset="-120"/>
              </a:rPr>
              <a:t>形象廣告</a:t>
            </a:r>
            <a:r>
              <a:rPr lang="en-US" altLang="zh-TW" sz="4800" dirty="0" smtClean="0">
                <a:solidFill>
                  <a:prstClr val="black"/>
                </a:solidFill>
                <a:latin typeface="微軟正黑體" pitchFamily="34" charset="-120"/>
                <a:ea typeface="微軟正黑體" pitchFamily="34" charset="-120"/>
              </a:rPr>
              <a:t>?</a:t>
            </a:r>
            <a:endParaRPr lang="zh-TW" altLang="en-US" sz="4800" dirty="0">
              <a:solidFill>
                <a:prstClr val="black"/>
              </a:solidFill>
              <a:latin typeface="微軟正黑體" pitchFamily="34" charset="-120"/>
              <a:ea typeface="微軟正黑體" pitchFamily="34" charset="-120"/>
            </a:endParaRPr>
          </a:p>
        </p:txBody>
      </p:sp>
      <p:sp>
        <p:nvSpPr>
          <p:cNvPr id="7" name="文字方塊 6"/>
          <p:cNvSpPr txBox="1"/>
          <p:nvPr/>
        </p:nvSpPr>
        <p:spPr>
          <a:xfrm>
            <a:off x="2269680" y="2375874"/>
            <a:ext cx="6066245" cy="830997"/>
          </a:xfrm>
          <a:prstGeom prst="rect">
            <a:avLst/>
          </a:prstGeom>
          <a:solidFill>
            <a:schemeClr val="bg1"/>
          </a:solidFill>
        </p:spPr>
        <p:txBody>
          <a:bodyPr wrap="square" rtlCol="0">
            <a:spAutoFit/>
          </a:bodyPr>
          <a:lstStyle/>
          <a:p>
            <a:r>
              <a:rPr lang="zh-TW" altLang="en-US" sz="4800" dirty="0" smtClean="0">
                <a:solidFill>
                  <a:prstClr val="black"/>
                </a:solidFill>
                <a:latin typeface="微軟正黑體" pitchFamily="34" charset="-120"/>
                <a:ea typeface="微軟正黑體" pitchFamily="34" charset="-120"/>
              </a:rPr>
              <a:t>捐錢 </a:t>
            </a:r>
            <a:r>
              <a:rPr lang="en-US" altLang="zh-TW" sz="4800" dirty="0" smtClean="0">
                <a:solidFill>
                  <a:prstClr val="black"/>
                </a:solidFill>
                <a:latin typeface="微軟正黑體" pitchFamily="34" charset="-120"/>
                <a:ea typeface="微軟正黑體" pitchFamily="34" charset="-120"/>
              </a:rPr>
              <a:t>? </a:t>
            </a:r>
            <a:r>
              <a:rPr lang="zh-TW" altLang="en-US" sz="4800" dirty="0" smtClean="0">
                <a:solidFill>
                  <a:prstClr val="black"/>
                </a:solidFill>
                <a:latin typeface="微軟正黑體" pitchFamily="34" charset="-120"/>
                <a:ea typeface="微軟正黑體" pitchFamily="34" charset="-120"/>
              </a:rPr>
              <a:t>做公益 </a:t>
            </a:r>
            <a:r>
              <a:rPr lang="en-US" altLang="zh-TW" sz="4800" dirty="0" smtClean="0">
                <a:solidFill>
                  <a:prstClr val="black"/>
                </a:solidFill>
                <a:latin typeface="微軟正黑體" pitchFamily="34" charset="-120"/>
                <a:ea typeface="微軟正黑體" pitchFamily="34" charset="-120"/>
              </a:rPr>
              <a:t>?</a:t>
            </a:r>
            <a:endParaRPr lang="zh-TW" altLang="en-US" sz="4800" dirty="0">
              <a:solidFill>
                <a:prstClr val="black"/>
              </a:solidFill>
              <a:latin typeface="微軟正黑體" pitchFamily="34" charset="-120"/>
              <a:ea typeface="微軟正黑體" pitchFamily="34" charset="-120"/>
            </a:endParaRPr>
          </a:p>
        </p:txBody>
      </p:sp>
      <p:sp>
        <p:nvSpPr>
          <p:cNvPr id="2" name="文字方塊 1"/>
          <p:cNvSpPr txBox="1"/>
          <p:nvPr/>
        </p:nvSpPr>
        <p:spPr>
          <a:xfrm>
            <a:off x="1468712" y="1351610"/>
            <a:ext cx="6537595" cy="892552"/>
          </a:xfrm>
          <a:prstGeom prst="rect">
            <a:avLst/>
          </a:prstGeom>
          <a:solidFill>
            <a:schemeClr val="bg1"/>
          </a:solidFill>
        </p:spPr>
        <p:txBody>
          <a:bodyPr wrap="square" rtlCol="0">
            <a:spAutoFit/>
          </a:bodyPr>
          <a:lstStyle/>
          <a:p>
            <a:r>
              <a:rPr lang="zh-TW" altLang="en-US" sz="5200" b="1" dirty="0" smtClean="0">
                <a:solidFill>
                  <a:srgbClr val="000066"/>
                </a:solidFill>
                <a:latin typeface="微軟正黑體" pitchFamily="34" charset="-120"/>
                <a:ea typeface="微軟正黑體" pitchFamily="34" charset="-120"/>
              </a:rPr>
              <a:t>什麼是 </a:t>
            </a:r>
            <a:r>
              <a:rPr lang="zh-TW" altLang="en-US" sz="5200" b="1" dirty="0" smtClean="0">
                <a:solidFill>
                  <a:srgbClr val="FF0000"/>
                </a:solidFill>
                <a:latin typeface="微軟正黑體" pitchFamily="34" charset="-120"/>
                <a:ea typeface="微軟正黑體" pitchFamily="34" charset="-120"/>
              </a:rPr>
              <a:t>企業社會責任 </a:t>
            </a:r>
            <a:r>
              <a:rPr lang="en-US" altLang="zh-TW" sz="5200" b="1" dirty="0" smtClean="0">
                <a:solidFill>
                  <a:srgbClr val="000066"/>
                </a:solidFill>
                <a:latin typeface="微軟正黑體" pitchFamily="34" charset="-120"/>
                <a:ea typeface="微軟正黑體" pitchFamily="34" charset="-120"/>
              </a:rPr>
              <a:t>?</a:t>
            </a:r>
            <a:endParaRPr lang="zh-TW" altLang="en-US" sz="5200" b="1" dirty="0">
              <a:solidFill>
                <a:srgbClr val="000066"/>
              </a:solidFill>
              <a:latin typeface="微軟正黑體" pitchFamily="34" charset="-120"/>
              <a:ea typeface="微軟正黑體" pitchFamily="34" charset="-120"/>
            </a:endParaRPr>
          </a:p>
        </p:txBody>
      </p:sp>
      <p:sp>
        <p:nvSpPr>
          <p:cNvPr id="3" name="矩形 1"/>
          <p:cNvSpPr>
            <a:spLocks noChangeArrowheads="1"/>
          </p:cNvSpPr>
          <p:nvPr/>
        </p:nvSpPr>
        <p:spPr bwMode="auto">
          <a:xfrm>
            <a:off x="0" y="0"/>
            <a:ext cx="304800" cy="304800"/>
          </a:xfrm>
          <a:prstGeom prst="rect">
            <a:avLst/>
          </a:pr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600">
                <a:solidFill>
                  <a:schemeClr val="tx1"/>
                </a:solidFill>
                <a:latin typeface="Verdana" pitchFamily="34" charset="0"/>
                <a:ea typeface="新細明體" pitchFamily="18" charset="-120"/>
              </a:defRPr>
            </a:lvl1pPr>
            <a:lvl2pPr marL="742950" indent="-285750" eaLnBrk="0" hangingPunct="0">
              <a:defRPr kumimoji="1" sz="3600">
                <a:solidFill>
                  <a:schemeClr val="tx1"/>
                </a:solidFill>
                <a:latin typeface="Verdana" pitchFamily="34" charset="0"/>
                <a:ea typeface="新細明體" pitchFamily="18" charset="-120"/>
              </a:defRPr>
            </a:lvl2pPr>
            <a:lvl3pPr marL="1143000" indent="-228600" eaLnBrk="0" hangingPunct="0">
              <a:defRPr kumimoji="1" sz="3600">
                <a:solidFill>
                  <a:schemeClr val="tx1"/>
                </a:solidFill>
                <a:latin typeface="Verdana" pitchFamily="34" charset="0"/>
                <a:ea typeface="新細明體" pitchFamily="18" charset="-120"/>
              </a:defRPr>
            </a:lvl3pPr>
            <a:lvl4pPr marL="1600200" indent="-228600" eaLnBrk="0" hangingPunct="0">
              <a:defRPr kumimoji="1" sz="3600">
                <a:solidFill>
                  <a:schemeClr val="tx1"/>
                </a:solidFill>
                <a:latin typeface="Verdana" pitchFamily="34" charset="0"/>
                <a:ea typeface="新細明體" pitchFamily="18" charset="-120"/>
              </a:defRPr>
            </a:lvl4pPr>
            <a:lvl5pPr marL="2057400" indent="-228600" eaLnBrk="0" hangingPunct="0">
              <a:defRPr kumimoji="1" sz="3600">
                <a:solidFill>
                  <a:schemeClr val="tx1"/>
                </a:solidFill>
                <a:latin typeface="Verdana" pitchFamily="34" charset="0"/>
                <a:ea typeface="新細明體" pitchFamily="18" charset="-120"/>
              </a:defRPr>
            </a:lvl5pPr>
            <a:lvl6pPr marL="2514600" indent="-228600" algn="ctr" eaLnBrk="0" fontAlgn="base" hangingPunct="0">
              <a:spcBef>
                <a:spcPct val="0"/>
              </a:spcBef>
              <a:spcAft>
                <a:spcPct val="0"/>
              </a:spcAft>
              <a:defRPr kumimoji="1" sz="3600">
                <a:solidFill>
                  <a:schemeClr val="tx1"/>
                </a:solidFill>
                <a:latin typeface="Verdana" pitchFamily="34" charset="0"/>
                <a:ea typeface="新細明體" pitchFamily="18" charset="-120"/>
              </a:defRPr>
            </a:lvl6pPr>
            <a:lvl7pPr marL="2971800" indent="-228600" algn="ctr" eaLnBrk="0" fontAlgn="base" hangingPunct="0">
              <a:spcBef>
                <a:spcPct val="0"/>
              </a:spcBef>
              <a:spcAft>
                <a:spcPct val="0"/>
              </a:spcAft>
              <a:defRPr kumimoji="1" sz="3600">
                <a:solidFill>
                  <a:schemeClr val="tx1"/>
                </a:solidFill>
                <a:latin typeface="Verdana" pitchFamily="34" charset="0"/>
                <a:ea typeface="新細明體" pitchFamily="18" charset="-120"/>
              </a:defRPr>
            </a:lvl7pPr>
            <a:lvl8pPr marL="3429000" indent="-228600" algn="ctr" eaLnBrk="0" fontAlgn="base" hangingPunct="0">
              <a:spcBef>
                <a:spcPct val="0"/>
              </a:spcBef>
              <a:spcAft>
                <a:spcPct val="0"/>
              </a:spcAft>
              <a:defRPr kumimoji="1" sz="3600">
                <a:solidFill>
                  <a:schemeClr val="tx1"/>
                </a:solidFill>
                <a:latin typeface="Verdana" pitchFamily="34" charset="0"/>
                <a:ea typeface="新細明體" pitchFamily="18" charset="-120"/>
              </a:defRPr>
            </a:lvl8pPr>
            <a:lvl9pPr marL="3886200" indent="-228600" algn="ctr" eaLnBrk="0" fontAlgn="base" hangingPunct="0">
              <a:spcBef>
                <a:spcPct val="0"/>
              </a:spcBef>
              <a:spcAft>
                <a:spcPct val="0"/>
              </a:spcAft>
              <a:defRPr kumimoji="1" sz="3600">
                <a:solidFill>
                  <a:schemeClr val="tx1"/>
                </a:solidFill>
                <a:latin typeface="Verdana" pitchFamily="34" charset="0"/>
                <a:ea typeface="新細明體" pitchFamily="18" charset="-120"/>
              </a:defRPr>
            </a:lvl9pPr>
          </a:lstStyle>
          <a:p>
            <a:pPr eaLnBrk="1" hangingPunct="1">
              <a:defRPr/>
            </a:pPr>
            <a:endParaRPr kumimoji="0" lang="zh-TW" altLang="en-US" sz="1800" smtClean="0">
              <a:solidFill>
                <a:prstClr val="black"/>
              </a:solidFill>
              <a:latin typeface="Arial" charset="0"/>
            </a:endParaRPr>
          </a:p>
        </p:txBody>
      </p:sp>
      <p:sp>
        <p:nvSpPr>
          <p:cNvPr id="4" name="矩形 11"/>
          <p:cNvSpPr>
            <a:spLocks noChangeArrowheads="1"/>
          </p:cNvSpPr>
          <p:nvPr/>
        </p:nvSpPr>
        <p:spPr bwMode="auto">
          <a:xfrm>
            <a:off x="306388" y="0"/>
            <a:ext cx="304800" cy="3048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600">
                <a:solidFill>
                  <a:schemeClr val="tx1"/>
                </a:solidFill>
                <a:latin typeface="Verdana" pitchFamily="34" charset="0"/>
                <a:ea typeface="新細明體" pitchFamily="18" charset="-120"/>
              </a:defRPr>
            </a:lvl1pPr>
            <a:lvl2pPr marL="742950" indent="-285750" eaLnBrk="0" hangingPunct="0">
              <a:defRPr kumimoji="1" sz="3600">
                <a:solidFill>
                  <a:schemeClr val="tx1"/>
                </a:solidFill>
                <a:latin typeface="Verdana" pitchFamily="34" charset="0"/>
                <a:ea typeface="新細明體" pitchFamily="18" charset="-120"/>
              </a:defRPr>
            </a:lvl2pPr>
            <a:lvl3pPr marL="1143000" indent="-228600" eaLnBrk="0" hangingPunct="0">
              <a:defRPr kumimoji="1" sz="3600">
                <a:solidFill>
                  <a:schemeClr val="tx1"/>
                </a:solidFill>
                <a:latin typeface="Verdana" pitchFamily="34" charset="0"/>
                <a:ea typeface="新細明體" pitchFamily="18" charset="-120"/>
              </a:defRPr>
            </a:lvl3pPr>
            <a:lvl4pPr marL="1600200" indent="-228600" eaLnBrk="0" hangingPunct="0">
              <a:defRPr kumimoji="1" sz="3600">
                <a:solidFill>
                  <a:schemeClr val="tx1"/>
                </a:solidFill>
                <a:latin typeface="Verdana" pitchFamily="34" charset="0"/>
                <a:ea typeface="新細明體" pitchFamily="18" charset="-120"/>
              </a:defRPr>
            </a:lvl4pPr>
            <a:lvl5pPr marL="2057400" indent="-228600" eaLnBrk="0" hangingPunct="0">
              <a:defRPr kumimoji="1" sz="3600">
                <a:solidFill>
                  <a:schemeClr val="tx1"/>
                </a:solidFill>
                <a:latin typeface="Verdana" pitchFamily="34" charset="0"/>
                <a:ea typeface="新細明體" pitchFamily="18" charset="-120"/>
              </a:defRPr>
            </a:lvl5pPr>
            <a:lvl6pPr marL="2514600" indent="-228600" algn="ctr" eaLnBrk="0" fontAlgn="base" hangingPunct="0">
              <a:spcBef>
                <a:spcPct val="0"/>
              </a:spcBef>
              <a:spcAft>
                <a:spcPct val="0"/>
              </a:spcAft>
              <a:defRPr kumimoji="1" sz="3600">
                <a:solidFill>
                  <a:schemeClr val="tx1"/>
                </a:solidFill>
                <a:latin typeface="Verdana" pitchFamily="34" charset="0"/>
                <a:ea typeface="新細明體" pitchFamily="18" charset="-120"/>
              </a:defRPr>
            </a:lvl6pPr>
            <a:lvl7pPr marL="2971800" indent="-228600" algn="ctr" eaLnBrk="0" fontAlgn="base" hangingPunct="0">
              <a:spcBef>
                <a:spcPct val="0"/>
              </a:spcBef>
              <a:spcAft>
                <a:spcPct val="0"/>
              </a:spcAft>
              <a:defRPr kumimoji="1" sz="3600">
                <a:solidFill>
                  <a:schemeClr val="tx1"/>
                </a:solidFill>
                <a:latin typeface="Verdana" pitchFamily="34" charset="0"/>
                <a:ea typeface="新細明體" pitchFamily="18" charset="-120"/>
              </a:defRPr>
            </a:lvl7pPr>
            <a:lvl8pPr marL="3429000" indent="-228600" algn="ctr" eaLnBrk="0" fontAlgn="base" hangingPunct="0">
              <a:spcBef>
                <a:spcPct val="0"/>
              </a:spcBef>
              <a:spcAft>
                <a:spcPct val="0"/>
              </a:spcAft>
              <a:defRPr kumimoji="1" sz="3600">
                <a:solidFill>
                  <a:schemeClr val="tx1"/>
                </a:solidFill>
                <a:latin typeface="Verdana" pitchFamily="34" charset="0"/>
                <a:ea typeface="新細明體" pitchFamily="18" charset="-120"/>
              </a:defRPr>
            </a:lvl8pPr>
            <a:lvl9pPr marL="3886200" indent="-228600" algn="ctr" eaLnBrk="0" fontAlgn="base" hangingPunct="0">
              <a:spcBef>
                <a:spcPct val="0"/>
              </a:spcBef>
              <a:spcAft>
                <a:spcPct val="0"/>
              </a:spcAft>
              <a:defRPr kumimoji="1" sz="3600">
                <a:solidFill>
                  <a:schemeClr val="tx1"/>
                </a:solidFill>
                <a:latin typeface="Verdana" pitchFamily="34" charset="0"/>
                <a:ea typeface="新細明體" pitchFamily="18" charset="-120"/>
              </a:defRPr>
            </a:lvl9pPr>
          </a:lstStyle>
          <a:p>
            <a:pPr eaLnBrk="1" hangingPunct="1">
              <a:defRPr/>
            </a:pPr>
            <a:endParaRPr kumimoji="0" lang="zh-TW" altLang="en-US" sz="2400" smtClean="0">
              <a:solidFill>
                <a:prstClr val="black"/>
              </a:solidFill>
              <a:latin typeface="Times New Roman" pitchFamily="18" charset="0"/>
            </a:endParaRPr>
          </a:p>
        </p:txBody>
      </p:sp>
      <p:sp>
        <p:nvSpPr>
          <p:cNvPr id="5" name="矩形 12"/>
          <p:cNvSpPr>
            <a:spLocks noChangeArrowheads="1"/>
          </p:cNvSpPr>
          <p:nvPr/>
        </p:nvSpPr>
        <p:spPr bwMode="auto">
          <a:xfrm>
            <a:off x="0" y="306388"/>
            <a:ext cx="304800" cy="3048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600">
                <a:solidFill>
                  <a:schemeClr val="tx1"/>
                </a:solidFill>
                <a:latin typeface="Verdana" pitchFamily="34" charset="0"/>
                <a:ea typeface="新細明體" pitchFamily="18" charset="-120"/>
              </a:defRPr>
            </a:lvl1pPr>
            <a:lvl2pPr marL="742950" indent="-285750" eaLnBrk="0" hangingPunct="0">
              <a:defRPr kumimoji="1" sz="3600">
                <a:solidFill>
                  <a:schemeClr val="tx1"/>
                </a:solidFill>
                <a:latin typeface="Verdana" pitchFamily="34" charset="0"/>
                <a:ea typeface="新細明體" pitchFamily="18" charset="-120"/>
              </a:defRPr>
            </a:lvl2pPr>
            <a:lvl3pPr marL="1143000" indent="-228600" eaLnBrk="0" hangingPunct="0">
              <a:defRPr kumimoji="1" sz="3600">
                <a:solidFill>
                  <a:schemeClr val="tx1"/>
                </a:solidFill>
                <a:latin typeface="Verdana" pitchFamily="34" charset="0"/>
                <a:ea typeface="新細明體" pitchFamily="18" charset="-120"/>
              </a:defRPr>
            </a:lvl3pPr>
            <a:lvl4pPr marL="1600200" indent="-228600" eaLnBrk="0" hangingPunct="0">
              <a:defRPr kumimoji="1" sz="3600">
                <a:solidFill>
                  <a:schemeClr val="tx1"/>
                </a:solidFill>
                <a:latin typeface="Verdana" pitchFamily="34" charset="0"/>
                <a:ea typeface="新細明體" pitchFamily="18" charset="-120"/>
              </a:defRPr>
            </a:lvl4pPr>
            <a:lvl5pPr marL="2057400" indent="-228600" eaLnBrk="0" hangingPunct="0">
              <a:defRPr kumimoji="1" sz="3600">
                <a:solidFill>
                  <a:schemeClr val="tx1"/>
                </a:solidFill>
                <a:latin typeface="Verdana" pitchFamily="34" charset="0"/>
                <a:ea typeface="新細明體" pitchFamily="18" charset="-120"/>
              </a:defRPr>
            </a:lvl5pPr>
            <a:lvl6pPr marL="2514600" indent="-228600" algn="ctr" eaLnBrk="0" fontAlgn="base" hangingPunct="0">
              <a:spcBef>
                <a:spcPct val="0"/>
              </a:spcBef>
              <a:spcAft>
                <a:spcPct val="0"/>
              </a:spcAft>
              <a:defRPr kumimoji="1" sz="3600">
                <a:solidFill>
                  <a:schemeClr val="tx1"/>
                </a:solidFill>
                <a:latin typeface="Verdana" pitchFamily="34" charset="0"/>
                <a:ea typeface="新細明體" pitchFamily="18" charset="-120"/>
              </a:defRPr>
            </a:lvl6pPr>
            <a:lvl7pPr marL="2971800" indent="-228600" algn="ctr" eaLnBrk="0" fontAlgn="base" hangingPunct="0">
              <a:spcBef>
                <a:spcPct val="0"/>
              </a:spcBef>
              <a:spcAft>
                <a:spcPct val="0"/>
              </a:spcAft>
              <a:defRPr kumimoji="1" sz="3600">
                <a:solidFill>
                  <a:schemeClr val="tx1"/>
                </a:solidFill>
                <a:latin typeface="Verdana" pitchFamily="34" charset="0"/>
                <a:ea typeface="新細明體" pitchFamily="18" charset="-120"/>
              </a:defRPr>
            </a:lvl7pPr>
            <a:lvl8pPr marL="3429000" indent="-228600" algn="ctr" eaLnBrk="0" fontAlgn="base" hangingPunct="0">
              <a:spcBef>
                <a:spcPct val="0"/>
              </a:spcBef>
              <a:spcAft>
                <a:spcPct val="0"/>
              </a:spcAft>
              <a:defRPr kumimoji="1" sz="3600">
                <a:solidFill>
                  <a:schemeClr val="tx1"/>
                </a:solidFill>
                <a:latin typeface="Verdana" pitchFamily="34" charset="0"/>
                <a:ea typeface="新細明體" pitchFamily="18" charset="-120"/>
              </a:defRPr>
            </a:lvl8pPr>
            <a:lvl9pPr marL="3886200" indent="-228600" algn="ctr" eaLnBrk="0" fontAlgn="base" hangingPunct="0">
              <a:spcBef>
                <a:spcPct val="0"/>
              </a:spcBef>
              <a:spcAft>
                <a:spcPct val="0"/>
              </a:spcAft>
              <a:defRPr kumimoji="1" sz="3600">
                <a:solidFill>
                  <a:schemeClr val="tx1"/>
                </a:solidFill>
                <a:latin typeface="Verdana" pitchFamily="34" charset="0"/>
                <a:ea typeface="新細明體" pitchFamily="18" charset="-120"/>
              </a:defRPr>
            </a:lvl9pPr>
          </a:lstStyle>
          <a:p>
            <a:pPr eaLnBrk="1" hangingPunct="1">
              <a:defRPr/>
            </a:pPr>
            <a:endParaRPr kumimoji="0" lang="zh-TW" altLang="en-US" sz="2400" smtClean="0">
              <a:solidFill>
                <a:prstClr val="black"/>
              </a:solidFill>
              <a:latin typeface="Times New Roman" pitchFamily="18" charset="0"/>
            </a:endParaRPr>
          </a:p>
        </p:txBody>
      </p:sp>
      <p:pic>
        <p:nvPicPr>
          <p:cNvPr id="6" name="圖片 5" descr="logo_color.png"/>
          <p:cNvPicPr>
            <a:picLocks noChangeAspect="1"/>
          </p:cNvPicPr>
          <p:nvPr/>
        </p:nvPicPr>
        <p:blipFill>
          <a:blip r:embed="rId3" cstate="print"/>
          <a:stretch>
            <a:fillRect/>
          </a:stretch>
        </p:blipFill>
        <p:spPr>
          <a:xfrm>
            <a:off x="175847" y="6178062"/>
            <a:ext cx="1039248" cy="494880"/>
          </a:xfrm>
          <a:prstGeom prst="rect">
            <a:avLst/>
          </a:prstGeom>
        </p:spPr>
      </p:pic>
      <p:pic>
        <p:nvPicPr>
          <p:cNvPr id="9" name="圖片 8" descr="ddd.jpg"/>
          <p:cNvPicPr>
            <a:picLocks noChangeAspect="1"/>
          </p:cNvPicPr>
          <p:nvPr/>
        </p:nvPicPr>
        <p:blipFill>
          <a:blip r:embed="rId4" cstate="print"/>
          <a:stretch>
            <a:fillRect/>
          </a:stretch>
        </p:blipFill>
        <p:spPr>
          <a:xfrm>
            <a:off x="2445488" y="3450606"/>
            <a:ext cx="3561908" cy="2530921"/>
          </a:xfrm>
          <a:prstGeom prst="rect">
            <a:avLst/>
          </a:prstGeom>
          <a:ln w="28575">
            <a:solidFill>
              <a:srgbClr val="003300"/>
            </a:solidFill>
          </a:ln>
          <a:effectLst>
            <a:outerShdw blurRad="50800" dist="38100" dir="2700000" algn="tl" rotWithShape="0">
              <a:prstClr val="black">
                <a:alpha val="40000"/>
              </a:prstClr>
            </a:outerShdw>
          </a:effectLst>
        </p:spPr>
      </p:pic>
      <p:pic>
        <p:nvPicPr>
          <p:cNvPr id="13" name="圖片 12" descr="pencil_t.png"/>
          <p:cNvPicPr>
            <a:picLocks noChangeAspect="1"/>
          </p:cNvPicPr>
          <p:nvPr/>
        </p:nvPicPr>
        <p:blipFill>
          <a:blip r:embed="rId5" cstate="print"/>
          <a:stretch>
            <a:fillRect/>
          </a:stretch>
        </p:blipFill>
        <p:spPr>
          <a:xfrm>
            <a:off x="5719051" y="3910920"/>
            <a:ext cx="1800225" cy="1752600"/>
          </a:xfrm>
          <a:prstGeom prst="rect">
            <a:avLst/>
          </a:prstGeom>
        </p:spPr>
      </p:pic>
      <p:sp>
        <p:nvSpPr>
          <p:cNvPr id="16" name="文字方塊 15"/>
          <p:cNvSpPr txBox="1"/>
          <p:nvPr/>
        </p:nvSpPr>
        <p:spPr>
          <a:xfrm>
            <a:off x="8464059" y="6389076"/>
            <a:ext cx="550985" cy="369332"/>
          </a:xfrm>
          <a:prstGeom prst="rect">
            <a:avLst/>
          </a:prstGeom>
          <a:noFill/>
        </p:spPr>
        <p:txBody>
          <a:bodyPr wrap="square" rtlCol="0">
            <a:spAutoFit/>
          </a:bodyPr>
          <a:lstStyle/>
          <a:p>
            <a:pPr algn="ctr"/>
            <a:r>
              <a:rPr lang="en-US" altLang="zh-TW" dirty="0" smtClean="0">
                <a:solidFill>
                  <a:srgbClr val="003300"/>
                </a:solidFill>
              </a:rPr>
              <a:t>1</a:t>
            </a:r>
            <a:endParaRPr lang="zh-TW" altLang="en-US" dirty="0">
              <a:solidFill>
                <a:srgbClr val="003300"/>
              </a:solidFill>
            </a:endParaRPr>
          </a:p>
        </p:txBody>
      </p:sp>
    </p:spTree>
    <p:extLst>
      <p:ext uri="{BB962C8B-B14F-4D97-AF65-F5344CB8AC3E}">
        <p14:creationId xmlns:p14="http://schemas.microsoft.com/office/powerpoint/2010/main" val="341575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8" presetClass="entr" presetSubtype="12"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strips(downLeft)">
                                      <p:cBhvr>
                                        <p:cTn id="23" dur="500"/>
                                        <p:tgtEl>
                                          <p:spTgt spid="11"/>
                                        </p:tgtEl>
                                      </p:cBhvr>
                                    </p:animEffect>
                                  </p:childTnLst>
                                </p:cTn>
                              </p:par>
                              <p:par>
                                <p:cTn id="24" presetID="1" presetClass="exit" presetSubtype="0" fill="hold" nodeType="withEffect">
                                  <p:stCondLst>
                                    <p:cond delay="0"/>
                                  </p:stCondLst>
                                  <p:childTnLst>
                                    <p:set>
                                      <p:cBhvr>
                                        <p:cTn id="25" dur="1" fill="hold">
                                          <p:stCondLst>
                                            <p:cond delay="0"/>
                                          </p:stCondLst>
                                        </p:cTn>
                                        <p:tgtEl>
                                          <p:spTgt spid="9"/>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13"/>
                                        </p:tgtEl>
                                        <p:attrNameLst>
                                          <p:attrName>style.visibility</p:attrName>
                                        </p:attrNameLst>
                                      </p:cBhvr>
                                      <p:to>
                                        <p:strVal val="hidden"/>
                                      </p:to>
                                    </p:set>
                                  </p:childTnLst>
                                </p:cTn>
                              </p:par>
                              <p:par>
                                <p:cTn id="28" presetID="1" presetClass="exit"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8" grpId="0" animBg="1"/>
      <p:bldP spid="7" grpId="0" animBg="1"/>
      <p:bldP spid="7"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aa14.jpg"/>
          <p:cNvPicPr>
            <a:picLocks noChangeAspect="1"/>
          </p:cNvPicPr>
          <p:nvPr/>
        </p:nvPicPr>
        <p:blipFill>
          <a:blip r:embed="rId3" cstate="print"/>
          <a:stretch>
            <a:fillRect/>
          </a:stretch>
        </p:blipFill>
        <p:spPr>
          <a:xfrm>
            <a:off x="1881270" y="859808"/>
            <a:ext cx="5372788" cy="5846000"/>
          </a:xfrm>
          <a:prstGeom prst="rect">
            <a:avLst/>
          </a:prstGeom>
        </p:spPr>
      </p:pic>
      <p:sp>
        <p:nvSpPr>
          <p:cNvPr id="7" name="矩形 6"/>
          <p:cNvSpPr/>
          <p:nvPr/>
        </p:nvSpPr>
        <p:spPr>
          <a:xfrm>
            <a:off x="0" y="0"/>
            <a:ext cx="460375" cy="6858000"/>
          </a:xfrm>
          <a:prstGeom prst="rect">
            <a:avLst/>
          </a:prstGeom>
          <a:gradFill>
            <a:gsLst>
              <a:gs pos="0">
                <a:schemeClr val="accent3">
                  <a:lumMod val="60000"/>
                  <a:lumOff val="40000"/>
                </a:schemeClr>
              </a:gs>
              <a:gs pos="50000">
                <a:schemeClr val="accent3">
                  <a:lumMod val="40000"/>
                  <a:lumOff val="60000"/>
                </a:schemeClr>
              </a:gs>
              <a:gs pos="100000">
                <a:schemeClr val="accent3">
                  <a:lumMod val="60000"/>
                  <a:lumOff val="40000"/>
                </a:schemeClr>
              </a:gs>
            </a:gsLst>
            <a:lin ang="54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文字方塊 2"/>
          <p:cNvSpPr txBox="1"/>
          <p:nvPr/>
        </p:nvSpPr>
        <p:spPr>
          <a:xfrm>
            <a:off x="611560" y="260648"/>
            <a:ext cx="7416824" cy="523220"/>
          </a:xfrm>
          <a:prstGeom prst="rect">
            <a:avLst/>
          </a:prstGeom>
          <a:noFill/>
        </p:spPr>
        <p:txBody>
          <a:bodyPr wrap="square" rtlCol="0">
            <a:spAutoFit/>
          </a:bodyPr>
          <a:lstStyle/>
          <a:p>
            <a:r>
              <a:rPr lang="en-US" altLang="zh-TW" sz="2800" b="1" dirty="0" smtClean="0">
                <a:solidFill>
                  <a:srgbClr val="003300"/>
                </a:solidFill>
                <a:latin typeface="微軟正黑體" pitchFamily="34" charset="-120"/>
                <a:ea typeface="微軟正黑體" pitchFamily="34" charset="-120"/>
              </a:rPr>
              <a:t>ISO 26000 </a:t>
            </a:r>
            <a:r>
              <a:rPr lang="en-US" altLang="zh-TW" sz="2800" b="1" dirty="0" smtClean="0">
                <a:solidFill>
                  <a:srgbClr val="FF0000"/>
                </a:solidFill>
                <a:latin typeface="微軟正黑體" pitchFamily="34" charset="-120"/>
                <a:ea typeface="微軟正黑體" pitchFamily="34" charset="-120"/>
              </a:rPr>
              <a:t>7</a:t>
            </a:r>
            <a:r>
              <a:rPr lang="zh-TW" altLang="en-US" sz="2800" b="1" dirty="0" smtClean="0">
                <a:solidFill>
                  <a:srgbClr val="FF0000"/>
                </a:solidFill>
                <a:latin typeface="微軟正黑體" pitchFamily="34" charset="-120"/>
                <a:ea typeface="微軟正黑體" pitchFamily="34" charset="-120"/>
              </a:rPr>
              <a:t>個構面</a:t>
            </a:r>
          </a:p>
        </p:txBody>
      </p:sp>
      <p:cxnSp>
        <p:nvCxnSpPr>
          <p:cNvPr id="9" name="直線接點 8"/>
          <p:cNvCxnSpPr/>
          <p:nvPr/>
        </p:nvCxnSpPr>
        <p:spPr>
          <a:xfrm>
            <a:off x="723331" y="764275"/>
            <a:ext cx="7765576" cy="0"/>
          </a:xfrm>
          <a:prstGeom prst="line">
            <a:avLst/>
          </a:prstGeom>
          <a:ln w="28575">
            <a:solidFill>
              <a:srgbClr val="003300"/>
            </a:solidFill>
            <a:tailEnd type="none"/>
          </a:ln>
        </p:spPr>
        <p:style>
          <a:lnRef idx="1">
            <a:schemeClr val="accent1"/>
          </a:lnRef>
          <a:fillRef idx="0">
            <a:schemeClr val="accent1"/>
          </a:fillRef>
          <a:effectRef idx="0">
            <a:schemeClr val="accent1"/>
          </a:effectRef>
          <a:fontRef idx="minor">
            <a:schemeClr val="tx1"/>
          </a:fontRef>
        </p:style>
      </p:cxnSp>
      <p:sp>
        <p:nvSpPr>
          <p:cNvPr id="11" name="橢圓 10"/>
          <p:cNvSpPr/>
          <p:nvPr/>
        </p:nvSpPr>
        <p:spPr>
          <a:xfrm>
            <a:off x="3589360" y="3548415"/>
            <a:ext cx="1878069" cy="1926000"/>
          </a:xfrm>
          <a:prstGeom prst="ellipse">
            <a:avLst/>
          </a:prstGeom>
          <a:solidFill>
            <a:srgbClr val="0000CC">
              <a:alpha val="15000"/>
            </a:srgbClr>
          </a:solidFill>
          <a:ln w="66675">
            <a:solidFill>
              <a:srgbClr val="00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p:cNvSpPr txBox="1"/>
          <p:nvPr/>
        </p:nvSpPr>
        <p:spPr>
          <a:xfrm>
            <a:off x="3862315" y="4612944"/>
            <a:ext cx="1405719" cy="369332"/>
          </a:xfrm>
          <a:prstGeom prst="rect">
            <a:avLst/>
          </a:prstGeom>
          <a:noFill/>
        </p:spPr>
        <p:txBody>
          <a:bodyPr wrap="square" rtlCol="0">
            <a:spAutoFit/>
          </a:bodyPr>
          <a:lstStyle/>
          <a:p>
            <a:pPr algn="ctr"/>
            <a:r>
              <a:rPr lang="zh-TW" altLang="en-US" b="1" dirty="0" smtClean="0">
                <a:solidFill>
                  <a:srgbClr val="0000CC"/>
                </a:solidFill>
                <a:latin typeface="微軟正黑體" pitchFamily="34" charset="-120"/>
                <a:ea typeface="微軟正黑體" pitchFamily="34" charset="-120"/>
              </a:rPr>
              <a:t>組織治理</a:t>
            </a:r>
            <a:endParaRPr lang="zh-TW" altLang="en-US" b="1" dirty="0">
              <a:solidFill>
                <a:srgbClr val="0000CC"/>
              </a:solidFill>
              <a:latin typeface="微軟正黑體" pitchFamily="34" charset="-120"/>
              <a:ea typeface="微軟正黑體" pitchFamily="34" charset="-120"/>
            </a:endParaRPr>
          </a:p>
        </p:txBody>
      </p:sp>
      <p:sp>
        <p:nvSpPr>
          <p:cNvPr id="13" name="橢圓 12"/>
          <p:cNvSpPr/>
          <p:nvPr/>
        </p:nvSpPr>
        <p:spPr>
          <a:xfrm>
            <a:off x="4681182" y="2538482"/>
            <a:ext cx="1323833" cy="1323833"/>
          </a:xfrm>
          <a:prstGeom prst="ellipse">
            <a:avLst/>
          </a:prstGeom>
          <a:solidFill>
            <a:srgbClr val="003300">
              <a:alpha val="15000"/>
            </a:srgbClr>
          </a:solidFill>
          <a:ln w="53975">
            <a:solidFill>
              <a:srgbClr val="0033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p:cNvSpPr txBox="1"/>
          <p:nvPr/>
        </p:nvSpPr>
        <p:spPr>
          <a:xfrm>
            <a:off x="791569" y="2442945"/>
            <a:ext cx="2169991" cy="1077218"/>
          </a:xfrm>
          <a:prstGeom prst="rect">
            <a:avLst/>
          </a:prstGeom>
          <a:solidFill>
            <a:srgbClr val="FFFF00"/>
          </a:solidFill>
        </p:spPr>
        <p:txBody>
          <a:bodyPr wrap="square" rtlCol="0">
            <a:spAutoFit/>
          </a:bodyPr>
          <a:lstStyle/>
          <a:p>
            <a:pPr algn="ctr"/>
            <a:r>
              <a:rPr lang="zh-TW" altLang="en-US" sz="3200" b="1" dirty="0" smtClean="0">
                <a:solidFill>
                  <a:srgbClr val="006600"/>
                </a:solidFill>
                <a:latin typeface="微軟正黑體" pitchFamily="34" charset="-120"/>
                <a:ea typeface="微軟正黑體" pitchFamily="34" charset="-120"/>
              </a:rPr>
              <a:t>社區參與</a:t>
            </a:r>
            <a:endParaRPr lang="en-US" altLang="zh-TW" sz="3200" b="1" dirty="0" smtClean="0">
              <a:solidFill>
                <a:srgbClr val="006600"/>
              </a:solidFill>
              <a:latin typeface="微軟正黑體" pitchFamily="34" charset="-120"/>
              <a:ea typeface="微軟正黑體" pitchFamily="34" charset="-120"/>
            </a:endParaRPr>
          </a:p>
          <a:p>
            <a:pPr algn="ctr"/>
            <a:r>
              <a:rPr lang="zh-TW" altLang="en-US" sz="3200" b="1" dirty="0" smtClean="0">
                <a:solidFill>
                  <a:srgbClr val="006600"/>
                </a:solidFill>
                <a:latin typeface="微軟正黑體" pitchFamily="34" charset="-120"/>
                <a:ea typeface="微軟正黑體" pitchFamily="34" charset="-120"/>
              </a:rPr>
              <a:t>與發展</a:t>
            </a:r>
            <a:endParaRPr lang="zh-TW" altLang="en-US" sz="3200" b="1" dirty="0">
              <a:solidFill>
                <a:srgbClr val="006600"/>
              </a:solidFill>
              <a:latin typeface="微軟正黑體" pitchFamily="34" charset="-120"/>
              <a:ea typeface="微軟正黑體" pitchFamily="34" charset="-120"/>
            </a:endParaRPr>
          </a:p>
        </p:txBody>
      </p:sp>
      <p:sp>
        <p:nvSpPr>
          <p:cNvPr id="15" name="文字方塊 14"/>
          <p:cNvSpPr txBox="1"/>
          <p:nvPr/>
        </p:nvSpPr>
        <p:spPr>
          <a:xfrm>
            <a:off x="6127845" y="2661308"/>
            <a:ext cx="1214651" cy="584775"/>
          </a:xfrm>
          <a:prstGeom prst="rect">
            <a:avLst/>
          </a:prstGeom>
          <a:solidFill>
            <a:srgbClr val="FFFF00"/>
          </a:solidFill>
        </p:spPr>
        <p:txBody>
          <a:bodyPr wrap="square" rtlCol="0">
            <a:spAutoFit/>
          </a:bodyPr>
          <a:lstStyle/>
          <a:p>
            <a:pPr algn="ctr"/>
            <a:r>
              <a:rPr lang="zh-TW" altLang="en-US" sz="3200" b="1" dirty="0" smtClean="0">
                <a:solidFill>
                  <a:srgbClr val="006600"/>
                </a:solidFill>
                <a:latin typeface="微軟正黑體" pitchFamily="34" charset="-120"/>
                <a:ea typeface="微軟正黑體" pitchFamily="34" charset="-120"/>
              </a:rPr>
              <a:t>人權</a:t>
            </a:r>
            <a:endParaRPr lang="zh-TW" altLang="en-US" sz="3200" b="1" dirty="0">
              <a:solidFill>
                <a:srgbClr val="006600"/>
              </a:solidFill>
              <a:latin typeface="微軟正黑體" pitchFamily="34" charset="-120"/>
              <a:ea typeface="微軟正黑體" pitchFamily="34" charset="-120"/>
            </a:endParaRPr>
          </a:p>
        </p:txBody>
      </p:sp>
      <p:sp>
        <p:nvSpPr>
          <p:cNvPr id="16" name="文字方塊 15"/>
          <p:cNvSpPr txBox="1"/>
          <p:nvPr/>
        </p:nvSpPr>
        <p:spPr>
          <a:xfrm>
            <a:off x="6782950" y="3794056"/>
            <a:ext cx="2118906" cy="584775"/>
          </a:xfrm>
          <a:prstGeom prst="rect">
            <a:avLst/>
          </a:prstGeom>
          <a:solidFill>
            <a:srgbClr val="FFFF00"/>
          </a:solidFill>
        </p:spPr>
        <p:txBody>
          <a:bodyPr wrap="square" rtlCol="0">
            <a:spAutoFit/>
          </a:bodyPr>
          <a:lstStyle/>
          <a:p>
            <a:pPr algn="ctr"/>
            <a:r>
              <a:rPr lang="zh-TW" altLang="en-US" sz="3200" b="1" dirty="0" smtClean="0">
                <a:solidFill>
                  <a:srgbClr val="006600"/>
                </a:solidFill>
                <a:latin typeface="微軟正黑體" pitchFamily="34" charset="-120"/>
                <a:ea typeface="微軟正黑體" pitchFamily="34" charset="-120"/>
              </a:rPr>
              <a:t>勞工實務</a:t>
            </a:r>
            <a:endParaRPr lang="zh-TW" altLang="en-US" sz="3200" b="1" dirty="0">
              <a:solidFill>
                <a:srgbClr val="006600"/>
              </a:solidFill>
              <a:latin typeface="微軟正黑體" pitchFamily="34" charset="-120"/>
              <a:ea typeface="微軟正黑體" pitchFamily="34" charset="-120"/>
            </a:endParaRPr>
          </a:p>
        </p:txBody>
      </p:sp>
      <p:sp>
        <p:nvSpPr>
          <p:cNvPr id="17" name="橢圓 16"/>
          <p:cNvSpPr/>
          <p:nvPr/>
        </p:nvSpPr>
        <p:spPr>
          <a:xfrm>
            <a:off x="5420434" y="3837294"/>
            <a:ext cx="1323833" cy="1323833"/>
          </a:xfrm>
          <a:prstGeom prst="ellipse">
            <a:avLst/>
          </a:prstGeom>
          <a:solidFill>
            <a:srgbClr val="003300">
              <a:alpha val="15000"/>
            </a:srgbClr>
          </a:solidFill>
          <a:ln w="53975">
            <a:solidFill>
              <a:srgbClr val="0033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橢圓 17"/>
          <p:cNvSpPr/>
          <p:nvPr/>
        </p:nvSpPr>
        <p:spPr>
          <a:xfrm>
            <a:off x="4685729" y="5122458"/>
            <a:ext cx="1323833" cy="1323833"/>
          </a:xfrm>
          <a:prstGeom prst="ellipse">
            <a:avLst/>
          </a:prstGeom>
          <a:solidFill>
            <a:srgbClr val="003300">
              <a:alpha val="15000"/>
            </a:srgbClr>
          </a:solidFill>
          <a:ln w="53975">
            <a:solidFill>
              <a:srgbClr val="0033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文字方塊 18"/>
          <p:cNvSpPr txBox="1"/>
          <p:nvPr/>
        </p:nvSpPr>
        <p:spPr>
          <a:xfrm>
            <a:off x="4967788" y="6168793"/>
            <a:ext cx="1105470" cy="584775"/>
          </a:xfrm>
          <a:prstGeom prst="rect">
            <a:avLst/>
          </a:prstGeom>
          <a:solidFill>
            <a:srgbClr val="FFFF00"/>
          </a:solidFill>
        </p:spPr>
        <p:txBody>
          <a:bodyPr wrap="square" rtlCol="0">
            <a:spAutoFit/>
          </a:bodyPr>
          <a:lstStyle/>
          <a:p>
            <a:pPr algn="ctr"/>
            <a:r>
              <a:rPr lang="zh-TW" altLang="en-US" sz="3200" b="1" dirty="0" smtClean="0">
                <a:solidFill>
                  <a:srgbClr val="006600"/>
                </a:solidFill>
                <a:latin typeface="微軟正黑體" pitchFamily="34" charset="-120"/>
                <a:ea typeface="微軟正黑體" pitchFamily="34" charset="-120"/>
              </a:rPr>
              <a:t>環境</a:t>
            </a:r>
            <a:endParaRPr lang="zh-TW" altLang="en-US" sz="3200" b="1" dirty="0">
              <a:solidFill>
                <a:srgbClr val="006600"/>
              </a:solidFill>
              <a:latin typeface="微軟正黑體" pitchFamily="34" charset="-120"/>
              <a:ea typeface="微軟正黑體" pitchFamily="34" charset="-120"/>
            </a:endParaRPr>
          </a:p>
        </p:txBody>
      </p:sp>
      <p:sp>
        <p:nvSpPr>
          <p:cNvPr id="20" name="橢圓 19"/>
          <p:cNvSpPr/>
          <p:nvPr/>
        </p:nvSpPr>
        <p:spPr>
          <a:xfrm>
            <a:off x="3036624" y="5111084"/>
            <a:ext cx="1323833" cy="1323833"/>
          </a:xfrm>
          <a:prstGeom prst="ellipse">
            <a:avLst/>
          </a:prstGeom>
          <a:solidFill>
            <a:srgbClr val="003300">
              <a:alpha val="15000"/>
            </a:srgbClr>
          </a:solidFill>
          <a:ln w="53975">
            <a:solidFill>
              <a:srgbClr val="0033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文字方塊 20"/>
          <p:cNvSpPr txBox="1"/>
          <p:nvPr/>
        </p:nvSpPr>
        <p:spPr>
          <a:xfrm>
            <a:off x="1040876" y="5254385"/>
            <a:ext cx="1934351" cy="1077218"/>
          </a:xfrm>
          <a:prstGeom prst="rect">
            <a:avLst/>
          </a:prstGeom>
          <a:solidFill>
            <a:srgbClr val="FFFF00"/>
          </a:solidFill>
        </p:spPr>
        <p:txBody>
          <a:bodyPr wrap="square" rtlCol="0">
            <a:spAutoFit/>
          </a:bodyPr>
          <a:lstStyle/>
          <a:p>
            <a:pPr algn="ctr"/>
            <a:r>
              <a:rPr lang="zh-TW" altLang="en-US" sz="3200" b="1" dirty="0" smtClean="0">
                <a:solidFill>
                  <a:srgbClr val="006600"/>
                </a:solidFill>
                <a:latin typeface="微軟正黑體" pitchFamily="34" charset="-120"/>
                <a:ea typeface="微軟正黑體" pitchFamily="34" charset="-120"/>
              </a:rPr>
              <a:t>公平運作</a:t>
            </a:r>
            <a:endParaRPr lang="en-US" altLang="zh-TW" sz="3200" b="1" dirty="0" smtClean="0">
              <a:solidFill>
                <a:srgbClr val="006600"/>
              </a:solidFill>
              <a:latin typeface="微軟正黑體" pitchFamily="34" charset="-120"/>
              <a:ea typeface="微軟正黑體" pitchFamily="34" charset="-120"/>
            </a:endParaRPr>
          </a:p>
          <a:p>
            <a:pPr algn="ctr"/>
            <a:r>
              <a:rPr lang="zh-TW" altLang="en-US" sz="3200" b="1" dirty="0" smtClean="0">
                <a:solidFill>
                  <a:srgbClr val="006600"/>
                </a:solidFill>
                <a:latin typeface="微軟正黑體" pitchFamily="34" charset="-120"/>
                <a:ea typeface="微軟正黑體" pitchFamily="34" charset="-120"/>
              </a:rPr>
              <a:t>實務</a:t>
            </a:r>
            <a:endParaRPr lang="zh-TW" altLang="en-US" sz="3200" b="1" dirty="0">
              <a:solidFill>
                <a:srgbClr val="006600"/>
              </a:solidFill>
              <a:latin typeface="微軟正黑體" pitchFamily="34" charset="-120"/>
              <a:ea typeface="微軟正黑體" pitchFamily="34" charset="-120"/>
            </a:endParaRPr>
          </a:p>
        </p:txBody>
      </p:sp>
      <p:sp>
        <p:nvSpPr>
          <p:cNvPr id="22" name="橢圓 21"/>
          <p:cNvSpPr/>
          <p:nvPr/>
        </p:nvSpPr>
        <p:spPr>
          <a:xfrm>
            <a:off x="2367884" y="3855490"/>
            <a:ext cx="1323833" cy="1323833"/>
          </a:xfrm>
          <a:prstGeom prst="ellipse">
            <a:avLst/>
          </a:prstGeom>
          <a:solidFill>
            <a:srgbClr val="003300">
              <a:alpha val="15000"/>
            </a:srgbClr>
          </a:solidFill>
          <a:ln w="53975">
            <a:solidFill>
              <a:srgbClr val="0033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文字方塊 22"/>
          <p:cNvSpPr txBox="1"/>
          <p:nvPr/>
        </p:nvSpPr>
        <p:spPr>
          <a:xfrm>
            <a:off x="604140" y="4053394"/>
            <a:ext cx="1715966" cy="1077218"/>
          </a:xfrm>
          <a:prstGeom prst="rect">
            <a:avLst/>
          </a:prstGeom>
          <a:solidFill>
            <a:srgbClr val="FFFF00"/>
          </a:solidFill>
        </p:spPr>
        <p:txBody>
          <a:bodyPr wrap="square" rtlCol="0">
            <a:spAutoFit/>
          </a:bodyPr>
          <a:lstStyle/>
          <a:p>
            <a:pPr algn="ctr"/>
            <a:r>
              <a:rPr lang="zh-TW" altLang="en-US" sz="3200" b="1" dirty="0" smtClean="0">
                <a:solidFill>
                  <a:srgbClr val="006600"/>
                </a:solidFill>
                <a:latin typeface="微軟正黑體" pitchFamily="34" charset="-120"/>
                <a:ea typeface="微軟正黑體" pitchFamily="34" charset="-120"/>
              </a:rPr>
              <a:t>消費者</a:t>
            </a:r>
            <a:endParaRPr lang="en-US" altLang="zh-TW" sz="3200" b="1" dirty="0" smtClean="0">
              <a:solidFill>
                <a:srgbClr val="006600"/>
              </a:solidFill>
              <a:latin typeface="微軟正黑體" pitchFamily="34" charset="-120"/>
              <a:ea typeface="微軟正黑體" pitchFamily="34" charset="-120"/>
            </a:endParaRPr>
          </a:p>
          <a:p>
            <a:pPr algn="ctr"/>
            <a:r>
              <a:rPr lang="zh-TW" altLang="en-US" sz="3200" b="1" dirty="0" smtClean="0">
                <a:solidFill>
                  <a:srgbClr val="006600"/>
                </a:solidFill>
                <a:latin typeface="微軟正黑體" pitchFamily="34" charset="-120"/>
                <a:ea typeface="微軟正黑體" pitchFamily="34" charset="-120"/>
              </a:rPr>
              <a:t>議題</a:t>
            </a:r>
            <a:endParaRPr lang="zh-TW" altLang="en-US" sz="3200" b="1" dirty="0">
              <a:solidFill>
                <a:srgbClr val="006600"/>
              </a:solidFill>
              <a:latin typeface="微軟正黑體" pitchFamily="34" charset="-120"/>
              <a:ea typeface="微軟正黑體" pitchFamily="34" charset="-120"/>
            </a:endParaRPr>
          </a:p>
        </p:txBody>
      </p:sp>
      <p:sp>
        <p:nvSpPr>
          <p:cNvPr id="24" name="橢圓 23"/>
          <p:cNvSpPr/>
          <p:nvPr/>
        </p:nvSpPr>
        <p:spPr>
          <a:xfrm>
            <a:off x="3022976" y="2545305"/>
            <a:ext cx="1323833" cy="1323833"/>
          </a:xfrm>
          <a:prstGeom prst="ellipse">
            <a:avLst/>
          </a:prstGeom>
          <a:solidFill>
            <a:srgbClr val="003300">
              <a:alpha val="15000"/>
            </a:srgbClr>
          </a:solidFill>
          <a:ln w="53975">
            <a:solidFill>
              <a:srgbClr val="0033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 name="圖片 1"/>
          <p:cNvPicPr>
            <a:picLocks noChangeAspect="1"/>
          </p:cNvPicPr>
          <p:nvPr/>
        </p:nvPicPr>
        <p:blipFill rotWithShape="1">
          <a:blip r:embed="rId4" cstate="print">
            <a:extLst>
              <a:ext uri="{28A0092B-C50C-407E-A947-70E740481C1C}">
                <a14:useLocalDpi xmlns:a14="http://schemas.microsoft.com/office/drawing/2010/main" val="0"/>
              </a:ext>
            </a:extLst>
          </a:blip>
          <a:srcRect l="5911" r="23586"/>
          <a:stretch/>
        </p:blipFill>
        <p:spPr>
          <a:xfrm>
            <a:off x="563196" y="5274136"/>
            <a:ext cx="2821457" cy="1509658"/>
          </a:xfrm>
          <a:prstGeom prst="rect">
            <a:avLst/>
          </a:prstGeom>
          <a:ln w="57150">
            <a:solidFill>
              <a:srgbClr val="003300"/>
            </a:solidFill>
          </a:ln>
        </p:spPr>
      </p:pic>
      <p:pic>
        <p:nvPicPr>
          <p:cNvPr id="6" name="圖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59773" y="4810707"/>
            <a:ext cx="2616257" cy="1962193"/>
          </a:xfrm>
          <a:prstGeom prst="rect">
            <a:avLst/>
          </a:prstGeom>
          <a:ln w="57150">
            <a:solidFill>
              <a:srgbClr val="003300"/>
            </a:solidFill>
          </a:ln>
        </p:spPr>
      </p:pic>
      <p:pic>
        <p:nvPicPr>
          <p:cNvPr id="10" name="圖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55977" y="206134"/>
            <a:ext cx="3396162" cy="2264108"/>
          </a:xfrm>
          <a:prstGeom prst="rect">
            <a:avLst/>
          </a:prstGeom>
          <a:ln w="57150">
            <a:solidFill>
              <a:srgbClr val="003300"/>
            </a:solidFill>
          </a:ln>
        </p:spPr>
      </p:pic>
      <p:pic>
        <p:nvPicPr>
          <p:cNvPr id="26" name="圖片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95330" y="1604377"/>
            <a:ext cx="3780571" cy="2124429"/>
          </a:xfrm>
          <a:prstGeom prst="rect">
            <a:avLst/>
          </a:prstGeom>
          <a:ln w="57150">
            <a:solidFill>
              <a:srgbClr val="003300"/>
            </a:solidFill>
          </a:ln>
        </p:spPr>
      </p:pic>
      <p:pic>
        <p:nvPicPr>
          <p:cNvPr id="27" name="圖片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47604" y="4784249"/>
            <a:ext cx="2676525" cy="2000250"/>
          </a:xfrm>
          <a:prstGeom prst="rect">
            <a:avLst/>
          </a:prstGeom>
          <a:ln w="57150">
            <a:solidFill>
              <a:srgbClr val="003300"/>
            </a:solidFill>
          </a:ln>
        </p:spPr>
      </p:pic>
      <p:pic>
        <p:nvPicPr>
          <p:cNvPr id="28" name="圖片 27"/>
          <p:cNvPicPr>
            <a:picLocks noChangeAspect="1"/>
          </p:cNvPicPr>
          <p:nvPr/>
        </p:nvPicPr>
        <p:blipFill rotWithShape="1">
          <a:blip r:embed="rId9" cstate="print">
            <a:extLst>
              <a:ext uri="{28A0092B-C50C-407E-A947-70E740481C1C}">
                <a14:useLocalDpi xmlns:a14="http://schemas.microsoft.com/office/drawing/2010/main" val="0"/>
              </a:ext>
            </a:extLst>
          </a:blip>
          <a:srcRect l="13731" t="12910" r="20192" b="12793"/>
          <a:stretch/>
        </p:blipFill>
        <p:spPr>
          <a:xfrm>
            <a:off x="576844" y="3616658"/>
            <a:ext cx="3545206" cy="2243114"/>
          </a:xfrm>
          <a:prstGeom prst="rect">
            <a:avLst/>
          </a:prstGeom>
          <a:ln w="57150">
            <a:solidFill>
              <a:srgbClr val="003300"/>
            </a:solidFill>
          </a:ln>
        </p:spPr>
      </p:pic>
      <p:sp>
        <p:nvSpPr>
          <p:cNvPr id="29" name="矩形 28"/>
          <p:cNvSpPr/>
          <p:nvPr/>
        </p:nvSpPr>
        <p:spPr>
          <a:xfrm>
            <a:off x="460376" y="783868"/>
            <a:ext cx="8683624" cy="607413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5" name="圖片 24" descr="aa14.jpg"/>
          <p:cNvPicPr>
            <a:picLocks noChangeAspect="1"/>
          </p:cNvPicPr>
          <p:nvPr/>
        </p:nvPicPr>
        <p:blipFill>
          <a:blip r:embed="rId3" cstate="print"/>
          <a:stretch>
            <a:fillRect/>
          </a:stretch>
        </p:blipFill>
        <p:spPr>
          <a:xfrm>
            <a:off x="1882800" y="860400"/>
            <a:ext cx="5372788" cy="5846000"/>
          </a:xfrm>
          <a:prstGeom prst="rect">
            <a:avLst/>
          </a:prstGeom>
        </p:spPr>
      </p:pic>
      <p:sp>
        <p:nvSpPr>
          <p:cNvPr id="30" name="矩形 29"/>
          <p:cNvSpPr/>
          <p:nvPr/>
        </p:nvSpPr>
        <p:spPr>
          <a:xfrm>
            <a:off x="5479578" y="130589"/>
            <a:ext cx="3596323" cy="66097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1" name="直線接點 30"/>
          <p:cNvCxnSpPr/>
          <p:nvPr/>
        </p:nvCxnSpPr>
        <p:spPr>
          <a:xfrm>
            <a:off x="5479578" y="763200"/>
            <a:ext cx="2984481" cy="0"/>
          </a:xfrm>
          <a:prstGeom prst="line">
            <a:avLst/>
          </a:prstGeom>
          <a:ln w="28575">
            <a:solidFill>
              <a:srgbClr val="003300"/>
            </a:solidFill>
            <a:tailEnd type="none"/>
          </a:ln>
        </p:spPr>
        <p:style>
          <a:lnRef idx="1">
            <a:schemeClr val="accent1"/>
          </a:lnRef>
          <a:fillRef idx="0">
            <a:schemeClr val="accent1"/>
          </a:fillRef>
          <a:effectRef idx="0">
            <a:schemeClr val="accent1"/>
          </a:effectRef>
          <a:fontRef idx="minor">
            <a:schemeClr val="tx1"/>
          </a:fontRef>
        </p:style>
      </p:cxnSp>
      <p:sp>
        <p:nvSpPr>
          <p:cNvPr id="33" name="文字方塊 32"/>
          <p:cNvSpPr txBox="1"/>
          <p:nvPr/>
        </p:nvSpPr>
        <p:spPr>
          <a:xfrm>
            <a:off x="8463600" y="6390000"/>
            <a:ext cx="550985" cy="369332"/>
          </a:xfrm>
          <a:prstGeom prst="rect">
            <a:avLst/>
          </a:prstGeom>
          <a:noFill/>
        </p:spPr>
        <p:txBody>
          <a:bodyPr wrap="square" rtlCol="0">
            <a:spAutoFit/>
          </a:bodyPr>
          <a:lstStyle/>
          <a:p>
            <a:pPr algn="ctr"/>
            <a:r>
              <a:rPr lang="en-US" altLang="zh-TW" dirty="0" smtClean="0">
                <a:solidFill>
                  <a:srgbClr val="003300"/>
                </a:solidFill>
              </a:rPr>
              <a:t>11</a:t>
            </a:r>
            <a:endParaRPr lang="zh-TW" altLang="en-US" dirty="0">
              <a:solidFill>
                <a:srgbClr val="003300"/>
              </a:solidFill>
            </a:endParaRPr>
          </a:p>
        </p:txBody>
      </p:sp>
      <p:sp>
        <p:nvSpPr>
          <p:cNvPr id="34" name="文字方塊 33"/>
          <p:cNvSpPr txBox="1"/>
          <p:nvPr/>
        </p:nvSpPr>
        <p:spPr>
          <a:xfrm>
            <a:off x="85516" y="79514"/>
            <a:ext cx="338554" cy="887897"/>
          </a:xfrm>
          <a:prstGeom prst="rect">
            <a:avLst/>
          </a:prstGeom>
          <a:noFill/>
        </p:spPr>
        <p:txBody>
          <a:bodyPr vert="eaVert" wrap="square" lIns="0" tIns="0" rIns="0" bIns="0" rtlCol="0">
            <a:spAutoFit/>
          </a:bodyPr>
          <a:lstStyle/>
          <a:p>
            <a:pPr algn="ctr"/>
            <a:r>
              <a:rPr lang="zh-TW" altLang="en-US" sz="2200" b="1" dirty="0" smtClean="0">
                <a:solidFill>
                  <a:srgbClr val="003300"/>
                </a:solidFill>
                <a:latin typeface="微軟正黑體" pitchFamily="34" charset="-120"/>
                <a:ea typeface="微軟正黑體" pitchFamily="34" charset="-120"/>
              </a:rPr>
              <a:t>架構</a:t>
            </a:r>
            <a:endParaRPr lang="zh-TW" altLang="en-US" sz="2200" b="1" dirty="0">
              <a:solidFill>
                <a:srgbClr val="0033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80896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25"/>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1"/>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2"/>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13"/>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5"/>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0"/>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16"/>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7"/>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26"/>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par>
                                <p:cTn id="63" presetID="1" presetClass="exit" presetSubtype="0" fill="hold" grpId="1" nodeType="withEffect">
                                  <p:stCondLst>
                                    <p:cond delay="0"/>
                                  </p:stCondLst>
                                  <p:childTnLst>
                                    <p:set>
                                      <p:cBhvr>
                                        <p:cTn id="64" dur="1" fill="hold">
                                          <p:stCondLst>
                                            <p:cond delay="0"/>
                                          </p:stCondLst>
                                        </p:cTn>
                                        <p:tgtEl>
                                          <p:spTgt spid="19"/>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18"/>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6"/>
                                        </p:tgtEl>
                                        <p:attrNameLst>
                                          <p:attrName>style.visibility</p:attrName>
                                        </p:attrNameLst>
                                      </p:cBhvr>
                                      <p:to>
                                        <p:strVal val="hidden"/>
                                      </p:to>
                                    </p:set>
                                  </p:childTnLst>
                                </p:cTn>
                              </p:par>
                              <p:par>
                                <p:cTn id="69" presetID="1" presetClass="entr" presetSubtype="0" fill="hold" nodeType="with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3"/>
                                        </p:tgtEl>
                                        <p:attrNameLst>
                                          <p:attrName>style.visibility</p:attrName>
                                        </p:attrNameLst>
                                      </p:cBhvr>
                                      <p:to>
                                        <p:strVal val="visible"/>
                                      </p:to>
                                    </p:set>
                                  </p:childTnLst>
                                </p:cTn>
                              </p:par>
                              <p:par>
                                <p:cTn id="77" presetID="1" presetClass="exit" presetSubtype="0" fill="hold" grpId="1" nodeType="withEffect">
                                  <p:stCondLst>
                                    <p:cond delay="0"/>
                                  </p:stCondLst>
                                  <p:childTnLst>
                                    <p:set>
                                      <p:cBhvr>
                                        <p:cTn id="78" dur="1" fill="hold">
                                          <p:stCondLst>
                                            <p:cond delay="0"/>
                                          </p:stCondLst>
                                        </p:cTn>
                                        <p:tgtEl>
                                          <p:spTgt spid="20"/>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21"/>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27"/>
                                        </p:tgtEl>
                                        <p:attrNameLst>
                                          <p:attrName>style.visibility</p:attrName>
                                        </p:attrNameLst>
                                      </p:cBhvr>
                                      <p:to>
                                        <p:strVal val="hidden"/>
                                      </p:to>
                                    </p:set>
                                  </p:childTnLst>
                                </p:cTn>
                              </p:par>
                              <p:par>
                                <p:cTn id="83" presetID="1" presetClass="entr" presetSubtype="0" fill="hold" nodeType="withEffect">
                                  <p:stCondLst>
                                    <p:cond delay="0"/>
                                  </p:stCondLst>
                                  <p:childTnLst>
                                    <p:set>
                                      <p:cBhvr>
                                        <p:cTn id="84" dur="1" fill="hold">
                                          <p:stCondLst>
                                            <p:cond delay="0"/>
                                          </p:stCondLst>
                                        </p:cTn>
                                        <p:tgtEl>
                                          <p:spTgt spid="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4"/>
                                        </p:tgtEl>
                                        <p:attrNameLst>
                                          <p:attrName>style.visibility</p:attrName>
                                        </p:attrNameLst>
                                      </p:cBhvr>
                                      <p:to>
                                        <p:strVal val="visible"/>
                                      </p:to>
                                    </p:set>
                                  </p:childTnLst>
                                </p:cTn>
                              </p:par>
                              <p:par>
                                <p:cTn id="91" presetID="1" presetClass="exit" presetSubtype="0" fill="hold" grpId="1" nodeType="withEffect">
                                  <p:stCondLst>
                                    <p:cond delay="0"/>
                                  </p:stCondLst>
                                  <p:childTnLst>
                                    <p:set>
                                      <p:cBhvr>
                                        <p:cTn id="92" dur="1" fill="hold">
                                          <p:stCondLst>
                                            <p:cond delay="0"/>
                                          </p:stCondLst>
                                        </p:cTn>
                                        <p:tgtEl>
                                          <p:spTgt spid="22"/>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23"/>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2"/>
                                        </p:tgtEl>
                                        <p:attrNameLst>
                                          <p:attrName>style.visibility</p:attrName>
                                        </p:attrNameLst>
                                      </p:cBhvr>
                                      <p:to>
                                        <p:strVal val="hidden"/>
                                      </p:to>
                                    </p:set>
                                  </p:childTnLst>
                                </p:cTn>
                              </p:par>
                              <p:par>
                                <p:cTn id="97" presetID="1" presetClass="entr" presetSubtype="0" fill="hold" nodeType="withEffect">
                                  <p:stCondLst>
                                    <p:cond delay="0"/>
                                  </p:stCondLst>
                                  <p:childTnLst>
                                    <p:set>
                                      <p:cBhvr>
                                        <p:cTn id="9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p:bldP spid="12" grpId="1"/>
      <p:bldP spid="13" grpId="0" animBg="1"/>
      <p:bldP spid="13" grpId="1" animBg="1"/>
      <p:bldP spid="14" grpId="0"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9" grpId="0" animBg="1"/>
      <p:bldP spid="3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TEJ </a:t>
            </a:r>
            <a:r>
              <a:rPr lang="zh-TW" altLang="en-US" dirty="0" smtClean="0"/>
              <a:t>企業社會責任收錄範疇</a:t>
            </a:r>
            <a:endParaRPr lang="zh-TW" altLang="en-US" dirty="0"/>
          </a:p>
        </p:txBody>
      </p:sp>
      <p:pic>
        <p:nvPicPr>
          <p:cNvPr id="4" name="圖片 3"/>
          <p:cNvPicPr>
            <a:picLocks noChangeAspect="1"/>
          </p:cNvPicPr>
          <p:nvPr/>
        </p:nvPicPr>
        <p:blipFill rotWithShape="1">
          <a:blip r:embed="rId2"/>
          <a:srcRect l="3361" t="44391" r="82038" b="25604"/>
          <a:stretch/>
        </p:blipFill>
        <p:spPr>
          <a:xfrm>
            <a:off x="2072410" y="1417638"/>
            <a:ext cx="4793726" cy="5249862"/>
          </a:xfrm>
          <a:prstGeom prst="rect">
            <a:avLst/>
          </a:prstGeom>
        </p:spPr>
      </p:pic>
    </p:spTree>
    <p:extLst>
      <p:ext uri="{BB962C8B-B14F-4D97-AF65-F5344CB8AC3E}">
        <p14:creationId xmlns:p14="http://schemas.microsoft.com/office/powerpoint/2010/main" val="12212967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以</a:t>
            </a:r>
            <a:r>
              <a:rPr lang="en-US" altLang="zh-TW" dirty="0" err="1" smtClean="0"/>
              <a:t>csr</a:t>
            </a:r>
            <a:r>
              <a:rPr lang="zh-TW" altLang="en-US" dirty="0" smtClean="0"/>
              <a:t>報告書分析</a:t>
            </a:r>
            <a:endParaRPr lang="zh-TW" altLang="en-US" dirty="0"/>
          </a:p>
        </p:txBody>
      </p:sp>
      <p:sp>
        <p:nvSpPr>
          <p:cNvPr id="5" name="文字版面配置區 4"/>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7791107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基本工資調漲之受害大戶</a:t>
            </a:r>
            <a:endParaRPr lang="zh-TW" altLang="en-US" dirty="0"/>
          </a:p>
        </p:txBody>
      </p:sp>
      <p:sp>
        <p:nvSpPr>
          <p:cNvPr id="3" name="文字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1501316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611560" y="234262"/>
            <a:ext cx="7920880" cy="677108"/>
          </a:xfrm>
          <a:prstGeom prst="rect">
            <a:avLst/>
          </a:prstGeom>
          <a:noFill/>
        </p:spPr>
        <p:txBody>
          <a:bodyPr wrap="square" rtlCol="0">
            <a:spAutoFit/>
          </a:bodyPr>
          <a:lstStyle/>
          <a:p>
            <a:r>
              <a:rPr lang="en-US" altLang="zh-TW" sz="3800" dirty="0" smtClean="0">
                <a:latin typeface="微軟正黑體" pitchFamily="34" charset="-120"/>
                <a:ea typeface="微軟正黑體" pitchFamily="34" charset="-120"/>
              </a:rPr>
              <a:t>CSR</a:t>
            </a:r>
            <a:r>
              <a:rPr lang="zh-TW" altLang="en-US" sz="3800" dirty="0" smtClean="0">
                <a:latin typeface="微軟正黑體" pitchFamily="34" charset="-120"/>
                <a:ea typeface="微軟正黑體" pitchFamily="34" charset="-120"/>
              </a:rPr>
              <a:t>報告書 </a:t>
            </a:r>
            <a:r>
              <a:rPr lang="en-US" altLang="zh-TW" sz="3800" dirty="0" smtClean="0">
                <a:latin typeface="微軟正黑體" pitchFamily="34" charset="-120"/>
                <a:ea typeface="微軟正黑體" pitchFamily="34" charset="-120"/>
              </a:rPr>
              <a:t>– </a:t>
            </a:r>
            <a:r>
              <a:rPr lang="zh-TW" altLang="en-US" sz="3800" dirty="0" smtClean="0">
                <a:latin typeface="微軟正黑體" pitchFamily="34" charset="-120"/>
                <a:ea typeface="微軟正黑體" pitchFamily="34" charset="-120"/>
              </a:rPr>
              <a:t>辦法（第一階段）</a:t>
            </a:r>
            <a:endParaRPr lang="zh-TW" altLang="en-US" sz="3800" dirty="0">
              <a:latin typeface="微軟正黑體" pitchFamily="34" charset="-120"/>
              <a:ea typeface="微軟正黑體" pitchFamily="34" charset="-120"/>
            </a:endParaRPr>
          </a:p>
        </p:txBody>
      </p:sp>
      <p:cxnSp>
        <p:nvCxnSpPr>
          <p:cNvPr id="6" name="直線接點 5"/>
          <p:cNvCxnSpPr/>
          <p:nvPr/>
        </p:nvCxnSpPr>
        <p:spPr>
          <a:xfrm>
            <a:off x="723331" y="918650"/>
            <a:ext cx="7765576" cy="0"/>
          </a:xfrm>
          <a:prstGeom prst="line">
            <a:avLst/>
          </a:prstGeom>
          <a:ln w="28575">
            <a:solidFill>
              <a:srgbClr val="003300"/>
            </a:solidFill>
            <a:tailEnd type="none"/>
          </a:ln>
        </p:spPr>
        <p:style>
          <a:lnRef idx="1">
            <a:schemeClr val="accent1"/>
          </a:lnRef>
          <a:fillRef idx="0">
            <a:schemeClr val="accent1"/>
          </a:fillRef>
          <a:effectRef idx="0">
            <a:schemeClr val="accent1"/>
          </a:effectRef>
          <a:fontRef idx="minor">
            <a:schemeClr val="tx1"/>
          </a:fontRef>
        </p:style>
      </p:cxnSp>
      <p:sp>
        <p:nvSpPr>
          <p:cNvPr id="25" name="文字方塊 24"/>
          <p:cNvSpPr txBox="1"/>
          <p:nvPr/>
        </p:nvSpPr>
        <p:spPr>
          <a:xfrm>
            <a:off x="8464059" y="6389076"/>
            <a:ext cx="550985" cy="369332"/>
          </a:xfrm>
          <a:prstGeom prst="rect">
            <a:avLst/>
          </a:prstGeom>
          <a:noFill/>
        </p:spPr>
        <p:txBody>
          <a:bodyPr wrap="square" rtlCol="0">
            <a:spAutoFit/>
          </a:bodyPr>
          <a:lstStyle/>
          <a:p>
            <a:pPr algn="ctr"/>
            <a:r>
              <a:rPr lang="en-US" altLang="zh-TW" dirty="0" smtClean="0">
                <a:solidFill>
                  <a:srgbClr val="003300"/>
                </a:solidFill>
              </a:rPr>
              <a:t>2</a:t>
            </a:r>
            <a:endParaRPr lang="zh-TW" altLang="en-US" dirty="0">
              <a:solidFill>
                <a:srgbClr val="003300"/>
              </a:solidFill>
            </a:endParaRPr>
          </a:p>
        </p:txBody>
      </p:sp>
      <p:sp>
        <p:nvSpPr>
          <p:cNvPr id="26" name="文字方塊 25"/>
          <p:cNvSpPr txBox="1"/>
          <p:nvPr/>
        </p:nvSpPr>
        <p:spPr>
          <a:xfrm>
            <a:off x="403765" y="1068778"/>
            <a:ext cx="8193974" cy="4124206"/>
          </a:xfrm>
          <a:prstGeom prst="rect">
            <a:avLst/>
          </a:prstGeom>
          <a:noFill/>
        </p:spPr>
        <p:txBody>
          <a:bodyPr wrap="square" rtlCol="0">
            <a:spAutoFit/>
          </a:bodyPr>
          <a:lstStyle/>
          <a:p>
            <a:pPr marL="273050" indent="-273050"/>
            <a:r>
              <a:rPr lang="zh-TW" altLang="en-US" sz="2800" dirty="0" smtClean="0">
                <a:latin typeface="微軟正黑體" pitchFamily="34" charset="-120"/>
                <a:ea typeface="微軟正黑體" pitchFamily="34" charset="-120"/>
              </a:rPr>
              <a:t>◇ </a:t>
            </a:r>
            <a:r>
              <a:rPr lang="zh-TW" altLang="zh-TW" sz="2800" dirty="0" smtClean="0">
                <a:latin typeface="微軟正黑體" pitchFamily="34" charset="-120"/>
                <a:ea typeface="微軟正黑體" pitchFamily="34" charset="-120"/>
              </a:rPr>
              <a:t>證交所</a:t>
            </a:r>
            <a:r>
              <a:rPr lang="en-US" altLang="zh-TW" sz="2800" dirty="0" smtClean="0">
                <a:latin typeface="微軟正黑體" pitchFamily="34" charset="-120"/>
                <a:ea typeface="微軟正黑體" pitchFamily="34" charset="-120"/>
              </a:rPr>
              <a:t>2014/11/26</a:t>
            </a:r>
            <a:r>
              <a:rPr lang="zh-TW" altLang="zh-TW" sz="2800" dirty="0" smtClean="0">
                <a:latin typeface="微軟正黑體" pitchFamily="34" charset="-120"/>
                <a:ea typeface="微軟正黑體" pitchFamily="34" charset="-120"/>
              </a:rPr>
              <a:t>公布《</a:t>
            </a:r>
            <a:r>
              <a:rPr lang="x-none" altLang="zh-TW" sz="2800" dirty="0" smtClean="0">
                <a:latin typeface="微軟正黑體" pitchFamily="34" charset="-120"/>
                <a:ea typeface="微軟正黑體" pitchFamily="34" charset="-120"/>
              </a:rPr>
              <a:t> CSR</a:t>
            </a:r>
            <a:r>
              <a:rPr lang="zh-TW" altLang="zh-TW" sz="2800" dirty="0" smtClean="0">
                <a:latin typeface="微軟正黑體" pitchFamily="34" charset="-120"/>
                <a:ea typeface="微軟正黑體" pitchFamily="34" charset="-120"/>
              </a:rPr>
              <a:t>報告書作業辦法》要求</a:t>
            </a:r>
            <a:r>
              <a:rPr lang="zh-TW" altLang="zh-TW" sz="2800" dirty="0" smtClean="0">
                <a:solidFill>
                  <a:srgbClr val="0000CC"/>
                </a:solidFill>
                <a:latin typeface="微軟正黑體" pitchFamily="34" charset="-120"/>
                <a:ea typeface="微軟正黑體" pitchFamily="34" charset="-120"/>
              </a:rPr>
              <a:t>食品</a:t>
            </a:r>
            <a:r>
              <a:rPr lang="zh-TW" altLang="zh-TW" sz="2800" dirty="0" smtClean="0">
                <a:latin typeface="微軟正黑體" pitchFamily="34" charset="-120"/>
                <a:ea typeface="微軟正黑體" pitchFamily="34" charset="-120"/>
              </a:rPr>
              <a:t>、</a:t>
            </a:r>
            <a:r>
              <a:rPr lang="zh-TW" altLang="zh-TW" sz="2800" dirty="0" smtClean="0">
                <a:solidFill>
                  <a:srgbClr val="0000CC"/>
                </a:solidFill>
                <a:latin typeface="微軟正黑體" pitchFamily="34" charset="-120"/>
                <a:ea typeface="微軟正黑體" pitchFamily="34" charset="-120"/>
              </a:rPr>
              <a:t>化學</a:t>
            </a:r>
            <a:r>
              <a:rPr lang="zh-TW" altLang="zh-TW" sz="2800" dirty="0" smtClean="0">
                <a:latin typeface="微軟正黑體" pitchFamily="34" charset="-120"/>
                <a:ea typeface="微軟正黑體" pitchFamily="34" charset="-120"/>
              </a:rPr>
              <a:t>、</a:t>
            </a:r>
            <a:r>
              <a:rPr lang="zh-TW" altLang="zh-TW" sz="2800" dirty="0" smtClean="0">
                <a:solidFill>
                  <a:srgbClr val="0000CC"/>
                </a:solidFill>
                <a:latin typeface="微軟正黑體" pitchFamily="34" charset="-120"/>
                <a:ea typeface="微軟正黑體" pitchFamily="34" charset="-120"/>
              </a:rPr>
              <a:t>金融</a:t>
            </a:r>
            <a:r>
              <a:rPr lang="zh-TW" altLang="zh-TW" sz="2800" dirty="0" smtClean="0">
                <a:latin typeface="微軟正黑體" pitchFamily="34" charset="-120"/>
                <a:ea typeface="微軟正黑體" pitchFamily="34" charset="-120"/>
              </a:rPr>
              <a:t>、餐飲收入占營收比率達</a:t>
            </a:r>
            <a:r>
              <a:rPr lang="en-US" altLang="zh-TW" sz="2800" dirty="0" smtClean="0">
                <a:latin typeface="微軟正黑體" pitchFamily="34" charset="-120"/>
                <a:ea typeface="微軟正黑體" pitchFamily="34" charset="-120"/>
              </a:rPr>
              <a:t>50%</a:t>
            </a:r>
            <a:r>
              <a:rPr lang="zh-TW" altLang="zh-TW" sz="2800" dirty="0" smtClean="0">
                <a:latin typeface="微軟正黑體" pitchFamily="34" charset="-120"/>
                <a:ea typeface="微軟正黑體" pitchFamily="34" charset="-120"/>
              </a:rPr>
              <a:t>以上、及</a:t>
            </a:r>
            <a:r>
              <a:rPr lang="zh-TW" altLang="zh-TW" sz="2800" dirty="0" smtClean="0">
                <a:solidFill>
                  <a:srgbClr val="FF0000"/>
                </a:solidFill>
                <a:latin typeface="微軟正黑體" pitchFamily="34" charset="-120"/>
                <a:ea typeface="微軟正黑體" pitchFamily="34" charset="-120"/>
              </a:rPr>
              <a:t>股本達</a:t>
            </a:r>
            <a:r>
              <a:rPr lang="en-US" altLang="zh-TW" sz="2800" dirty="0" smtClean="0">
                <a:solidFill>
                  <a:srgbClr val="FF0000"/>
                </a:solidFill>
                <a:latin typeface="微軟正黑體" pitchFamily="34" charset="-120"/>
                <a:ea typeface="微軟正黑體" pitchFamily="34" charset="-120"/>
              </a:rPr>
              <a:t>100</a:t>
            </a:r>
            <a:r>
              <a:rPr lang="zh-TW" altLang="zh-TW" sz="2800" dirty="0" smtClean="0">
                <a:solidFill>
                  <a:srgbClr val="FF0000"/>
                </a:solidFill>
                <a:latin typeface="微軟正黑體" pitchFamily="34" charset="-120"/>
                <a:ea typeface="微軟正黑體" pitchFamily="34" charset="-120"/>
              </a:rPr>
              <a:t>億元</a:t>
            </a:r>
            <a:r>
              <a:rPr lang="zh-TW" altLang="zh-TW" sz="2800" dirty="0" smtClean="0">
                <a:latin typeface="微軟正黑體" pitchFamily="34" charset="-120"/>
                <a:ea typeface="微軟正黑體" pitchFamily="34" charset="-120"/>
              </a:rPr>
              <a:t>者</a:t>
            </a:r>
            <a:r>
              <a:rPr lang="zh-TW" altLang="zh-TW" dirty="0" smtClean="0">
                <a:latin typeface="微軟正黑體" pitchFamily="34" charset="-120"/>
                <a:ea typeface="微軟正黑體" pitchFamily="34" charset="-120"/>
              </a:rPr>
              <a:t>（第</a:t>
            </a:r>
            <a:r>
              <a:rPr lang="en-US" altLang="zh-TW" dirty="0" smtClean="0">
                <a:latin typeface="微軟正黑體" pitchFamily="34" charset="-120"/>
                <a:ea typeface="微軟正黑體" pitchFamily="34" charset="-120"/>
              </a:rPr>
              <a:t>2</a:t>
            </a:r>
            <a:r>
              <a:rPr lang="zh-TW" altLang="zh-TW" dirty="0" smtClean="0">
                <a:latin typeface="微軟正黑體" pitchFamily="34" charset="-120"/>
                <a:ea typeface="微軟正黑體" pitchFamily="34" charset="-120"/>
              </a:rPr>
              <a:t>條）</a:t>
            </a:r>
            <a:r>
              <a:rPr lang="zh-TW" altLang="zh-TW" sz="2800" dirty="0" smtClean="0">
                <a:latin typeface="微軟正黑體" pitchFamily="34" charset="-120"/>
                <a:ea typeface="微軟正黑體" pitchFamily="34" charset="-120"/>
              </a:rPr>
              <a:t>，</a:t>
            </a:r>
            <a:r>
              <a:rPr lang="zh-TW" altLang="zh-TW" sz="2800" u="sng" dirty="0" smtClean="0">
                <a:solidFill>
                  <a:srgbClr val="003300"/>
                </a:solidFill>
                <a:latin typeface="微軟正黑體" pitchFamily="34" charset="-120"/>
                <a:ea typeface="微軟正黑體" pitchFamily="34" charset="-120"/>
              </a:rPr>
              <a:t>應於</a:t>
            </a:r>
            <a:r>
              <a:rPr lang="en-US" altLang="zh-TW" sz="2800" u="sng" dirty="0" smtClean="0">
                <a:solidFill>
                  <a:srgbClr val="003300"/>
                </a:solidFill>
                <a:latin typeface="微軟正黑體" pitchFamily="34" charset="-120"/>
                <a:ea typeface="微軟正黑體" pitchFamily="34" charset="-120"/>
              </a:rPr>
              <a:t>2015/6/30</a:t>
            </a:r>
            <a:r>
              <a:rPr lang="zh-TW" altLang="zh-TW" sz="2800" u="sng" dirty="0" smtClean="0">
                <a:solidFill>
                  <a:srgbClr val="003300"/>
                </a:solidFill>
                <a:latin typeface="微軟正黑體" pitchFamily="34" charset="-120"/>
                <a:ea typeface="微軟正黑體" pitchFamily="34" charset="-120"/>
              </a:rPr>
              <a:t>前將</a:t>
            </a:r>
            <a:r>
              <a:rPr lang="en-US" altLang="zh-TW" sz="2800" u="sng" dirty="0" smtClean="0">
                <a:solidFill>
                  <a:srgbClr val="003300"/>
                </a:solidFill>
                <a:latin typeface="微軟正黑體" pitchFamily="34" charset="-120"/>
                <a:ea typeface="微軟正黑體" pitchFamily="34" charset="-120"/>
              </a:rPr>
              <a:t>2014</a:t>
            </a:r>
            <a:r>
              <a:rPr lang="zh-TW" altLang="zh-TW" sz="2800" u="sng" dirty="0" smtClean="0">
                <a:solidFill>
                  <a:srgbClr val="003300"/>
                </a:solidFill>
                <a:latin typeface="微軟正黑體" pitchFamily="34" charset="-120"/>
                <a:ea typeface="微軟正黑體" pitchFamily="34" charset="-120"/>
              </a:rPr>
              <a:t>年之</a:t>
            </a:r>
            <a:r>
              <a:rPr lang="en-US" altLang="zh-TW" sz="2800" u="sng" dirty="0" smtClean="0">
                <a:solidFill>
                  <a:srgbClr val="003300"/>
                </a:solidFill>
                <a:latin typeface="微軟正黑體" pitchFamily="34" charset="-120"/>
                <a:ea typeface="微軟正黑體" pitchFamily="34" charset="-120"/>
              </a:rPr>
              <a:t>CSR</a:t>
            </a:r>
            <a:r>
              <a:rPr lang="zh-TW" altLang="zh-TW" sz="2800" u="sng" dirty="0" smtClean="0">
                <a:solidFill>
                  <a:srgbClr val="003300"/>
                </a:solidFill>
                <a:latin typeface="微軟正黑體" pitchFamily="34" charset="-120"/>
                <a:ea typeface="微軟正黑體" pitchFamily="34" charset="-120"/>
              </a:rPr>
              <a:t>報告書申報至公開資訊觀測站；</a:t>
            </a:r>
            <a:r>
              <a:rPr lang="zh-TW" altLang="zh-TW" sz="2800" dirty="0" smtClean="0">
                <a:latin typeface="微軟正黑體" pitchFamily="34" charset="-120"/>
                <a:ea typeface="微軟正黑體" pitchFamily="34" charset="-120"/>
              </a:rPr>
              <a:t>其中食品及餐飲業應取得會計師意見書</a:t>
            </a:r>
            <a:r>
              <a:rPr lang="zh-TW" altLang="zh-TW" dirty="0" smtClean="0">
                <a:latin typeface="微軟正黑體" pitchFamily="34" charset="-120"/>
                <a:ea typeface="微軟正黑體" pitchFamily="34" charset="-120"/>
              </a:rPr>
              <a:t>（第</a:t>
            </a:r>
            <a:r>
              <a:rPr lang="en-US" altLang="zh-TW" dirty="0" smtClean="0">
                <a:latin typeface="微軟正黑體" pitchFamily="34" charset="-120"/>
                <a:ea typeface="微軟正黑體" pitchFamily="34" charset="-120"/>
              </a:rPr>
              <a:t>5</a:t>
            </a:r>
            <a:r>
              <a:rPr lang="zh-TW" altLang="zh-TW" dirty="0" smtClean="0">
                <a:latin typeface="微軟正黑體" pitchFamily="34" charset="-120"/>
                <a:ea typeface="微軟正黑體" pitchFamily="34" charset="-120"/>
              </a:rPr>
              <a:t>條）</a:t>
            </a:r>
            <a:r>
              <a:rPr lang="zh-TW" altLang="zh-TW" sz="2800" dirty="0" smtClean="0">
                <a:latin typeface="微軟正黑體" pitchFamily="34" charset="-120"/>
                <a:ea typeface="微軟正黑體" pitchFamily="34" charset="-120"/>
              </a:rPr>
              <a:t>。</a:t>
            </a:r>
          </a:p>
          <a:p>
            <a:pPr marL="273050" indent="-273050">
              <a:spcBef>
                <a:spcPts val="1200"/>
              </a:spcBef>
            </a:pPr>
            <a:r>
              <a:rPr lang="zh-TW" altLang="en-US" sz="2800" dirty="0" smtClean="0">
                <a:latin typeface="微軟正黑體" pitchFamily="34" charset="-120"/>
                <a:ea typeface="微軟正黑體" pitchFamily="34" charset="-120"/>
              </a:rPr>
              <a:t>◇ </a:t>
            </a:r>
            <a:r>
              <a:rPr lang="x-none" altLang="zh-TW" sz="2800" dirty="0" smtClean="0">
                <a:latin typeface="微軟正黑體" pitchFamily="34" charset="-120"/>
                <a:ea typeface="微軟正黑體" pitchFamily="34" charset="-120"/>
              </a:rPr>
              <a:t>2013年</a:t>
            </a:r>
            <a:r>
              <a:rPr lang="x-none" altLang="zh-TW" sz="2800" dirty="0" smtClean="0">
                <a:solidFill>
                  <a:srgbClr val="0000CC"/>
                </a:solidFill>
                <a:latin typeface="微軟正黑體" pitchFamily="34" charset="-120"/>
                <a:ea typeface="微軟正黑體" pitchFamily="34" charset="-120"/>
              </a:rPr>
              <a:t>未編</a:t>
            </a:r>
            <a:r>
              <a:rPr lang="x-none" altLang="zh-TW" sz="2800" dirty="0" smtClean="0">
                <a:latin typeface="微軟正黑體" pitchFamily="34" charset="-120"/>
                <a:ea typeface="微軟正黑體" pitchFamily="34" charset="-120"/>
              </a:rPr>
              <a:t>或</a:t>
            </a:r>
            <a:r>
              <a:rPr lang="x-none" altLang="zh-TW" sz="2800" dirty="0" smtClean="0">
                <a:solidFill>
                  <a:srgbClr val="0000CC"/>
                </a:solidFill>
                <a:latin typeface="微軟正黑體" pitchFamily="34" charset="-120"/>
                <a:ea typeface="微軟正黑體" pitchFamily="34" charset="-120"/>
              </a:rPr>
              <a:t>未參考</a:t>
            </a:r>
            <a:r>
              <a:rPr lang="en-US" altLang="zh-TW" sz="2800" dirty="0" smtClean="0">
                <a:latin typeface="微軟正黑體" pitchFamily="34" charset="-120"/>
                <a:ea typeface="微軟正黑體" pitchFamily="34" charset="-120"/>
              </a:rPr>
              <a:t>GRI</a:t>
            </a:r>
            <a:r>
              <a:rPr lang="zh-TW" altLang="en-US" sz="2800" dirty="0" smtClean="0">
                <a:latin typeface="微軟正黑體" pitchFamily="34" charset="-120"/>
                <a:ea typeface="微軟正黑體" pitchFamily="34" charset="-120"/>
              </a:rPr>
              <a:t> </a:t>
            </a:r>
            <a:r>
              <a:rPr lang="en-US" altLang="zh-TW" sz="2800" dirty="0" smtClean="0">
                <a:latin typeface="微軟正黑體" pitchFamily="34" charset="-120"/>
                <a:ea typeface="微軟正黑體" pitchFamily="34" charset="-120"/>
              </a:rPr>
              <a:t>G4</a:t>
            </a:r>
            <a:r>
              <a:rPr lang="x-none" altLang="zh-TW" sz="2800" dirty="0" smtClean="0">
                <a:latin typeface="微軟正黑體" pitchFamily="34" charset="-120"/>
                <a:ea typeface="微軟正黑體" pitchFamily="34" charset="-120"/>
              </a:rPr>
              <a:t>編製CSR報告書</a:t>
            </a:r>
            <a:r>
              <a:rPr lang="zh-TW" altLang="zh-TW" sz="2800" dirty="0" smtClean="0">
                <a:latin typeface="微軟正黑體" pitchFamily="34" charset="-120"/>
                <a:ea typeface="微軟正黑體" pitchFamily="34" charset="-120"/>
              </a:rPr>
              <a:t>、</a:t>
            </a:r>
            <a:r>
              <a:rPr lang="x-none" altLang="zh-TW" sz="2800" dirty="0" smtClean="0">
                <a:latin typeface="微軟正黑體" pitchFamily="34" charset="-120"/>
                <a:ea typeface="微軟正黑體" pitchFamily="34" charset="-120"/>
              </a:rPr>
              <a:t>或報告書經</a:t>
            </a:r>
            <a:r>
              <a:rPr lang="x-none" altLang="zh-TW" sz="2800" dirty="0" smtClean="0">
                <a:solidFill>
                  <a:srgbClr val="0000CC"/>
                </a:solidFill>
                <a:latin typeface="微軟正黑體" pitchFamily="34" charset="-120"/>
                <a:ea typeface="微軟正黑體" pitchFamily="34" charset="-120"/>
              </a:rPr>
              <a:t>會計師出具意見</a:t>
            </a:r>
            <a:r>
              <a:rPr lang="x-none" altLang="zh-TW" sz="2800" dirty="0" smtClean="0">
                <a:latin typeface="微軟正黑體" pitchFamily="34" charset="-120"/>
                <a:ea typeface="微軟正黑體" pitchFamily="34" charset="-120"/>
              </a:rPr>
              <a:t>者，得延至</a:t>
            </a:r>
            <a:r>
              <a:rPr lang="x-none" altLang="zh-TW" sz="2800" dirty="0" smtClean="0">
                <a:solidFill>
                  <a:srgbClr val="FF0000"/>
                </a:solidFill>
                <a:latin typeface="微軟正黑體" pitchFamily="34" charset="-120"/>
                <a:ea typeface="微軟正黑體" pitchFamily="34" charset="-120"/>
              </a:rPr>
              <a:t>2015/12/31</a:t>
            </a:r>
            <a:r>
              <a:rPr lang="x-none" altLang="zh-TW" sz="2800" dirty="0" smtClean="0">
                <a:latin typeface="微軟正黑體" pitchFamily="34" charset="-120"/>
                <a:ea typeface="微軟正黑體" pitchFamily="34" charset="-120"/>
              </a:rPr>
              <a:t>申報</a:t>
            </a:r>
            <a:r>
              <a:rPr lang="x-none" altLang="zh-TW" dirty="0" smtClean="0">
                <a:latin typeface="微軟正黑體" pitchFamily="34" charset="-120"/>
                <a:ea typeface="微軟正黑體" pitchFamily="34" charset="-120"/>
              </a:rPr>
              <a:t>（第5條）</a:t>
            </a:r>
            <a:r>
              <a:rPr lang="zh-TW" altLang="zh-TW" sz="2800" dirty="0" smtClean="0">
                <a:latin typeface="微軟正黑體" pitchFamily="34" charset="-120"/>
                <a:ea typeface="微軟正黑體" pitchFamily="34" charset="-120"/>
              </a:rPr>
              <a:t> 。</a:t>
            </a:r>
            <a:endParaRPr lang="en-US" altLang="zh-TW" sz="2800" dirty="0" smtClean="0">
              <a:latin typeface="微軟正黑體" pitchFamily="34" charset="-120"/>
              <a:ea typeface="微軟正黑體" pitchFamily="34" charset="-120"/>
            </a:endParaRPr>
          </a:p>
        </p:txBody>
      </p:sp>
      <p:sp>
        <p:nvSpPr>
          <p:cNvPr id="10" name="矩形 9"/>
          <p:cNvSpPr/>
          <p:nvPr/>
        </p:nvSpPr>
        <p:spPr>
          <a:xfrm>
            <a:off x="0" y="0"/>
            <a:ext cx="460375" cy="6858000"/>
          </a:xfrm>
          <a:prstGeom prst="rect">
            <a:avLst/>
          </a:prstGeom>
          <a:gradFill>
            <a:gsLst>
              <a:gs pos="0">
                <a:schemeClr val="accent3">
                  <a:lumMod val="60000"/>
                  <a:lumOff val="40000"/>
                </a:schemeClr>
              </a:gs>
              <a:gs pos="50000">
                <a:schemeClr val="accent3">
                  <a:lumMod val="40000"/>
                  <a:lumOff val="60000"/>
                </a:schemeClr>
              </a:gs>
              <a:gs pos="100000">
                <a:schemeClr val="accent3">
                  <a:lumMod val="60000"/>
                  <a:lumOff val="40000"/>
                </a:schemeClr>
              </a:gs>
            </a:gsLst>
            <a:lin ang="54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73641" y="79515"/>
            <a:ext cx="338554" cy="2010542"/>
          </a:xfrm>
          <a:prstGeom prst="rect">
            <a:avLst/>
          </a:prstGeom>
          <a:noFill/>
        </p:spPr>
        <p:txBody>
          <a:bodyPr vert="eaVert" wrap="square" lIns="0" tIns="0" rIns="0" bIns="0" rtlCol="0">
            <a:spAutoFit/>
          </a:bodyPr>
          <a:lstStyle/>
          <a:p>
            <a:pPr algn="ctr"/>
            <a:r>
              <a:rPr lang="zh-TW" altLang="en-US" sz="2200" b="1" dirty="0" smtClean="0">
                <a:solidFill>
                  <a:srgbClr val="003300"/>
                </a:solidFill>
                <a:latin typeface="微軟正黑體" pitchFamily="34" charset="-120"/>
                <a:ea typeface="微軟正黑體" pitchFamily="34" charset="-120"/>
              </a:rPr>
              <a:t>資訊透明度</a:t>
            </a:r>
            <a:endParaRPr lang="zh-TW" altLang="en-US" sz="2200" b="1" dirty="0">
              <a:solidFill>
                <a:srgbClr val="003300"/>
              </a:solidFill>
              <a:latin typeface="微軟正黑體" pitchFamily="34" charset="-120"/>
              <a:ea typeface="微軟正黑體" pitchFamily="34" charset="-120"/>
            </a:endParaRPr>
          </a:p>
        </p:txBody>
      </p:sp>
      <p:sp>
        <p:nvSpPr>
          <p:cNvPr id="8" name="文字方塊 7"/>
          <p:cNvSpPr txBox="1"/>
          <p:nvPr/>
        </p:nvSpPr>
        <p:spPr>
          <a:xfrm>
            <a:off x="748142" y="5272645"/>
            <a:ext cx="7837712" cy="954107"/>
          </a:xfrm>
          <a:prstGeom prst="rect">
            <a:avLst/>
          </a:prstGeom>
          <a:gradFill flip="none" rotWithShape="1">
            <a:gsLst>
              <a:gs pos="0">
                <a:srgbClr val="FFFF00"/>
              </a:gs>
              <a:gs pos="50000">
                <a:srgbClr val="FFFF99"/>
              </a:gs>
              <a:gs pos="100000">
                <a:srgbClr val="FFFF00"/>
              </a:gs>
            </a:gsLst>
            <a:lin ang="2700000" scaled="1"/>
            <a:tileRect/>
          </a:gradFill>
        </p:spPr>
        <p:txBody>
          <a:bodyPr wrap="square" rtlCol="0">
            <a:spAutoFit/>
          </a:bodyPr>
          <a:lstStyle/>
          <a:p>
            <a:r>
              <a:rPr lang="en-US" altLang="zh-TW" sz="2800" dirty="0" smtClean="0">
                <a:latin typeface="微軟正黑體" pitchFamily="34" charset="-120"/>
                <a:ea typeface="微軟正黑體" pitchFamily="34" charset="-120"/>
              </a:rPr>
              <a:t>2014</a:t>
            </a:r>
            <a:r>
              <a:rPr lang="zh-TW" altLang="en-US" sz="2800" dirty="0" smtClean="0">
                <a:latin typeface="微軟正黑體" pitchFamily="34" charset="-120"/>
                <a:ea typeface="微軟正黑體" pitchFamily="34" charset="-120"/>
              </a:rPr>
              <a:t>年有</a:t>
            </a:r>
            <a:r>
              <a:rPr lang="en-US" altLang="zh-TW" sz="2800" b="1" dirty="0" smtClean="0">
                <a:solidFill>
                  <a:srgbClr val="FF0000"/>
                </a:solidFill>
                <a:latin typeface="微軟正黑體" pitchFamily="34" charset="-120"/>
                <a:ea typeface="微軟正黑體" pitchFamily="34" charset="-120"/>
              </a:rPr>
              <a:t>334</a:t>
            </a:r>
            <a:r>
              <a:rPr lang="zh-TW" altLang="en-US" sz="2800" b="1" dirty="0" smtClean="0">
                <a:solidFill>
                  <a:srgbClr val="FF0000"/>
                </a:solidFill>
                <a:latin typeface="微軟正黑體" pitchFamily="34" charset="-120"/>
                <a:ea typeface="微軟正黑體" pitchFamily="34" charset="-120"/>
              </a:rPr>
              <a:t>家</a:t>
            </a:r>
            <a:r>
              <a:rPr lang="zh-TW" altLang="en-US" sz="2800" dirty="0" smtClean="0">
                <a:latin typeface="微軟正黑體" pitchFamily="34" charset="-120"/>
                <a:ea typeface="微軟正黑體" pitchFamily="34" charset="-120"/>
              </a:rPr>
              <a:t>公發以上公司揭露：</a:t>
            </a:r>
            <a:endParaRPr lang="en-US" altLang="zh-TW" sz="2800" dirty="0" smtClean="0">
              <a:latin typeface="微軟正黑體" pitchFamily="34" charset="-120"/>
              <a:ea typeface="微軟正黑體" pitchFamily="34" charset="-120"/>
            </a:endParaRPr>
          </a:p>
          <a:p>
            <a:r>
              <a:rPr lang="zh-TW" altLang="en-US" sz="2800" dirty="0" smtClean="0">
                <a:latin typeface="微軟正黑體" pitchFamily="34" charset="-120"/>
                <a:ea typeface="微軟正黑體" pitchFamily="34" charset="-120"/>
              </a:rPr>
              <a:t>強制</a:t>
            </a:r>
            <a:r>
              <a:rPr lang="en-US" altLang="zh-TW" sz="2800" b="1" dirty="0" smtClean="0">
                <a:solidFill>
                  <a:srgbClr val="FF0000"/>
                </a:solidFill>
                <a:latin typeface="微軟正黑體" pitchFamily="34" charset="-120"/>
                <a:ea typeface="微軟正黑體" pitchFamily="34" charset="-120"/>
              </a:rPr>
              <a:t>206</a:t>
            </a:r>
            <a:r>
              <a:rPr lang="zh-TW" altLang="en-US" sz="2800" b="1" dirty="0" smtClean="0">
                <a:solidFill>
                  <a:srgbClr val="FF0000"/>
                </a:solidFill>
                <a:latin typeface="微軟正黑體" pitchFamily="34" charset="-120"/>
                <a:ea typeface="微軟正黑體" pitchFamily="34" charset="-120"/>
              </a:rPr>
              <a:t>家</a:t>
            </a:r>
            <a:r>
              <a:rPr lang="zh-TW" altLang="en-US" sz="2800" dirty="0" smtClean="0">
                <a:latin typeface="微軟正黑體" pitchFamily="34" charset="-120"/>
                <a:ea typeface="微軟正黑體" pitchFamily="34" charset="-120"/>
              </a:rPr>
              <a:t>、自願</a:t>
            </a:r>
            <a:r>
              <a:rPr lang="en-US" altLang="zh-TW" sz="2800" b="1" dirty="0" smtClean="0">
                <a:solidFill>
                  <a:srgbClr val="0000CC"/>
                </a:solidFill>
                <a:latin typeface="微軟正黑體" pitchFamily="34" charset="-120"/>
                <a:ea typeface="微軟正黑體" pitchFamily="34" charset="-120"/>
              </a:rPr>
              <a:t>128</a:t>
            </a:r>
            <a:r>
              <a:rPr lang="zh-TW" altLang="en-US" sz="2800" b="1" dirty="0" smtClean="0">
                <a:solidFill>
                  <a:srgbClr val="0000CC"/>
                </a:solidFill>
                <a:latin typeface="微軟正黑體" pitchFamily="34" charset="-120"/>
                <a:ea typeface="微軟正黑體" pitchFamily="34" charset="-120"/>
              </a:rPr>
              <a:t>家</a:t>
            </a:r>
            <a:r>
              <a:rPr lang="zh-TW" altLang="en-US" sz="2800" dirty="0" smtClean="0">
                <a:latin typeface="微軟正黑體" pitchFamily="34" charset="-120"/>
                <a:ea typeface="微軟正黑體" pitchFamily="34" charset="-120"/>
              </a:rPr>
              <a:t>。</a:t>
            </a:r>
            <a:endParaRPr lang="zh-TW" altLang="en-US" sz="2800" dirty="0">
              <a:latin typeface="微軟正黑體" pitchFamily="34" charset="-120"/>
              <a:ea typeface="微軟正黑體" pitchFamily="34" charset="-120"/>
            </a:endParaRPr>
          </a:p>
        </p:txBody>
      </p:sp>
    </p:spTree>
    <p:extLst>
      <p:ext uri="{BB962C8B-B14F-4D97-AF65-F5344CB8AC3E}">
        <p14:creationId xmlns:p14="http://schemas.microsoft.com/office/powerpoint/2010/main" val="168074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trips(downRight)">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611560" y="234262"/>
            <a:ext cx="7920880" cy="1261884"/>
          </a:xfrm>
          <a:prstGeom prst="rect">
            <a:avLst/>
          </a:prstGeom>
          <a:noFill/>
        </p:spPr>
        <p:txBody>
          <a:bodyPr wrap="square" rtlCol="0">
            <a:spAutoFit/>
          </a:bodyPr>
          <a:lstStyle/>
          <a:p>
            <a:r>
              <a:rPr lang="en-US" altLang="zh-TW" sz="3800" dirty="0" smtClean="0">
                <a:latin typeface="微軟正黑體" pitchFamily="34" charset="-120"/>
                <a:ea typeface="微軟正黑體" pitchFamily="34" charset="-120"/>
              </a:rPr>
              <a:t>CSR</a:t>
            </a:r>
            <a:r>
              <a:rPr lang="zh-TW" altLang="en-US" sz="3800" dirty="0" smtClean="0">
                <a:latin typeface="微軟正黑體" pitchFamily="34" charset="-120"/>
                <a:ea typeface="微軟正黑體" pitchFamily="34" charset="-120"/>
              </a:rPr>
              <a:t>報告書 </a:t>
            </a:r>
            <a:r>
              <a:rPr lang="en-US" altLang="zh-TW" sz="3800" dirty="0" smtClean="0">
                <a:latin typeface="微軟正黑體" pitchFamily="34" charset="-120"/>
                <a:ea typeface="微軟正黑體" pitchFamily="34" charset="-120"/>
              </a:rPr>
              <a:t>– </a:t>
            </a:r>
            <a:r>
              <a:rPr lang="zh-TW" altLang="en-US" sz="3800" dirty="0" smtClean="0">
                <a:latin typeface="微軟正黑體" pitchFamily="34" charset="-120"/>
                <a:ea typeface="微軟正黑體" pitchFamily="34" charset="-120"/>
              </a:rPr>
              <a:t>辦法（第二階段）</a:t>
            </a:r>
          </a:p>
          <a:p>
            <a:endParaRPr lang="zh-TW" altLang="en-US" sz="3800" dirty="0">
              <a:latin typeface="微軟正黑體" pitchFamily="34" charset="-120"/>
              <a:ea typeface="微軟正黑體" pitchFamily="34" charset="-120"/>
            </a:endParaRPr>
          </a:p>
        </p:txBody>
      </p:sp>
      <p:cxnSp>
        <p:nvCxnSpPr>
          <p:cNvPr id="6" name="直線接點 5"/>
          <p:cNvCxnSpPr/>
          <p:nvPr/>
        </p:nvCxnSpPr>
        <p:spPr>
          <a:xfrm>
            <a:off x="723331" y="918650"/>
            <a:ext cx="7765576" cy="0"/>
          </a:xfrm>
          <a:prstGeom prst="line">
            <a:avLst/>
          </a:prstGeom>
          <a:ln w="28575">
            <a:solidFill>
              <a:srgbClr val="003300"/>
            </a:solidFill>
            <a:tailEnd type="none"/>
          </a:ln>
        </p:spPr>
        <p:style>
          <a:lnRef idx="1">
            <a:schemeClr val="accent1"/>
          </a:lnRef>
          <a:fillRef idx="0">
            <a:schemeClr val="accent1"/>
          </a:fillRef>
          <a:effectRef idx="0">
            <a:schemeClr val="accent1"/>
          </a:effectRef>
          <a:fontRef idx="minor">
            <a:schemeClr val="tx1"/>
          </a:fontRef>
        </p:style>
      </p:cxnSp>
      <p:sp>
        <p:nvSpPr>
          <p:cNvPr id="25" name="文字方塊 24"/>
          <p:cNvSpPr txBox="1"/>
          <p:nvPr/>
        </p:nvSpPr>
        <p:spPr>
          <a:xfrm>
            <a:off x="8464059" y="6389076"/>
            <a:ext cx="550985" cy="369332"/>
          </a:xfrm>
          <a:prstGeom prst="rect">
            <a:avLst/>
          </a:prstGeom>
          <a:noFill/>
        </p:spPr>
        <p:txBody>
          <a:bodyPr wrap="square" rtlCol="0">
            <a:spAutoFit/>
          </a:bodyPr>
          <a:lstStyle/>
          <a:p>
            <a:pPr algn="ctr"/>
            <a:r>
              <a:rPr lang="en-US" altLang="zh-TW" dirty="0" smtClean="0">
                <a:solidFill>
                  <a:srgbClr val="003300"/>
                </a:solidFill>
              </a:rPr>
              <a:t>3</a:t>
            </a:r>
            <a:endParaRPr lang="zh-TW" altLang="en-US" dirty="0">
              <a:solidFill>
                <a:srgbClr val="003300"/>
              </a:solidFill>
            </a:endParaRPr>
          </a:p>
        </p:txBody>
      </p:sp>
      <p:sp>
        <p:nvSpPr>
          <p:cNvPr id="26" name="文字方塊 25"/>
          <p:cNvSpPr txBox="1"/>
          <p:nvPr/>
        </p:nvSpPr>
        <p:spPr>
          <a:xfrm>
            <a:off x="403765" y="1068777"/>
            <a:ext cx="8193974" cy="1969770"/>
          </a:xfrm>
          <a:prstGeom prst="rect">
            <a:avLst/>
          </a:prstGeom>
          <a:noFill/>
        </p:spPr>
        <p:txBody>
          <a:bodyPr wrap="square" rtlCol="0">
            <a:spAutoFit/>
          </a:bodyPr>
          <a:lstStyle/>
          <a:p>
            <a:pPr marL="273050" indent="-273050">
              <a:spcBef>
                <a:spcPts val="1200"/>
              </a:spcBef>
            </a:pPr>
            <a:r>
              <a:rPr lang="zh-TW" altLang="en-US" sz="2800" dirty="0" smtClean="0">
                <a:latin typeface="微軟正黑體" pitchFamily="34" charset="-120"/>
                <a:ea typeface="微軟正黑體" pitchFamily="34" charset="-120"/>
              </a:rPr>
              <a:t>◇ </a:t>
            </a:r>
            <a:r>
              <a:rPr lang="zh-TW" altLang="zh-TW" sz="2800" dirty="0" smtClean="0">
                <a:latin typeface="微軟正黑體" pitchFamily="34" charset="-120"/>
                <a:ea typeface="微軟正黑體" pitchFamily="34" charset="-120"/>
              </a:rPr>
              <a:t>股本達</a:t>
            </a:r>
            <a:r>
              <a:rPr lang="x-none" altLang="zh-TW" sz="2800" b="1" dirty="0" smtClean="0">
                <a:solidFill>
                  <a:srgbClr val="0000CC"/>
                </a:solidFill>
                <a:latin typeface="微軟正黑體" pitchFamily="34" charset="-120"/>
                <a:ea typeface="微軟正黑體" pitchFamily="34" charset="-120"/>
              </a:rPr>
              <a:t>50</a:t>
            </a:r>
            <a:r>
              <a:rPr lang="zh-TW" altLang="zh-TW" sz="2800" b="1" dirty="0" smtClean="0">
                <a:solidFill>
                  <a:srgbClr val="0000CC"/>
                </a:solidFill>
                <a:latin typeface="微軟正黑體" pitchFamily="34" charset="-120"/>
                <a:ea typeface="微軟正黑體" pitchFamily="34" charset="-120"/>
              </a:rPr>
              <a:t>億元</a:t>
            </a:r>
            <a:r>
              <a:rPr lang="zh-TW" altLang="zh-TW" sz="2800" dirty="0" smtClean="0">
                <a:latin typeface="微軟正黑體" pitchFamily="34" charset="-120"/>
                <a:ea typeface="微軟正黑體" pitchFamily="34" charset="-120"/>
              </a:rPr>
              <a:t>、但未達</a:t>
            </a:r>
            <a:r>
              <a:rPr lang="x-none" altLang="zh-TW" sz="2800" dirty="0" smtClean="0">
                <a:latin typeface="微軟正黑體" pitchFamily="34" charset="-120"/>
                <a:ea typeface="微軟正黑體" pitchFamily="34" charset="-120"/>
              </a:rPr>
              <a:t>100</a:t>
            </a:r>
            <a:r>
              <a:rPr lang="zh-TW" altLang="zh-TW" sz="2800" dirty="0" smtClean="0">
                <a:latin typeface="微軟正黑體" pitchFamily="34" charset="-120"/>
                <a:ea typeface="微軟正黑體" pitchFamily="34" charset="-120"/>
              </a:rPr>
              <a:t>億元者，自</a:t>
            </a:r>
            <a:r>
              <a:rPr lang="x-none" altLang="zh-TW" sz="2800" b="1" dirty="0" smtClean="0">
                <a:solidFill>
                  <a:srgbClr val="0000CC"/>
                </a:solidFill>
                <a:latin typeface="微軟正黑體" pitchFamily="34" charset="-120"/>
                <a:ea typeface="微軟正黑體" pitchFamily="34" charset="-120"/>
              </a:rPr>
              <a:t>2017</a:t>
            </a:r>
            <a:r>
              <a:rPr lang="zh-TW" altLang="zh-TW" sz="2800" b="1" dirty="0" smtClean="0">
                <a:solidFill>
                  <a:srgbClr val="0000CC"/>
                </a:solidFill>
                <a:latin typeface="微軟正黑體" pitchFamily="34" charset="-120"/>
                <a:ea typeface="微軟正黑體" pitchFamily="34" charset="-120"/>
              </a:rPr>
              <a:t>年</a:t>
            </a:r>
            <a:r>
              <a:rPr lang="zh-TW" altLang="zh-TW" sz="2800" dirty="0" smtClean="0">
                <a:latin typeface="微軟正黑體" pitchFamily="34" charset="-120"/>
                <a:ea typeface="微軟正黑體" pitchFamily="34" charset="-120"/>
              </a:rPr>
              <a:t>適用（年度</a:t>
            </a:r>
            <a:r>
              <a:rPr lang="zh-TW" altLang="zh-TW" sz="2800" dirty="0" smtClean="0">
                <a:solidFill>
                  <a:srgbClr val="FF0000"/>
                </a:solidFill>
                <a:latin typeface="微軟正黑體" pitchFamily="34" charset="-120"/>
                <a:ea typeface="微軟正黑體" pitchFamily="34" charset="-120"/>
              </a:rPr>
              <a:t>累積虧損</a:t>
            </a:r>
            <a:r>
              <a:rPr lang="zh-TW" altLang="zh-TW" sz="2800" dirty="0" smtClean="0">
                <a:latin typeface="微軟正黑體" pitchFamily="34" charset="-120"/>
                <a:ea typeface="微軟正黑體" pitchFamily="34" charset="-120"/>
              </a:rPr>
              <a:t>者，</a:t>
            </a:r>
            <a:r>
              <a:rPr lang="x-none" altLang="zh-TW" sz="2800" b="1" dirty="0" smtClean="0">
                <a:solidFill>
                  <a:srgbClr val="FF0000"/>
                </a:solidFill>
                <a:latin typeface="微軟正黑體" pitchFamily="34" charset="-120"/>
                <a:ea typeface="微軟正黑體" pitchFamily="34" charset="-120"/>
              </a:rPr>
              <a:t>2019</a:t>
            </a:r>
            <a:r>
              <a:rPr lang="zh-TW" altLang="zh-TW" sz="2800" b="1" dirty="0" smtClean="0">
                <a:solidFill>
                  <a:srgbClr val="FF0000"/>
                </a:solidFill>
                <a:latin typeface="微軟正黑體" pitchFamily="34" charset="-120"/>
                <a:ea typeface="微軟正黑體" pitchFamily="34" charset="-120"/>
              </a:rPr>
              <a:t>年</a:t>
            </a:r>
            <a:r>
              <a:rPr lang="zh-TW" altLang="zh-TW" sz="2800" dirty="0" smtClean="0">
                <a:latin typeface="微軟正黑體" pitchFamily="34" charset="-120"/>
                <a:ea typeface="微軟正黑體" pitchFamily="34" charset="-120"/>
              </a:rPr>
              <a:t>起適用）。</a:t>
            </a:r>
            <a:endParaRPr lang="en-US" altLang="zh-TW" sz="2800" dirty="0" smtClean="0">
              <a:latin typeface="微軟正黑體" pitchFamily="34" charset="-120"/>
              <a:ea typeface="微軟正黑體" pitchFamily="34" charset="-120"/>
            </a:endParaRPr>
          </a:p>
          <a:p>
            <a:pPr marL="273050" indent="-273050">
              <a:spcBef>
                <a:spcPts val="1200"/>
              </a:spcBef>
            </a:pPr>
            <a:r>
              <a:rPr lang="zh-TW" altLang="en-US" sz="2800" dirty="0" smtClean="0">
                <a:latin typeface="微軟正黑體" pitchFamily="34" charset="-120"/>
                <a:ea typeface="微軟正黑體" pitchFamily="34" charset="-120"/>
              </a:rPr>
              <a:t>◇ </a:t>
            </a:r>
            <a:r>
              <a:rPr lang="zh-TW" altLang="en-US" sz="2800" b="1" dirty="0" smtClean="0">
                <a:solidFill>
                  <a:srgbClr val="003300"/>
                </a:solidFill>
                <a:latin typeface="微軟正黑體" pitchFamily="34" charset="-120"/>
                <a:ea typeface="微軟正黑體" pitchFamily="34" charset="-120"/>
              </a:rPr>
              <a:t>討論中：</a:t>
            </a:r>
            <a:r>
              <a:rPr lang="zh-TW" altLang="en-US" sz="2800" dirty="0" smtClean="0">
                <a:latin typeface="微軟正黑體" pitchFamily="34" charset="-120"/>
                <a:ea typeface="微軟正黑體" pitchFamily="34" charset="-120"/>
              </a:rPr>
              <a:t>高汙染、高耗能、高耗水 </a:t>
            </a: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 鋼鐵業、染整業（紡織業）、光電業 </a:t>
            </a:r>
            <a:r>
              <a:rPr lang="en-US" altLang="zh-TW" sz="2800" dirty="0" smtClean="0">
                <a:latin typeface="微軟正黑體" pitchFamily="34" charset="-120"/>
                <a:ea typeface="微軟正黑體" pitchFamily="34" charset="-120"/>
              </a:rPr>
              <a:t>?</a:t>
            </a:r>
            <a:endParaRPr lang="zh-TW" altLang="en-US" sz="2800" dirty="0">
              <a:latin typeface="微軟正黑體" pitchFamily="34" charset="-120"/>
              <a:ea typeface="微軟正黑體" pitchFamily="34" charset="-120"/>
            </a:endParaRPr>
          </a:p>
        </p:txBody>
      </p:sp>
      <p:sp>
        <p:nvSpPr>
          <p:cNvPr id="8" name="矩形 1"/>
          <p:cNvSpPr>
            <a:spLocks noChangeArrowheads="1"/>
          </p:cNvSpPr>
          <p:nvPr/>
        </p:nvSpPr>
        <p:spPr bwMode="auto">
          <a:xfrm>
            <a:off x="0" y="0"/>
            <a:ext cx="304800" cy="304800"/>
          </a:xfrm>
          <a:prstGeom prst="rect">
            <a:avLst/>
          </a:pr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600">
                <a:solidFill>
                  <a:schemeClr val="tx1"/>
                </a:solidFill>
                <a:latin typeface="Verdana" pitchFamily="34" charset="0"/>
                <a:ea typeface="新細明體" pitchFamily="18" charset="-120"/>
              </a:defRPr>
            </a:lvl1pPr>
            <a:lvl2pPr marL="742950" indent="-285750" eaLnBrk="0" hangingPunct="0">
              <a:defRPr kumimoji="1" sz="3600">
                <a:solidFill>
                  <a:schemeClr val="tx1"/>
                </a:solidFill>
                <a:latin typeface="Verdana" pitchFamily="34" charset="0"/>
                <a:ea typeface="新細明體" pitchFamily="18" charset="-120"/>
              </a:defRPr>
            </a:lvl2pPr>
            <a:lvl3pPr marL="1143000" indent="-228600" eaLnBrk="0" hangingPunct="0">
              <a:defRPr kumimoji="1" sz="3600">
                <a:solidFill>
                  <a:schemeClr val="tx1"/>
                </a:solidFill>
                <a:latin typeface="Verdana" pitchFamily="34" charset="0"/>
                <a:ea typeface="新細明體" pitchFamily="18" charset="-120"/>
              </a:defRPr>
            </a:lvl3pPr>
            <a:lvl4pPr marL="1600200" indent="-228600" eaLnBrk="0" hangingPunct="0">
              <a:defRPr kumimoji="1" sz="3600">
                <a:solidFill>
                  <a:schemeClr val="tx1"/>
                </a:solidFill>
                <a:latin typeface="Verdana" pitchFamily="34" charset="0"/>
                <a:ea typeface="新細明體" pitchFamily="18" charset="-120"/>
              </a:defRPr>
            </a:lvl4pPr>
            <a:lvl5pPr marL="2057400" indent="-228600" eaLnBrk="0" hangingPunct="0">
              <a:defRPr kumimoji="1" sz="3600">
                <a:solidFill>
                  <a:schemeClr val="tx1"/>
                </a:solidFill>
                <a:latin typeface="Verdana" pitchFamily="34" charset="0"/>
                <a:ea typeface="新細明體" pitchFamily="18" charset="-120"/>
              </a:defRPr>
            </a:lvl5pPr>
            <a:lvl6pPr marL="2514600" indent="-228600" algn="ctr" eaLnBrk="0" fontAlgn="base" hangingPunct="0">
              <a:spcBef>
                <a:spcPct val="0"/>
              </a:spcBef>
              <a:spcAft>
                <a:spcPct val="0"/>
              </a:spcAft>
              <a:defRPr kumimoji="1" sz="3600">
                <a:solidFill>
                  <a:schemeClr val="tx1"/>
                </a:solidFill>
                <a:latin typeface="Verdana" pitchFamily="34" charset="0"/>
                <a:ea typeface="新細明體" pitchFamily="18" charset="-120"/>
              </a:defRPr>
            </a:lvl6pPr>
            <a:lvl7pPr marL="2971800" indent="-228600" algn="ctr" eaLnBrk="0" fontAlgn="base" hangingPunct="0">
              <a:spcBef>
                <a:spcPct val="0"/>
              </a:spcBef>
              <a:spcAft>
                <a:spcPct val="0"/>
              </a:spcAft>
              <a:defRPr kumimoji="1" sz="3600">
                <a:solidFill>
                  <a:schemeClr val="tx1"/>
                </a:solidFill>
                <a:latin typeface="Verdana" pitchFamily="34" charset="0"/>
                <a:ea typeface="新細明體" pitchFamily="18" charset="-120"/>
              </a:defRPr>
            </a:lvl7pPr>
            <a:lvl8pPr marL="3429000" indent="-228600" algn="ctr" eaLnBrk="0" fontAlgn="base" hangingPunct="0">
              <a:spcBef>
                <a:spcPct val="0"/>
              </a:spcBef>
              <a:spcAft>
                <a:spcPct val="0"/>
              </a:spcAft>
              <a:defRPr kumimoji="1" sz="3600">
                <a:solidFill>
                  <a:schemeClr val="tx1"/>
                </a:solidFill>
                <a:latin typeface="Verdana" pitchFamily="34" charset="0"/>
                <a:ea typeface="新細明體" pitchFamily="18" charset="-120"/>
              </a:defRPr>
            </a:lvl8pPr>
            <a:lvl9pPr marL="3886200" indent="-228600" algn="ctr" eaLnBrk="0" fontAlgn="base" hangingPunct="0">
              <a:spcBef>
                <a:spcPct val="0"/>
              </a:spcBef>
              <a:spcAft>
                <a:spcPct val="0"/>
              </a:spcAft>
              <a:defRPr kumimoji="1" sz="3600">
                <a:solidFill>
                  <a:schemeClr val="tx1"/>
                </a:solidFill>
                <a:latin typeface="Verdana" pitchFamily="34" charset="0"/>
                <a:ea typeface="新細明體" pitchFamily="18" charset="-120"/>
              </a:defRPr>
            </a:lvl9pPr>
          </a:lstStyle>
          <a:p>
            <a:pPr eaLnBrk="1" hangingPunct="1">
              <a:defRPr/>
            </a:pPr>
            <a:endParaRPr kumimoji="0" lang="zh-TW" altLang="en-US" sz="1800" smtClean="0">
              <a:solidFill>
                <a:prstClr val="black"/>
              </a:solidFill>
              <a:latin typeface="Arial" charset="0"/>
            </a:endParaRPr>
          </a:p>
        </p:txBody>
      </p:sp>
      <p:sp>
        <p:nvSpPr>
          <p:cNvPr id="9" name="矩形 11"/>
          <p:cNvSpPr>
            <a:spLocks noChangeArrowheads="1"/>
          </p:cNvSpPr>
          <p:nvPr/>
        </p:nvSpPr>
        <p:spPr bwMode="auto">
          <a:xfrm>
            <a:off x="306388" y="0"/>
            <a:ext cx="304800" cy="3048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600">
                <a:solidFill>
                  <a:schemeClr val="tx1"/>
                </a:solidFill>
                <a:latin typeface="Verdana" pitchFamily="34" charset="0"/>
                <a:ea typeface="新細明體" pitchFamily="18" charset="-120"/>
              </a:defRPr>
            </a:lvl1pPr>
            <a:lvl2pPr marL="742950" indent="-285750" eaLnBrk="0" hangingPunct="0">
              <a:defRPr kumimoji="1" sz="3600">
                <a:solidFill>
                  <a:schemeClr val="tx1"/>
                </a:solidFill>
                <a:latin typeface="Verdana" pitchFamily="34" charset="0"/>
                <a:ea typeface="新細明體" pitchFamily="18" charset="-120"/>
              </a:defRPr>
            </a:lvl2pPr>
            <a:lvl3pPr marL="1143000" indent="-228600" eaLnBrk="0" hangingPunct="0">
              <a:defRPr kumimoji="1" sz="3600">
                <a:solidFill>
                  <a:schemeClr val="tx1"/>
                </a:solidFill>
                <a:latin typeface="Verdana" pitchFamily="34" charset="0"/>
                <a:ea typeface="新細明體" pitchFamily="18" charset="-120"/>
              </a:defRPr>
            </a:lvl3pPr>
            <a:lvl4pPr marL="1600200" indent="-228600" eaLnBrk="0" hangingPunct="0">
              <a:defRPr kumimoji="1" sz="3600">
                <a:solidFill>
                  <a:schemeClr val="tx1"/>
                </a:solidFill>
                <a:latin typeface="Verdana" pitchFamily="34" charset="0"/>
                <a:ea typeface="新細明體" pitchFamily="18" charset="-120"/>
              </a:defRPr>
            </a:lvl4pPr>
            <a:lvl5pPr marL="2057400" indent="-228600" eaLnBrk="0" hangingPunct="0">
              <a:defRPr kumimoji="1" sz="3600">
                <a:solidFill>
                  <a:schemeClr val="tx1"/>
                </a:solidFill>
                <a:latin typeface="Verdana" pitchFamily="34" charset="0"/>
                <a:ea typeface="新細明體" pitchFamily="18" charset="-120"/>
              </a:defRPr>
            </a:lvl5pPr>
            <a:lvl6pPr marL="2514600" indent="-228600" algn="ctr" eaLnBrk="0" fontAlgn="base" hangingPunct="0">
              <a:spcBef>
                <a:spcPct val="0"/>
              </a:spcBef>
              <a:spcAft>
                <a:spcPct val="0"/>
              </a:spcAft>
              <a:defRPr kumimoji="1" sz="3600">
                <a:solidFill>
                  <a:schemeClr val="tx1"/>
                </a:solidFill>
                <a:latin typeface="Verdana" pitchFamily="34" charset="0"/>
                <a:ea typeface="新細明體" pitchFamily="18" charset="-120"/>
              </a:defRPr>
            </a:lvl6pPr>
            <a:lvl7pPr marL="2971800" indent="-228600" algn="ctr" eaLnBrk="0" fontAlgn="base" hangingPunct="0">
              <a:spcBef>
                <a:spcPct val="0"/>
              </a:spcBef>
              <a:spcAft>
                <a:spcPct val="0"/>
              </a:spcAft>
              <a:defRPr kumimoji="1" sz="3600">
                <a:solidFill>
                  <a:schemeClr val="tx1"/>
                </a:solidFill>
                <a:latin typeface="Verdana" pitchFamily="34" charset="0"/>
                <a:ea typeface="新細明體" pitchFamily="18" charset="-120"/>
              </a:defRPr>
            </a:lvl7pPr>
            <a:lvl8pPr marL="3429000" indent="-228600" algn="ctr" eaLnBrk="0" fontAlgn="base" hangingPunct="0">
              <a:spcBef>
                <a:spcPct val="0"/>
              </a:spcBef>
              <a:spcAft>
                <a:spcPct val="0"/>
              </a:spcAft>
              <a:defRPr kumimoji="1" sz="3600">
                <a:solidFill>
                  <a:schemeClr val="tx1"/>
                </a:solidFill>
                <a:latin typeface="Verdana" pitchFamily="34" charset="0"/>
                <a:ea typeface="新細明體" pitchFamily="18" charset="-120"/>
              </a:defRPr>
            </a:lvl8pPr>
            <a:lvl9pPr marL="3886200" indent="-228600" algn="ctr" eaLnBrk="0" fontAlgn="base" hangingPunct="0">
              <a:spcBef>
                <a:spcPct val="0"/>
              </a:spcBef>
              <a:spcAft>
                <a:spcPct val="0"/>
              </a:spcAft>
              <a:defRPr kumimoji="1" sz="3600">
                <a:solidFill>
                  <a:schemeClr val="tx1"/>
                </a:solidFill>
                <a:latin typeface="Verdana" pitchFamily="34" charset="0"/>
                <a:ea typeface="新細明體" pitchFamily="18" charset="-120"/>
              </a:defRPr>
            </a:lvl9pPr>
          </a:lstStyle>
          <a:p>
            <a:pPr eaLnBrk="1" hangingPunct="1">
              <a:defRPr/>
            </a:pPr>
            <a:endParaRPr kumimoji="0" lang="zh-TW" altLang="en-US" sz="2400" smtClean="0">
              <a:solidFill>
                <a:prstClr val="black"/>
              </a:solidFill>
              <a:latin typeface="Times New Roman" pitchFamily="18" charset="0"/>
            </a:endParaRPr>
          </a:p>
        </p:txBody>
      </p:sp>
      <p:sp>
        <p:nvSpPr>
          <p:cNvPr id="12" name="矩形 12"/>
          <p:cNvSpPr>
            <a:spLocks noChangeArrowheads="1"/>
          </p:cNvSpPr>
          <p:nvPr/>
        </p:nvSpPr>
        <p:spPr bwMode="auto">
          <a:xfrm>
            <a:off x="0" y="306388"/>
            <a:ext cx="304800" cy="3048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600">
                <a:solidFill>
                  <a:schemeClr val="tx1"/>
                </a:solidFill>
                <a:latin typeface="Verdana" pitchFamily="34" charset="0"/>
                <a:ea typeface="新細明體" pitchFamily="18" charset="-120"/>
              </a:defRPr>
            </a:lvl1pPr>
            <a:lvl2pPr marL="742950" indent="-285750" eaLnBrk="0" hangingPunct="0">
              <a:defRPr kumimoji="1" sz="3600">
                <a:solidFill>
                  <a:schemeClr val="tx1"/>
                </a:solidFill>
                <a:latin typeface="Verdana" pitchFamily="34" charset="0"/>
                <a:ea typeface="新細明體" pitchFamily="18" charset="-120"/>
              </a:defRPr>
            </a:lvl2pPr>
            <a:lvl3pPr marL="1143000" indent="-228600" eaLnBrk="0" hangingPunct="0">
              <a:defRPr kumimoji="1" sz="3600">
                <a:solidFill>
                  <a:schemeClr val="tx1"/>
                </a:solidFill>
                <a:latin typeface="Verdana" pitchFamily="34" charset="0"/>
                <a:ea typeface="新細明體" pitchFamily="18" charset="-120"/>
              </a:defRPr>
            </a:lvl3pPr>
            <a:lvl4pPr marL="1600200" indent="-228600" eaLnBrk="0" hangingPunct="0">
              <a:defRPr kumimoji="1" sz="3600">
                <a:solidFill>
                  <a:schemeClr val="tx1"/>
                </a:solidFill>
                <a:latin typeface="Verdana" pitchFamily="34" charset="0"/>
                <a:ea typeface="新細明體" pitchFamily="18" charset="-120"/>
              </a:defRPr>
            </a:lvl4pPr>
            <a:lvl5pPr marL="2057400" indent="-228600" eaLnBrk="0" hangingPunct="0">
              <a:defRPr kumimoji="1" sz="3600">
                <a:solidFill>
                  <a:schemeClr val="tx1"/>
                </a:solidFill>
                <a:latin typeface="Verdana" pitchFamily="34" charset="0"/>
                <a:ea typeface="新細明體" pitchFamily="18" charset="-120"/>
              </a:defRPr>
            </a:lvl5pPr>
            <a:lvl6pPr marL="2514600" indent="-228600" algn="ctr" eaLnBrk="0" fontAlgn="base" hangingPunct="0">
              <a:spcBef>
                <a:spcPct val="0"/>
              </a:spcBef>
              <a:spcAft>
                <a:spcPct val="0"/>
              </a:spcAft>
              <a:defRPr kumimoji="1" sz="3600">
                <a:solidFill>
                  <a:schemeClr val="tx1"/>
                </a:solidFill>
                <a:latin typeface="Verdana" pitchFamily="34" charset="0"/>
                <a:ea typeface="新細明體" pitchFamily="18" charset="-120"/>
              </a:defRPr>
            </a:lvl6pPr>
            <a:lvl7pPr marL="2971800" indent="-228600" algn="ctr" eaLnBrk="0" fontAlgn="base" hangingPunct="0">
              <a:spcBef>
                <a:spcPct val="0"/>
              </a:spcBef>
              <a:spcAft>
                <a:spcPct val="0"/>
              </a:spcAft>
              <a:defRPr kumimoji="1" sz="3600">
                <a:solidFill>
                  <a:schemeClr val="tx1"/>
                </a:solidFill>
                <a:latin typeface="Verdana" pitchFamily="34" charset="0"/>
                <a:ea typeface="新細明體" pitchFamily="18" charset="-120"/>
              </a:defRPr>
            </a:lvl7pPr>
            <a:lvl8pPr marL="3429000" indent="-228600" algn="ctr" eaLnBrk="0" fontAlgn="base" hangingPunct="0">
              <a:spcBef>
                <a:spcPct val="0"/>
              </a:spcBef>
              <a:spcAft>
                <a:spcPct val="0"/>
              </a:spcAft>
              <a:defRPr kumimoji="1" sz="3600">
                <a:solidFill>
                  <a:schemeClr val="tx1"/>
                </a:solidFill>
                <a:latin typeface="Verdana" pitchFamily="34" charset="0"/>
                <a:ea typeface="新細明體" pitchFamily="18" charset="-120"/>
              </a:defRPr>
            </a:lvl8pPr>
            <a:lvl9pPr marL="3886200" indent="-228600" algn="ctr" eaLnBrk="0" fontAlgn="base" hangingPunct="0">
              <a:spcBef>
                <a:spcPct val="0"/>
              </a:spcBef>
              <a:spcAft>
                <a:spcPct val="0"/>
              </a:spcAft>
              <a:defRPr kumimoji="1" sz="3600">
                <a:solidFill>
                  <a:schemeClr val="tx1"/>
                </a:solidFill>
                <a:latin typeface="Verdana" pitchFamily="34" charset="0"/>
                <a:ea typeface="新細明體" pitchFamily="18" charset="-120"/>
              </a:defRPr>
            </a:lvl9pPr>
          </a:lstStyle>
          <a:p>
            <a:pPr eaLnBrk="1" hangingPunct="1">
              <a:defRPr/>
            </a:pPr>
            <a:endParaRPr kumimoji="0" lang="zh-TW" altLang="en-US" sz="2400" smtClean="0">
              <a:solidFill>
                <a:prstClr val="black"/>
              </a:solidFill>
              <a:latin typeface="Times New Roman" pitchFamily="18" charset="0"/>
            </a:endParaRPr>
          </a:p>
        </p:txBody>
      </p:sp>
      <p:sp>
        <p:nvSpPr>
          <p:cNvPr id="13" name="矩形 12"/>
          <p:cNvSpPr/>
          <p:nvPr/>
        </p:nvSpPr>
        <p:spPr>
          <a:xfrm>
            <a:off x="706578" y="3976724"/>
            <a:ext cx="6822375" cy="1031051"/>
          </a:xfrm>
          <a:prstGeom prst="rect">
            <a:avLst/>
          </a:prstGeom>
          <a:solidFill>
            <a:srgbClr val="FFFFCC"/>
          </a:solidFill>
        </p:spPr>
        <p:txBody>
          <a:bodyPr wrap="square">
            <a:spAutoFit/>
          </a:bodyPr>
          <a:lstStyle/>
          <a:p>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管子－牧民篇</a:t>
            </a:r>
            <a:r>
              <a:rPr lang="en-US" altLang="zh-TW" sz="2800" dirty="0" smtClean="0">
                <a:latin typeface="微軟正黑體" pitchFamily="34" charset="-120"/>
                <a:ea typeface="微軟正黑體" pitchFamily="34" charset="-120"/>
              </a:rPr>
              <a:t>》</a:t>
            </a:r>
          </a:p>
          <a:p>
            <a:pPr>
              <a:spcBef>
                <a:spcPts val="600"/>
              </a:spcBef>
            </a:pPr>
            <a:r>
              <a:rPr lang="zh-TW" altLang="en-US" sz="2800" dirty="0" smtClean="0">
                <a:latin typeface="微軟正黑體" pitchFamily="34" charset="-120"/>
                <a:ea typeface="微軟正黑體" pitchFamily="34" charset="-120"/>
              </a:rPr>
              <a:t>    倉廩實則知禮節，</a:t>
            </a:r>
            <a:r>
              <a:rPr lang="zh-TW" altLang="en-US" sz="2800" b="1" dirty="0" smtClean="0">
                <a:solidFill>
                  <a:srgbClr val="FF0000"/>
                </a:solidFill>
                <a:latin typeface="微軟正黑體" pitchFamily="34" charset="-120"/>
                <a:ea typeface="微軟正黑體" pitchFamily="34" charset="-120"/>
              </a:rPr>
              <a:t>衣食足</a:t>
            </a:r>
            <a:r>
              <a:rPr lang="zh-TW" altLang="en-US" sz="2800" dirty="0" smtClean="0">
                <a:latin typeface="微軟正黑體" pitchFamily="34" charset="-120"/>
                <a:ea typeface="微軟正黑體" pitchFamily="34" charset="-120"/>
              </a:rPr>
              <a:t>則</a:t>
            </a:r>
            <a:r>
              <a:rPr lang="zh-TW" altLang="en-US" sz="2800" b="1" dirty="0" smtClean="0">
                <a:solidFill>
                  <a:srgbClr val="0000CC"/>
                </a:solidFill>
                <a:latin typeface="微軟正黑體" pitchFamily="34" charset="-120"/>
                <a:ea typeface="微軟正黑體" pitchFamily="34" charset="-120"/>
              </a:rPr>
              <a:t>知榮辱</a:t>
            </a:r>
            <a:r>
              <a:rPr lang="zh-TW" altLang="en-US" sz="2800" dirty="0" smtClean="0">
                <a:latin typeface="微軟正黑體" pitchFamily="34" charset="-120"/>
                <a:ea typeface="微軟正黑體" pitchFamily="34" charset="-120"/>
              </a:rPr>
              <a:t>。</a:t>
            </a:r>
            <a:endParaRPr lang="zh-TW" altLang="en-US" sz="2800" dirty="0">
              <a:latin typeface="微軟正黑體" pitchFamily="34" charset="-120"/>
              <a:ea typeface="微軟正黑體" pitchFamily="34" charset="-120"/>
            </a:endParaRPr>
          </a:p>
        </p:txBody>
      </p:sp>
      <p:cxnSp>
        <p:nvCxnSpPr>
          <p:cNvPr id="15" name="直線單箭頭接點 14"/>
          <p:cNvCxnSpPr/>
          <p:nvPr/>
        </p:nvCxnSpPr>
        <p:spPr>
          <a:xfrm>
            <a:off x="2980708" y="2006931"/>
            <a:ext cx="1484415" cy="2481943"/>
          </a:xfrm>
          <a:prstGeom prst="straightConnector1">
            <a:avLst/>
          </a:prstGeom>
          <a:ln w="28575">
            <a:solidFill>
              <a:srgbClr val="0033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9" name="圓角矩形 18"/>
          <p:cNvSpPr/>
          <p:nvPr/>
        </p:nvSpPr>
        <p:spPr>
          <a:xfrm>
            <a:off x="2220685" y="1543792"/>
            <a:ext cx="1377537" cy="415636"/>
          </a:xfrm>
          <a:prstGeom prst="roundRect">
            <a:avLst/>
          </a:prstGeom>
          <a:noFill/>
          <a:ln w="31750">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p:cNvSpPr/>
          <p:nvPr/>
        </p:nvSpPr>
        <p:spPr>
          <a:xfrm>
            <a:off x="451262" y="985651"/>
            <a:ext cx="8395854" cy="473825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p:cNvSpPr txBox="1"/>
          <p:nvPr/>
        </p:nvSpPr>
        <p:spPr>
          <a:xfrm>
            <a:off x="403200" y="1069200"/>
            <a:ext cx="8193974" cy="1969770"/>
          </a:xfrm>
          <a:prstGeom prst="rect">
            <a:avLst/>
          </a:prstGeom>
          <a:noFill/>
        </p:spPr>
        <p:txBody>
          <a:bodyPr wrap="square" rtlCol="0">
            <a:spAutoFit/>
          </a:bodyPr>
          <a:lstStyle/>
          <a:p>
            <a:pPr marL="273050" indent="-273050">
              <a:spcBef>
                <a:spcPts val="1200"/>
              </a:spcBef>
            </a:pPr>
            <a:r>
              <a:rPr lang="zh-TW" altLang="en-US" sz="2800" dirty="0" smtClean="0">
                <a:latin typeface="微軟正黑體" pitchFamily="34" charset="-120"/>
                <a:ea typeface="微軟正黑體" pitchFamily="34" charset="-120"/>
              </a:rPr>
              <a:t>◇ </a:t>
            </a:r>
            <a:r>
              <a:rPr lang="zh-TW" altLang="zh-TW" sz="2800" dirty="0" smtClean="0">
                <a:latin typeface="微軟正黑體" pitchFamily="34" charset="-120"/>
                <a:ea typeface="微軟正黑體" pitchFamily="34" charset="-120"/>
              </a:rPr>
              <a:t>股本達</a:t>
            </a:r>
            <a:r>
              <a:rPr lang="x-none" altLang="zh-TW" sz="2800" b="1" dirty="0" smtClean="0">
                <a:solidFill>
                  <a:srgbClr val="0000CC"/>
                </a:solidFill>
                <a:latin typeface="微軟正黑體" pitchFamily="34" charset="-120"/>
                <a:ea typeface="微軟正黑體" pitchFamily="34" charset="-120"/>
              </a:rPr>
              <a:t>50</a:t>
            </a:r>
            <a:r>
              <a:rPr lang="zh-TW" altLang="zh-TW" sz="2800" b="1" dirty="0" smtClean="0">
                <a:solidFill>
                  <a:srgbClr val="0000CC"/>
                </a:solidFill>
                <a:latin typeface="微軟正黑體" pitchFamily="34" charset="-120"/>
                <a:ea typeface="微軟正黑體" pitchFamily="34" charset="-120"/>
              </a:rPr>
              <a:t>億元</a:t>
            </a:r>
            <a:r>
              <a:rPr lang="zh-TW" altLang="zh-TW" sz="2800" dirty="0" smtClean="0">
                <a:latin typeface="微軟正黑體" pitchFamily="34" charset="-120"/>
                <a:ea typeface="微軟正黑體" pitchFamily="34" charset="-120"/>
              </a:rPr>
              <a:t>、但未達</a:t>
            </a:r>
            <a:r>
              <a:rPr lang="x-none" altLang="zh-TW" sz="2800" dirty="0" smtClean="0">
                <a:latin typeface="微軟正黑體" pitchFamily="34" charset="-120"/>
                <a:ea typeface="微軟正黑體" pitchFamily="34" charset="-120"/>
              </a:rPr>
              <a:t>100</a:t>
            </a:r>
            <a:r>
              <a:rPr lang="zh-TW" altLang="zh-TW" sz="2800" dirty="0" smtClean="0">
                <a:latin typeface="微軟正黑體" pitchFamily="34" charset="-120"/>
                <a:ea typeface="微軟正黑體" pitchFamily="34" charset="-120"/>
              </a:rPr>
              <a:t>億元者，自</a:t>
            </a:r>
            <a:r>
              <a:rPr lang="x-none" altLang="zh-TW" sz="2800" b="1" dirty="0" smtClean="0">
                <a:solidFill>
                  <a:srgbClr val="0000CC"/>
                </a:solidFill>
                <a:latin typeface="微軟正黑體" pitchFamily="34" charset="-120"/>
                <a:ea typeface="微軟正黑體" pitchFamily="34" charset="-120"/>
              </a:rPr>
              <a:t>2017</a:t>
            </a:r>
            <a:r>
              <a:rPr lang="zh-TW" altLang="zh-TW" sz="2800" b="1" dirty="0" smtClean="0">
                <a:solidFill>
                  <a:srgbClr val="0000CC"/>
                </a:solidFill>
                <a:latin typeface="微軟正黑體" pitchFamily="34" charset="-120"/>
                <a:ea typeface="微軟正黑體" pitchFamily="34" charset="-120"/>
              </a:rPr>
              <a:t>年</a:t>
            </a:r>
            <a:r>
              <a:rPr lang="zh-TW" altLang="zh-TW" sz="2800" dirty="0" smtClean="0">
                <a:latin typeface="微軟正黑體" pitchFamily="34" charset="-120"/>
                <a:ea typeface="微軟正黑體" pitchFamily="34" charset="-120"/>
              </a:rPr>
              <a:t>適用（年度</a:t>
            </a:r>
            <a:r>
              <a:rPr lang="zh-TW" altLang="zh-TW" sz="2800" dirty="0" smtClean="0">
                <a:solidFill>
                  <a:srgbClr val="FF0000"/>
                </a:solidFill>
                <a:latin typeface="微軟正黑體" pitchFamily="34" charset="-120"/>
                <a:ea typeface="微軟正黑體" pitchFamily="34" charset="-120"/>
              </a:rPr>
              <a:t>累積虧損</a:t>
            </a:r>
            <a:r>
              <a:rPr lang="zh-TW" altLang="zh-TW" sz="2800" dirty="0" smtClean="0">
                <a:latin typeface="微軟正黑體" pitchFamily="34" charset="-120"/>
                <a:ea typeface="微軟正黑體" pitchFamily="34" charset="-120"/>
              </a:rPr>
              <a:t>者，</a:t>
            </a:r>
            <a:r>
              <a:rPr lang="x-none" altLang="zh-TW" sz="2800" b="1" dirty="0" smtClean="0">
                <a:solidFill>
                  <a:srgbClr val="FF0000"/>
                </a:solidFill>
                <a:latin typeface="微軟正黑體" pitchFamily="34" charset="-120"/>
                <a:ea typeface="微軟正黑體" pitchFamily="34" charset="-120"/>
              </a:rPr>
              <a:t>2019</a:t>
            </a:r>
            <a:r>
              <a:rPr lang="zh-TW" altLang="zh-TW" sz="2800" b="1" dirty="0" smtClean="0">
                <a:solidFill>
                  <a:srgbClr val="FF0000"/>
                </a:solidFill>
                <a:latin typeface="微軟正黑體" pitchFamily="34" charset="-120"/>
                <a:ea typeface="微軟正黑體" pitchFamily="34" charset="-120"/>
              </a:rPr>
              <a:t>年</a:t>
            </a:r>
            <a:r>
              <a:rPr lang="zh-TW" altLang="zh-TW" sz="2800" dirty="0" smtClean="0">
                <a:latin typeface="微軟正黑體" pitchFamily="34" charset="-120"/>
                <a:ea typeface="微軟正黑體" pitchFamily="34" charset="-120"/>
              </a:rPr>
              <a:t>起適用）。</a:t>
            </a:r>
            <a:endParaRPr lang="en-US" altLang="zh-TW" sz="2800" dirty="0" smtClean="0">
              <a:latin typeface="微軟正黑體" pitchFamily="34" charset="-120"/>
              <a:ea typeface="微軟正黑體" pitchFamily="34" charset="-120"/>
            </a:endParaRPr>
          </a:p>
          <a:p>
            <a:pPr marL="273050" indent="-273050">
              <a:spcBef>
                <a:spcPts val="1200"/>
              </a:spcBef>
            </a:pPr>
            <a:r>
              <a:rPr lang="zh-TW" altLang="en-US" sz="2800" dirty="0" smtClean="0">
                <a:latin typeface="微軟正黑體" pitchFamily="34" charset="-120"/>
                <a:ea typeface="微軟正黑體" pitchFamily="34" charset="-120"/>
              </a:rPr>
              <a:t>◇ </a:t>
            </a:r>
            <a:r>
              <a:rPr lang="zh-TW" altLang="en-US" sz="2800" b="1" dirty="0" smtClean="0">
                <a:solidFill>
                  <a:srgbClr val="003300"/>
                </a:solidFill>
                <a:latin typeface="微軟正黑體" pitchFamily="34" charset="-120"/>
                <a:ea typeface="微軟正黑體" pitchFamily="34" charset="-120"/>
              </a:rPr>
              <a:t>討論中：</a:t>
            </a:r>
            <a:r>
              <a:rPr lang="zh-TW" altLang="en-US" sz="2800" dirty="0" smtClean="0">
                <a:latin typeface="微軟正黑體" pitchFamily="34" charset="-120"/>
                <a:ea typeface="微軟正黑體" pitchFamily="34" charset="-120"/>
              </a:rPr>
              <a:t>高汙染、高耗能、高耗水 </a:t>
            </a: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 鋼鐵業、染整業（紡織業）、光電業 </a:t>
            </a:r>
            <a:r>
              <a:rPr lang="en-US" altLang="zh-TW" sz="2800" dirty="0" smtClean="0">
                <a:latin typeface="微軟正黑體" pitchFamily="34" charset="-120"/>
                <a:ea typeface="微軟正黑體" pitchFamily="34" charset="-120"/>
              </a:rPr>
              <a:t>?</a:t>
            </a:r>
            <a:endParaRPr lang="zh-TW" altLang="en-US" sz="2800" dirty="0">
              <a:latin typeface="微軟正黑體" pitchFamily="34" charset="-120"/>
              <a:ea typeface="微軟正黑體" pitchFamily="34" charset="-120"/>
            </a:endParaRPr>
          </a:p>
        </p:txBody>
      </p:sp>
    </p:spTree>
    <p:extLst>
      <p:ext uri="{BB962C8B-B14F-4D97-AF65-F5344CB8AC3E}">
        <p14:creationId xmlns:p14="http://schemas.microsoft.com/office/powerpoint/2010/main" val="20586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22" presetClass="entr" presetSubtype="8"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1"/>
          </p:nvPr>
        </p:nvSpPr>
        <p:spPr/>
        <p:txBody>
          <a:bodyPr/>
          <a:lstStyle/>
          <a:p>
            <a:pPr algn="l"/>
            <a:r>
              <a:rPr lang="en-US" altLang="zh-TW" dirty="0" smtClean="0"/>
              <a:t>TCRI</a:t>
            </a:r>
            <a:r>
              <a:rPr lang="zh-TW" altLang="en-US" dirty="0" smtClean="0"/>
              <a:t>方法論</a:t>
            </a:r>
            <a:endParaRPr lang="zh-TW" altLang="zh-TW" dirty="0" smtClean="0"/>
          </a:p>
        </p:txBody>
      </p:sp>
      <p:sp>
        <p:nvSpPr>
          <p:cNvPr id="5" name="投影片編號版面配置區 4"/>
          <p:cNvSpPr>
            <a:spLocks noGrp="1"/>
          </p:cNvSpPr>
          <p:nvPr>
            <p:ph type="sldNum" sz="quarter" idx="12"/>
          </p:nvPr>
        </p:nvSpPr>
        <p:spPr/>
        <p:txBody>
          <a:bodyPr/>
          <a:lstStyle/>
          <a:p>
            <a:fld id="{BEC71E89-DB97-4238-A838-D14EE2B303CA}" type="slidenum">
              <a:rPr lang="zh-TW" altLang="en-US" smtClean="0"/>
              <a:pPr/>
              <a:t>6</a:t>
            </a:fld>
            <a:endParaRPr lang="zh-TW" altLang="en-US" dirty="0"/>
          </a:p>
        </p:txBody>
      </p:sp>
      <p:sp>
        <p:nvSpPr>
          <p:cNvPr id="6" name="標題 5"/>
          <p:cNvSpPr>
            <a:spLocks noGrp="1"/>
          </p:cNvSpPr>
          <p:nvPr>
            <p:ph type="title"/>
          </p:nvPr>
        </p:nvSpPr>
        <p:spPr>
          <a:xfrm>
            <a:off x="457200" y="274638"/>
            <a:ext cx="8507288" cy="778098"/>
          </a:xfrm>
        </p:spPr>
        <p:txBody>
          <a:bodyPr>
            <a:noAutofit/>
          </a:bodyPr>
          <a:lstStyle/>
          <a:p>
            <a:r>
              <a:rPr lang="zh-TW" altLang="en-US" dirty="0" smtClean="0"/>
              <a:t>利用公開資訊作評等</a:t>
            </a:r>
            <a:endParaRPr lang="zh-TW" altLang="en-US" dirty="0"/>
          </a:p>
        </p:txBody>
      </p:sp>
      <p:grpSp>
        <p:nvGrpSpPr>
          <p:cNvPr id="2" name="群組 48"/>
          <p:cNvGrpSpPr/>
          <p:nvPr/>
        </p:nvGrpSpPr>
        <p:grpSpPr>
          <a:xfrm>
            <a:off x="560866" y="1124342"/>
            <a:ext cx="8187598" cy="5112970"/>
            <a:chOff x="467544" y="1052736"/>
            <a:chExt cx="8187598" cy="5112970"/>
          </a:xfrm>
        </p:grpSpPr>
        <p:grpSp>
          <p:nvGrpSpPr>
            <p:cNvPr id="7" name="群組 46"/>
            <p:cNvGrpSpPr/>
            <p:nvPr/>
          </p:nvGrpSpPr>
          <p:grpSpPr>
            <a:xfrm>
              <a:off x="467544" y="4670819"/>
              <a:ext cx="6895645" cy="429209"/>
              <a:chOff x="467544" y="4670819"/>
              <a:chExt cx="6895645" cy="429209"/>
            </a:xfrm>
          </p:grpSpPr>
          <p:sp>
            <p:nvSpPr>
              <p:cNvPr id="10" name="Rectangle 7"/>
              <p:cNvSpPr>
                <a:spLocks noChangeArrowheads="1"/>
              </p:cNvSpPr>
              <p:nvPr/>
            </p:nvSpPr>
            <p:spPr bwMode="auto">
              <a:xfrm>
                <a:off x="467544" y="4670819"/>
                <a:ext cx="6895645" cy="414521"/>
              </a:xfrm>
              <a:prstGeom prst="rect">
                <a:avLst/>
              </a:prstGeom>
              <a:solidFill>
                <a:schemeClr val="bg1">
                  <a:alpha val="50195"/>
                </a:schemeClr>
              </a:solidFill>
              <a:ln w="12700" cmpd="sng">
                <a:solidFill>
                  <a:schemeClr val="tx1"/>
                </a:solidFill>
                <a:prstDash val="solid"/>
                <a:miter lim="800000"/>
                <a:headEnd/>
                <a:tailEnd/>
              </a:ln>
            </p:spPr>
            <p:txBody>
              <a:bodyPr wrap="none" anchor="ctr"/>
              <a:lstStyle/>
              <a:p>
                <a:endParaRPr lang="zh-TW" altLang="en-US" sz="1400">
                  <a:latin typeface="+mn-ea"/>
                </a:endParaRPr>
              </a:p>
            </p:txBody>
          </p:sp>
          <p:sp>
            <p:nvSpPr>
              <p:cNvPr id="11" name="Rectangle 8"/>
              <p:cNvSpPr>
                <a:spLocks noChangeArrowheads="1"/>
              </p:cNvSpPr>
              <p:nvPr/>
            </p:nvSpPr>
            <p:spPr bwMode="auto">
              <a:xfrm>
                <a:off x="1842785" y="4724674"/>
                <a:ext cx="496967" cy="28722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12700" tIns="12700" rIns="12700" bIns="12700"/>
              <a:lstStyle/>
              <a:p>
                <a:pPr>
                  <a:defRPr/>
                </a:pPr>
                <a:r>
                  <a:rPr lang="zh-TW" altLang="en-US" sz="1400" b="0" dirty="0" smtClean="0">
                    <a:solidFill>
                      <a:schemeClr val="tx1"/>
                    </a:solidFill>
                    <a:latin typeface="+mn-ea"/>
                  </a:rPr>
                  <a:t>股價</a:t>
                </a:r>
                <a:endParaRPr lang="zh-TW" altLang="en-US" sz="1400" b="0" dirty="0">
                  <a:solidFill>
                    <a:schemeClr val="tx1"/>
                  </a:solidFill>
                  <a:latin typeface="+mn-ea"/>
                </a:endParaRPr>
              </a:p>
            </p:txBody>
          </p:sp>
          <p:sp>
            <p:nvSpPr>
              <p:cNvPr id="12" name="Rectangle 9"/>
              <p:cNvSpPr>
                <a:spLocks noChangeArrowheads="1"/>
              </p:cNvSpPr>
              <p:nvPr/>
            </p:nvSpPr>
            <p:spPr bwMode="auto">
              <a:xfrm>
                <a:off x="508184" y="4754050"/>
                <a:ext cx="1327512" cy="345978"/>
              </a:xfrm>
              <a:prstGeom prst="rect">
                <a:avLst/>
              </a:prstGeom>
              <a:noFill/>
              <a:ln w="3175">
                <a:noFill/>
                <a:miter lim="800000"/>
                <a:headEnd/>
                <a:tailEnd/>
              </a:ln>
            </p:spPr>
            <p:txBody>
              <a:bodyPr lIns="12700" tIns="12700" rIns="12700" bIns="12700"/>
              <a:lstStyle/>
              <a:p>
                <a:r>
                  <a:rPr lang="en-US" altLang="zh-TW" sz="1600" dirty="0">
                    <a:latin typeface="+mn-ea"/>
                  </a:rPr>
                  <a:t>【</a:t>
                </a:r>
                <a:r>
                  <a:rPr lang="zh-TW" altLang="en-US" sz="1600" dirty="0">
                    <a:latin typeface="+mn-ea"/>
                  </a:rPr>
                  <a:t>市場表現</a:t>
                </a:r>
                <a:r>
                  <a:rPr lang="en-US" altLang="zh-TW" sz="1600" dirty="0">
                    <a:latin typeface="+mn-ea"/>
                  </a:rPr>
                  <a:t>】</a:t>
                </a:r>
              </a:p>
            </p:txBody>
          </p:sp>
        </p:grpSp>
        <p:grpSp>
          <p:nvGrpSpPr>
            <p:cNvPr id="23" name="群組 47"/>
            <p:cNvGrpSpPr/>
            <p:nvPr/>
          </p:nvGrpSpPr>
          <p:grpSpPr>
            <a:xfrm>
              <a:off x="467544" y="5157147"/>
              <a:ext cx="6895645" cy="1008559"/>
              <a:chOff x="467544" y="5157147"/>
              <a:chExt cx="6895645" cy="1008559"/>
            </a:xfrm>
          </p:grpSpPr>
          <p:sp>
            <p:nvSpPr>
              <p:cNvPr id="13" name="Rectangle 10"/>
              <p:cNvSpPr>
                <a:spLocks noChangeArrowheads="1"/>
              </p:cNvSpPr>
              <p:nvPr/>
            </p:nvSpPr>
            <p:spPr bwMode="auto">
              <a:xfrm>
                <a:off x="467544" y="5157147"/>
                <a:ext cx="6895645" cy="1008559"/>
              </a:xfrm>
              <a:prstGeom prst="rect">
                <a:avLst/>
              </a:prstGeom>
              <a:solidFill>
                <a:schemeClr val="bg1">
                  <a:alpha val="50195"/>
                </a:schemeClr>
              </a:solidFill>
              <a:ln w="12700" cmpd="sng">
                <a:solidFill>
                  <a:schemeClr val="tx1"/>
                </a:solidFill>
                <a:prstDash val="solid"/>
                <a:miter lim="800000"/>
                <a:headEnd/>
                <a:tailEnd/>
              </a:ln>
            </p:spPr>
            <p:txBody>
              <a:bodyPr wrap="none" anchor="ctr"/>
              <a:lstStyle/>
              <a:p>
                <a:endParaRPr lang="zh-TW" altLang="en-US" sz="1400">
                  <a:latin typeface="+mn-ea"/>
                </a:endParaRPr>
              </a:p>
            </p:txBody>
          </p:sp>
          <p:sp>
            <p:nvSpPr>
              <p:cNvPr id="14" name="AutoShape 11"/>
              <p:cNvSpPr>
                <a:spLocks noChangeArrowheads="1"/>
              </p:cNvSpPr>
              <p:nvPr/>
            </p:nvSpPr>
            <p:spPr bwMode="auto">
              <a:xfrm>
                <a:off x="5724128" y="5517813"/>
                <a:ext cx="1512168" cy="576086"/>
              </a:xfrm>
              <a:prstGeom prst="roundRect">
                <a:avLst>
                  <a:gd name="adj" fmla="val 16667"/>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a:ln>
                <a:headEnd/>
                <a:tailEnd/>
              </a:ln>
            </p:spPr>
            <p:style>
              <a:lnRef idx="1">
                <a:schemeClr val="accent1"/>
              </a:lnRef>
              <a:fillRef idx="2">
                <a:schemeClr val="accent1"/>
              </a:fillRef>
              <a:effectRef idx="1">
                <a:schemeClr val="accent1"/>
              </a:effectRef>
              <a:fontRef idx="minor">
                <a:schemeClr val="dk1"/>
              </a:fontRef>
            </p:style>
            <p:txBody>
              <a:bodyPr lIns="0" tIns="0" rIns="0" bIns="0"/>
              <a:lstStyle/>
              <a:p>
                <a:r>
                  <a:rPr lang="en-US" altLang="zh-TW" sz="1600" b="1" dirty="0" smtClean="0">
                    <a:solidFill>
                      <a:schemeClr val="tx2"/>
                    </a:solidFill>
                    <a:latin typeface="+mn-ea"/>
                  </a:rPr>
                  <a:t>【</a:t>
                </a:r>
                <a:r>
                  <a:rPr lang="zh-TW" altLang="en-US" sz="1600" b="1" dirty="0" smtClean="0">
                    <a:solidFill>
                      <a:schemeClr val="tx2"/>
                    </a:solidFill>
                    <a:latin typeface="+mn-ea"/>
                  </a:rPr>
                  <a:t>其他</a:t>
                </a:r>
                <a:r>
                  <a:rPr lang="en-US" altLang="zh-TW" sz="1600" b="1" dirty="0" smtClean="0">
                    <a:solidFill>
                      <a:schemeClr val="tx2"/>
                    </a:solidFill>
                    <a:latin typeface="+mn-ea"/>
                  </a:rPr>
                  <a:t>】</a:t>
                </a:r>
                <a:endParaRPr lang="en-US" altLang="zh-TW" sz="1600" dirty="0" smtClean="0">
                  <a:solidFill>
                    <a:schemeClr val="tx1"/>
                  </a:solidFill>
                  <a:latin typeface="+mn-ea"/>
                </a:endParaRPr>
              </a:p>
              <a:p>
                <a:pPr algn="ctr"/>
                <a:r>
                  <a:rPr lang="zh-TW" altLang="en-US" sz="1400" dirty="0" smtClean="0">
                    <a:solidFill>
                      <a:schemeClr val="tx1"/>
                    </a:solidFill>
                    <a:latin typeface="+mn-ea"/>
                  </a:rPr>
                  <a:t>員工、消費者</a:t>
                </a:r>
                <a:r>
                  <a:rPr lang="en-US" altLang="zh-TW" sz="1400" dirty="0" smtClean="0">
                    <a:solidFill>
                      <a:schemeClr val="tx1"/>
                    </a:solidFill>
                    <a:latin typeface="+mn-ea"/>
                  </a:rPr>
                  <a:t>..</a:t>
                </a:r>
                <a:endParaRPr lang="zh-TW" altLang="en-US" sz="1400" b="0" dirty="0">
                  <a:solidFill>
                    <a:schemeClr val="tx1"/>
                  </a:solidFill>
                  <a:latin typeface="+mn-ea"/>
                </a:endParaRPr>
              </a:p>
            </p:txBody>
          </p:sp>
          <p:sp>
            <p:nvSpPr>
              <p:cNvPr id="15" name="Rectangle 12"/>
              <p:cNvSpPr>
                <a:spLocks noChangeArrowheads="1"/>
              </p:cNvSpPr>
              <p:nvPr/>
            </p:nvSpPr>
            <p:spPr bwMode="auto">
              <a:xfrm>
                <a:off x="3635896" y="5517813"/>
                <a:ext cx="1944216" cy="57608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0" tIns="0" rIns="0" bIns="0"/>
              <a:lstStyle/>
              <a:p>
                <a:pPr>
                  <a:defRPr/>
                </a:pPr>
                <a:r>
                  <a:rPr lang="en-US" altLang="zh-TW" sz="1600" b="1" dirty="0">
                    <a:solidFill>
                      <a:schemeClr val="tx2"/>
                    </a:solidFill>
                    <a:latin typeface="+mn-ea"/>
                  </a:rPr>
                  <a:t>【</a:t>
                </a:r>
                <a:r>
                  <a:rPr lang="zh-TW" altLang="en-US" sz="1600" b="1" dirty="0">
                    <a:solidFill>
                      <a:schemeClr val="tx2"/>
                    </a:solidFill>
                    <a:latin typeface="+mn-ea"/>
                  </a:rPr>
                  <a:t>三大法人</a:t>
                </a:r>
                <a:r>
                  <a:rPr lang="en-US" altLang="zh-TW" sz="1600" b="1" dirty="0">
                    <a:solidFill>
                      <a:schemeClr val="tx2"/>
                    </a:solidFill>
                    <a:latin typeface="+mn-ea"/>
                  </a:rPr>
                  <a:t>】</a:t>
                </a:r>
              </a:p>
              <a:p>
                <a:pPr>
                  <a:defRPr/>
                </a:pPr>
                <a:r>
                  <a:rPr lang="zh-TW" altLang="en-US" sz="1400" b="0" dirty="0">
                    <a:solidFill>
                      <a:schemeClr val="tx1"/>
                    </a:solidFill>
                    <a:latin typeface="+mn-ea"/>
                  </a:rPr>
                  <a:t>基金、外資、自營商</a:t>
                </a:r>
              </a:p>
            </p:txBody>
          </p:sp>
          <p:sp>
            <p:nvSpPr>
              <p:cNvPr id="16" name="AutoShape 13"/>
              <p:cNvSpPr>
                <a:spLocks noChangeArrowheads="1"/>
              </p:cNvSpPr>
              <p:nvPr/>
            </p:nvSpPr>
            <p:spPr bwMode="auto">
              <a:xfrm>
                <a:off x="827584" y="5517813"/>
                <a:ext cx="2520280" cy="576086"/>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lIns="0" tIns="0" rIns="0" bIns="0"/>
              <a:lstStyle/>
              <a:p>
                <a:r>
                  <a:rPr lang="en-US" altLang="zh-TW" sz="1600" b="1" dirty="0">
                    <a:solidFill>
                      <a:schemeClr val="tx2"/>
                    </a:solidFill>
                    <a:latin typeface="+mn-ea"/>
                  </a:rPr>
                  <a:t>【</a:t>
                </a:r>
                <a:r>
                  <a:rPr lang="zh-TW" altLang="en-US" sz="1600" b="1" dirty="0">
                    <a:solidFill>
                      <a:schemeClr val="tx2"/>
                    </a:solidFill>
                    <a:latin typeface="+mn-ea"/>
                  </a:rPr>
                  <a:t>內部人</a:t>
                </a:r>
                <a:r>
                  <a:rPr lang="en-US" altLang="zh-TW" sz="1600" b="1" dirty="0">
                    <a:solidFill>
                      <a:schemeClr val="tx2"/>
                    </a:solidFill>
                    <a:latin typeface="+mn-ea"/>
                  </a:rPr>
                  <a:t>】</a:t>
                </a:r>
              </a:p>
              <a:p>
                <a:r>
                  <a:rPr lang="zh-TW" altLang="en-US" sz="1400" b="0" dirty="0">
                    <a:solidFill>
                      <a:schemeClr val="tx1"/>
                    </a:solidFill>
                    <a:latin typeface="+mn-ea"/>
                  </a:rPr>
                  <a:t>董監持股、申讓、質押</a:t>
                </a:r>
                <a:r>
                  <a:rPr lang="en-US" altLang="zh-TW" sz="1400" b="0" dirty="0">
                    <a:solidFill>
                      <a:schemeClr val="tx1"/>
                    </a:solidFill>
                    <a:latin typeface="+mn-ea"/>
                  </a:rPr>
                  <a:t>(</a:t>
                </a:r>
                <a:r>
                  <a:rPr lang="zh-TW" altLang="en-US" sz="1400" b="0" dirty="0">
                    <a:solidFill>
                      <a:schemeClr val="tx1"/>
                    </a:solidFill>
                    <a:latin typeface="+mn-ea"/>
                  </a:rPr>
                  <a:t>集保</a:t>
                </a:r>
                <a:r>
                  <a:rPr lang="en-US" altLang="zh-TW" sz="1400" b="0" dirty="0">
                    <a:solidFill>
                      <a:schemeClr val="tx1"/>
                    </a:solidFill>
                    <a:latin typeface="+mn-ea"/>
                  </a:rPr>
                  <a:t>)</a:t>
                </a:r>
              </a:p>
              <a:p>
                <a:endParaRPr lang="en-US" altLang="zh-TW" sz="1400" b="0" dirty="0">
                  <a:solidFill>
                    <a:schemeClr val="tx1"/>
                  </a:solidFill>
                  <a:latin typeface="+mn-ea"/>
                </a:endParaRPr>
              </a:p>
            </p:txBody>
          </p:sp>
          <p:sp>
            <p:nvSpPr>
              <p:cNvPr id="17" name="Rectangle 14"/>
              <p:cNvSpPr>
                <a:spLocks noChangeArrowheads="1"/>
              </p:cNvSpPr>
              <p:nvPr/>
            </p:nvSpPr>
            <p:spPr bwMode="auto">
              <a:xfrm>
                <a:off x="521492" y="5204474"/>
                <a:ext cx="1890268" cy="313339"/>
              </a:xfrm>
              <a:prstGeom prst="rect">
                <a:avLst/>
              </a:prstGeom>
              <a:noFill/>
              <a:ln w="3175">
                <a:noFill/>
                <a:miter lim="800000"/>
                <a:headEnd/>
                <a:tailEnd/>
              </a:ln>
            </p:spPr>
            <p:txBody>
              <a:bodyPr lIns="12700" tIns="12700" rIns="12700" bIns="12700"/>
              <a:lstStyle/>
              <a:p>
                <a:r>
                  <a:rPr lang="en-US" altLang="zh-TW" sz="1600" dirty="0">
                    <a:latin typeface="+mn-ea"/>
                  </a:rPr>
                  <a:t>【</a:t>
                </a:r>
                <a:r>
                  <a:rPr lang="zh-TW" altLang="en-US" sz="1600" dirty="0">
                    <a:latin typeface="+mn-ea"/>
                  </a:rPr>
                  <a:t>市場參與者看法</a:t>
                </a:r>
                <a:r>
                  <a:rPr lang="en-US" altLang="zh-TW" sz="1600" dirty="0">
                    <a:latin typeface="+mn-ea"/>
                  </a:rPr>
                  <a:t>】</a:t>
                </a:r>
              </a:p>
            </p:txBody>
          </p:sp>
        </p:grpSp>
        <p:sp>
          <p:nvSpPr>
            <p:cNvPr id="36" name="Rectangle 41"/>
            <p:cNvSpPr>
              <a:spLocks noChangeArrowheads="1"/>
            </p:cNvSpPr>
            <p:nvPr/>
          </p:nvSpPr>
          <p:spPr bwMode="auto">
            <a:xfrm>
              <a:off x="7791046" y="1412776"/>
              <a:ext cx="864096" cy="259157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altLang="zh-TW" sz="1400" dirty="0">
                <a:latin typeface="+mn-ea"/>
              </a:endParaRPr>
            </a:p>
            <a:p>
              <a:pPr>
                <a:defRPr/>
              </a:pPr>
              <a:r>
                <a:rPr lang="zh-TW" altLang="en-US" sz="1400" b="0" dirty="0">
                  <a:latin typeface="+mn-ea"/>
                </a:rPr>
                <a:t>合邏輯？</a:t>
              </a:r>
            </a:p>
            <a:p>
              <a:pPr>
                <a:defRPr/>
              </a:pPr>
              <a:r>
                <a:rPr lang="en-US" altLang="zh-TW" sz="1400" b="0" dirty="0">
                  <a:latin typeface="+mn-ea"/>
                </a:rPr>
                <a:t>(agency)</a:t>
              </a:r>
            </a:p>
            <a:p>
              <a:pPr>
                <a:defRPr/>
              </a:pPr>
              <a:endParaRPr lang="en-US" altLang="zh-TW" sz="1400" b="0" dirty="0">
                <a:latin typeface="+mn-ea"/>
              </a:endParaRPr>
            </a:p>
            <a:p>
              <a:pPr>
                <a:defRPr/>
              </a:pPr>
              <a:endParaRPr lang="en-US" altLang="zh-TW" sz="1400" b="0" dirty="0">
                <a:latin typeface="+mn-ea"/>
              </a:endParaRPr>
            </a:p>
            <a:p>
              <a:pPr>
                <a:defRPr/>
              </a:pPr>
              <a:endParaRPr lang="en-US" altLang="zh-TW" sz="1400" b="0" dirty="0">
                <a:latin typeface="+mn-ea"/>
              </a:endParaRPr>
            </a:p>
            <a:p>
              <a:pPr>
                <a:defRPr/>
              </a:pPr>
              <a:r>
                <a:rPr lang="zh-TW" altLang="en-US" sz="1400" b="0" dirty="0">
                  <a:latin typeface="+mn-ea"/>
                </a:rPr>
                <a:t>信用風險</a:t>
              </a:r>
            </a:p>
            <a:p>
              <a:pPr>
                <a:defRPr/>
              </a:pPr>
              <a:r>
                <a:rPr lang="en-US" altLang="zh-TW" sz="1400" b="0" dirty="0">
                  <a:latin typeface="+mn-ea"/>
                </a:rPr>
                <a:t>(TCRI)</a:t>
              </a:r>
            </a:p>
            <a:p>
              <a:pPr>
                <a:defRPr/>
              </a:pPr>
              <a:endParaRPr lang="en-US" altLang="zh-TW" sz="1400" b="0" dirty="0">
                <a:latin typeface="+mn-ea"/>
              </a:endParaRPr>
            </a:p>
            <a:p>
              <a:pPr>
                <a:defRPr/>
              </a:pPr>
              <a:r>
                <a:rPr lang="zh-TW" altLang="en-US" sz="1400" b="0" dirty="0">
                  <a:latin typeface="+mn-ea"/>
                </a:rPr>
                <a:t>公司治理</a:t>
              </a:r>
            </a:p>
            <a:p>
              <a:pPr>
                <a:defRPr/>
              </a:pPr>
              <a:r>
                <a:rPr lang="zh-TW" altLang="en-US" sz="1400" b="0" dirty="0">
                  <a:latin typeface="+mn-ea"/>
                </a:rPr>
                <a:t>（</a:t>
              </a:r>
              <a:r>
                <a:rPr lang="en-US" altLang="zh-TW" sz="1400" b="0" dirty="0">
                  <a:latin typeface="+mn-ea"/>
                </a:rPr>
                <a:t>TCGI)</a:t>
              </a:r>
            </a:p>
            <a:p>
              <a:pPr>
                <a:defRPr/>
              </a:pPr>
              <a:endParaRPr lang="en-US" altLang="zh-TW" sz="1400" b="0" dirty="0">
                <a:latin typeface="+mn-ea"/>
              </a:endParaRPr>
            </a:p>
            <a:p>
              <a:pPr>
                <a:defRPr/>
              </a:pPr>
              <a:endParaRPr lang="en-US" altLang="zh-TW" sz="1400" b="0" dirty="0">
                <a:latin typeface="+mn-ea"/>
              </a:endParaRPr>
            </a:p>
            <a:p>
              <a:pPr>
                <a:defRPr/>
              </a:pPr>
              <a:endParaRPr lang="en-US" altLang="zh-TW" sz="1400" dirty="0">
                <a:latin typeface="+mn-ea"/>
              </a:endParaRPr>
            </a:p>
          </p:txBody>
        </p:sp>
        <p:sp>
          <p:nvSpPr>
            <p:cNvPr id="37" name="AutoShape 42"/>
            <p:cNvSpPr>
              <a:spLocks/>
            </p:cNvSpPr>
            <p:nvPr/>
          </p:nvSpPr>
          <p:spPr bwMode="auto">
            <a:xfrm>
              <a:off x="7452320" y="1580869"/>
              <a:ext cx="194710" cy="4368791"/>
            </a:xfrm>
            <a:prstGeom prst="rightBrace">
              <a:avLst>
                <a:gd name="adj1" fmla="val 164032"/>
                <a:gd name="adj2" fmla="val 16667"/>
              </a:avLst>
            </a:prstGeom>
            <a:ln>
              <a:headEnd/>
              <a:tailEnd/>
            </a:ln>
          </p:spPr>
          <p:style>
            <a:lnRef idx="2">
              <a:schemeClr val="accent1"/>
            </a:lnRef>
            <a:fillRef idx="0">
              <a:schemeClr val="accent1"/>
            </a:fillRef>
            <a:effectRef idx="1">
              <a:schemeClr val="accent1"/>
            </a:effectRef>
            <a:fontRef idx="minor">
              <a:schemeClr val="tx1"/>
            </a:fontRef>
          </p:style>
          <p:txBody>
            <a:bodyPr wrap="none" anchor="ctr"/>
            <a:lstStyle/>
            <a:p>
              <a:endParaRPr lang="zh-TW" altLang="en-US" sz="1400">
                <a:latin typeface="+mn-ea"/>
              </a:endParaRPr>
            </a:p>
          </p:txBody>
        </p:sp>
        <p:grpSp>
          <p:nvGrpSpPr>
            <p:cNvPr id="42" name="群組 45"/>
            <p:cNvGrpSpPr/>
            <p:nvPr/>
          </p:nvGrpSpPr>
          <p:grpSpPr>
            <a:xfrm>
              <a:off x="467544" y="1052736"/>
              <a:ext cx="6912768" cy="3539748"/>
              <a:chOff x="467544" y="1052736"/>
              <a:chExt cx="6912768" cy="3539748"/>
            </a:xfrm>
          </p:grpSpPr>
          <p:sp>
            <p:nvSpPr>
              <p:cNvPr id="8" name="Rectangle 5"/>
              <p:cNvSpPr>
                <a:spLocks noChangeArrowheads="1"/>
              </p:cNvSpPr>
              <p:nvPr/>
            </p:nvSpPr>
            <p:spPr bwMode="auto">
              <a:xfrm>
                <a:off x="467544" y="1052736"/>
                <a:ext cx="6912768" cy="3539748"/>
              </a:xfrm>
              <a:prstGeom prst="rect">
                <a:avLst/>
              </a:prstGeom>
              <a:solidFill>
                <a:schemeClr val="bg1">
                  <a:alpha val="50195"/>
                </a:schemeClr>
              </a:solidFill>
              <a:ln w="12700" cmpd="sng">
                <a:solidFill>
                  <a:schemeClr val="tx1"/>
                </a:solidFill>
                <a:prstDash val="solid"/>
                <a:miter lim="800000"/>
                <a:headEnd/>
                <a:tailEnd/>
              </a:ln>
            </p:spPr>
            <p:txBody>
              <a:bodyPr wrap="none" anchor="ctr"/>
              <a:lstStyle/>
              <a:p>
                <a:endParaRPr lang="zh-TW" altLang="zh-TW" sz="1400">
                  <a:latin typeface="+mn-ea"/>
                </a:endParaRPr>
              </a:p>
            </p:txBody>
          </p:sp>
          <p:sp>
            <p:nvSpPr>
              <p:cNvPr id="18" name="Rectangle 15"/>
              <p:cNvSpPr>
                <a:spLocks noChangeArrowheads="1"/>
              </p:cNvSpPr>
              <p:nvPr/>
            </p:nvSpPr>
            <p:spPr bwMode="auto">
              <a:xfrm>
                <a:off x="505320" y="1052736"/>
                <a:ext cx="1618408" cy="287227"/>
              </a:xfrm>
              <a:prstGeom prst="rect">
                <a:avLst/>
              </a:prstGeom>
              <a:solidFill>
                <a:schemeClr val="bg1">
                  <a:alpha val="50195"/>
                </a:schemeClr>
              </a:solidFill>
              <a:ln w="12700" cmpd="sng">
                <a:noFill/>
                <a:prstDash val="solid"/>
                <a:miter lim="800000"/>
                <a:headEnd/>
                <a:tailEnd/>
              </a:ln>
            </p:spPr>
            <p:txBody>
              <a:bodyPr wrap="none" anchor="ctr"/>
              <a:lstStyle/>
              <a:p>
                <a:r>
                  <a:rPr lang="en-US" altLang="zh-TW" sz="1600" dirty="0">
                    <a:latin typeface="+mn-ea"/>
                  </a:rPr>
                  <a:t>【</a:t>
                </a:r>
                <a:r>
                  <a:rPr lang="zh-TW" altLang="en-US" sz="1600" dirty="0">
                    <a:latin typeface="+mn-ea"/>
                  </a:rPr>
                  <a:t>企業營運狀況</a:t>
                </a:r>
                <a:r>
                  <a:rPr lang="en-US" altLang="zh-TW" sz="1600" dirty="0">
                    <a:latin typeface="+mn-ea"/>
                  </a:rPr>
                  <a:t>】</a:t>
                </a:r>
              </a:p>
            </p:txBody>
          </p:sp>
          <p:sp>
            <p:nvSpPr>
              <p:cNvPr id="22" name="Line 19"/>
              <p:cNvSpPr>
                <a:spLocks noChangeShapeType="1"/>
              </p:cNvSpPr>
              <p:nvPr/>
            </p:nvSpPr>
            <p:spPr bwMode="auto">
              <a:xfrm flipV="1">
                <a:off x="3923928" y="2386058"/>
                <a:ext cx="252000" cy="0"/>
              </a:xfrm>
              <a:prstGeom prst="line">
                <a:avLst/>
              </a:prstGeom>
              <a:ln>
                <a:headEnd/>
                <a:tailEnd type="stealth" w="med" len="med"/>
              </a:ln>
            </p:spPr>
            <p:style>
              <a:lnRef idx="2">
                <a:schemeClr val="accent1"/>
              </a:lnRef>
              <a:fillRef idx="0">
                <a:schemeClr val="accent1"/>
              </a:fillRef>
              <a:effectRef idx="1">
                <a:schemeClr val="accent1"/>
              </a:effectRef>
              <a:fontRef idx="minor">
                <a:schemeClr val="tx1"/>
              </a:fontRef>
            </p:style>
            <p:txBody>
              <a:bodyPr wrap="none"/>
              <a:lstStyle/>
              <a:p>
                <a:endParaRPr lang="zh-TW" altLang="en-US" sz="1400">
                  <a:latin typeface="+mn-ea"/>
                </a:endParaRPr>
              </a:p>
            </p:txBody>
          </p:sp>
          <p:grpSp>
            <p:nvGrpSpPr>
              <p:cNvPr id="43" name="群組 43"/>
              <p:cNvGrpSpPr/>
              <p:nvPr/>
            </p:nvGrpSpPr>
            <p:grpSpPr>
              <a:xfrm>
                <a:off x="4139952" y="1370971"/>
                <a:ext cx="1406365" cy="2418583"/>
                <a:chOff x="4139952" y="1370971"/>
                <a:chExt cx="1406365" cy="2418583"/>
              </a:xfrm>
            </p:grpSpPr>
            <p:sp>
              <p:nvSpPr>
                <p:cNvPr id="20" name="Rectangle 17"/>
                <p:cNvSpPr>
                  <a:spLocks noChangeArrowheads="1"/>
                </p:cNvSpPr>
                <p:nvPr/>
              </p:nvSpPr>
              <p:spPr bwMode="auto">
                <a:xfrm>
                  <a:off x="4139952" y="1370971"/>
                  <a:ext cx="1395902" cy="241858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endParaRPr lang="zh-TW" altLang="en-US" sz="1400">
                    <a:latin typeface="+mn-ea"/>
                  </a:endParaRPr>
                </a:p>
              </p:txBody>
            </p:sp>
            <p:sp>
              <p:nvSpPr>
                <p:cNvPr id="21" name="Rectangle 18"/>
                <p:cNvSpPr>
                  <a:spLocks noChangeArrowheads="1"/>
                </p:cNvSpPr>
                <p:nvPr/>
              </p:nvSpPr>
              <p:spPr bwMode="auto">
                <a:xfrm>
                  <a:off x="4150415" y="1421562"/>
                  <a:ext cx="1395902" cy="372090"/>
                </a:xfrm>
                <a:prstGeom prst="rect">
                  <a:avLst/>
                </a:prstGeom>
                <a:noFill/>
                <a:ln w="3175">
                  <a:noFill/>
                  <a:miter lim="800000"/>
                  <a:headEnd/>
                  <a:tailEnd/>
                </a:ln>
              </p:spPr>
              <p:txBody>
                <a:bodyPr lIns="12700" tIns="12700" rIns="12700" bIns="12700"/>
                <a:lstStyle/>
                <a:p>
                  <a:r>
                    <a:rPr lang="en-US" altLang="zh-TW" sz="1600" b="1" dirty="0">
                      <a:solidFill>
                        <a:schemeClr val="tx2"/>
                      </a:solidFill>
                      <a:latin typeface="+mn-ea"/>
                    </a:rPr>
                    <a:t>【</a:t>
                  </a:r>
                  <a:r>
                    <a:rPr lang="zh-TW" altLang="en-US" sz="1600" b="1" dirty="0">
                      <a:solidFill>
                        <a:schemeClr val="tx2"/>
                      </a:solidFill>
                      <a:latin typeface="+mn-ea"/>
                    </a:rPr>
                    <a:t>空窗期交易</a:t>
                  </a:r>
                  <a:r>
                    <a:rPr lang="en-US" altLang="zh-TW" sz="1600" b="1" dirty="0">
                      <a:solidFill>
                        <a:schemeClr val="tx2"/>
                      </a:solidFill>
                      <a:latin typeface="+mn-ea"/>
                    </a:rPr>
                    <a:t>】</a:t>
                  </a:r>
                </a:p>
              </p:txBody>
            </p:sp>
            <p:grpSp>
              <p:nvGrpSpPr>
                <p:cNvPr id="44" name="Group 20"/>
                <p:cNvGrpSpPr>
                  <a:grpSpLocks/>
                </p:cNvGrpSpPr>
                <p:nvPr/>
              </p:nvGrpSpPr>
              <p:grpSpPr bwMode="auto">
                <a:xfrm>
                  <a:off x="4283548" y="2204909"/>
                  <a:ext cx="1126744" cy="1124429"/>
                  <a:chOff x="3241" y="1369"/>
                  <a:chExt cx="788" cy="689"/>
                </a:xfrm>
              </p:grpSpPr>
              <p:sp>
                <p:nvSpPr>
                  <p:cNvPr id="39" name="AutoShape 22"/>
                  <p:cNvSpPr>
                    <a:spLocks noChangeArrowheads="1"/>
                  </p:cNvSpPr>
                  <p:nvPr/>
                </p:nvSpPr>
                <p:spPr bwMode="auto">
                  <a:xfrm>
                    <a:off x="3241" y="1369"/>
                    <a:ext cx="788" cy="160"/>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lIns="0" tIns="0" rIns="0" bIns="0"/>
                  <a:lstStyle/>
                  <a:p>
                    <a:r>
                      <a:rPr lang="zh-TW" altLang="en-US" sz="1400" b="0" dirty="0">
                        <a:solidFill>
                          <a:schemeClr val="tx1"/>
                        </a:solidFill>
                        <a:latin typeface="+mn-ea"/>
                      </a:rPr>
                      <a:t>轉投資異動</a:t>
                    </a:r>
                  </a:p>
                </p:txBody>
              </p:sp>
              <p:sp>
                <p:nvSpPr>
                  <p:cNvPr id="40" name="AutoShape 24"/>
                  <p:cNvSpPr>
                    <a:spLocks noChangeArrowheads="1"/>
                  </p:cNvSpPr>
                  <p:nvPr/>
                </p:nvSpPr>
                <p:spPr bwMode="auto">
                  <a:xfrm>
                    <a:off x="3241" y="1634"/>
                    <a:ext cx="788" cy="160"/>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lIns="0" tIns="0" rIns="0" bIns="0"/>
                  <a:lstStyle/>
                  <a:p>
                    <a:r>
                      <a:rPr lang="zh-TW" altLang="en-US" sz="1400" b="0" dirty="0">
                        <a:solidFill>
                          <a:schemeClr val="tx1"/>
                        </a:solidFill>
                        <a:latin typeface="+mn-ea"/>
                      </a:rPr>
                      <a:t>不動產異動</a:t>
                    </a:r>
                  </a:p>
                </p:txBody>
              </p:sp>
              <p:sp>
                <p:nvSpPr>
                  <p:cNvPr id="41" name="AutoShape 26"/>
                  <p:cNvSpPr>
                    <a:spLocks noChangeArrowheads="1"/>
                  </p:cNvSpPr>
                  <p:nvPr/>
                </p:nvSpPr>
                <p:spPr bwMode="auto">
                  <a:xfrm>
                    <a:off x="3241" y="1898"/>
                    <a:ext cx="788" cy="160"/>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lIns="0" tIns="0" rIns="0" bIns="0"/>
                  <a:lstStyle/>
                  <a:p>
                    <a:r>
                      <a:rPr lang="zh-TW" altLang="en-US" sz="1400" b="0" dirty="0">
                        <a:solidFill>
                          <a:schemeClr val="tx1"/>
                        </a:solidFill>
                        <a:latin typeface="+mn-ea"/>
                      </a:rPr>
                      <a:t>金融大事紀</a:t>
                    </a:r>
                  </a:p>
                </p:txBody>
              </p:sp>
            </p:grpSp>
          </p:grpSp>
          <p:sp>
            <p:nvSpPr>
              <p:cNvPr id="30" name="Rectangle 34"/>
              <p:cNvSpPr>
                <a:spLocks noChangeArrowheads="1"/>
              </p:cNvSpPr>
              <p:nvPr/>
            </p:nvSpPr>
            <p:spPr bwMode="auto">
              <a:xfrm>
                <a:off x="827584" y="4220395"/>
                <a:ext cx="4752528" cy="28722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0" tIns="0" rIns="0" bIns="0"/>
              <a:lstStyle/>
              <a:p>
                <a:pPr>
                  <a:defRPr/>
                </a:pPr>
                <a:r>
                  <a:rPr lang="zh-TW" altLang="en-US" sz="1400" b="0" dirty="0">
                    <a:solidFill>
                      <a:schemeClr val="tx1"/>
                    </a:solidFill>
                    <a:latin typeface="+mn-ea"/>
                  </a:rPr>
                  <a:t>募資</a:t>
                </a:r>
                <a:r>
                  <a:rPr kumimoji="1" lang="zh-TW" altLang="en-US" sz="1400" b="0" dirty="0">
                    <a:solidFill>
                      <a:srgbClr val="000000"/>
                    </a:solidFill>
                    <a:latin typeface="+mn-ea"/>
                  </a:rPr>
                  <a:t>：增減</a:t>
                </a:r>
                <a:r>
                  <a:rPr lang="zh-TW" altLang="en-US" sz="1400" b="0" dirty="0">
                    <a:solidFill>
                      <a:schemeClr val="tx1"/>
                    </a:solidFill>
                    <a:latin typeface="+mn-ea"/>
                  </a:rPr>
                  <a:t>資</a:t>
                </a:r>
                <a:r>
                  <a:rPr lang="en-US" altLang="zh-TW" sz="1400" b="0" dirty="0" smtClean="0">
                    <a:solidFill>
                      <a:schemeClr val="tx1"/>
                    </a:solidFill>
                    <a:latin typeface="+mn-ea"/>
                  </a:rPr>
                  <a:t>/</a:t>
                </a:r>
                <a:r>
                  <a:rPr lang="zh-TW" altLang="en-US" sz="1400" b="0" dirty="0" smtClean="0">
                    <a:solidFill>
                      <a:schemeClr val="tx1"/>
                    </a:solidFill>
                    <a:latin typeface="+mn-ea"/>
                  </a:rPr>
                  <a:t>私</a:t>
                </a:r>
                <a:r>
                  <a:rPr lang="zh-TW" altLang="en-US" sz="1400" b="0" dirty="0">
                    <a:solidFill>
                      <a:schemeClr val="tx1"/>
                    </a:solidFill>
                    <a:latin typeface="+mn-ea"/>
                  </a:rPr>
                  <a:t>募、庫藏股、債券</a:t>
                </a:r>
                <a:r>
                  <a:rPr lang="en-US" altLang="zh-TW" sz="1400" b="0" dirty="0">
                    <a:solidFill>
                      <a:schemeClr val="tx1"/>
                    </a:solidFill>
                    <a:latin typeface="+mn-ea"/>
                  </a:rPr>
                  <a:t>(CB</a:t>
                </a:r>
                <a:r>
                  <a:rPr lang="zh-TW" altLang="en-US" sz="1400" b="0" dirty="0">
                    <a:solidFill>
                      <a:schemeClr val="tx1"/>
                    </a:solidFill>
                    <a:latin typeface="+mn-ea"/>
                  </a:rPr>
                  <a:t>、</a:t>
                </a:r>
                <a:r>
                  <a:rPr lang="en-US" altLang="zh-TW" sz="1400" b="0" dirty="0">
                    <a:solidFill>
                      <a:schemeClr val="tx1"/>
                    </a:solidFill>
                    <a:latin typeface="+mn-ea"/>
                  </a:rPr>
                  <a:t>ECB</a:t>
                </a:r>
                <a:r>
                  <a:rPr lang="en-US" altLang="zh-TW" sz="1400" b="0" dirty="0" smtClean="0">
                    <a:solidFill>
                      <a:schemeClr val="tx1"/>
                    </a:solidFill>
                    <a:latin typeface="+mn-ea"/>
                  </a:rPr>
                  <a:t>)</a:t>
                </a:r>
                <a:endParaRPr lang="en-US" altLang="zh-TW" sz="1400" b="0" dirty="0">
                  <a:solidFill>
                    <a:schemeClr val="tx1"/>
                  </a:solidFill>
                  <a:latin typeface="+mn-ea"/>
                </a:endParaRPr>
              </a:p>
            </p:txBody>
          </p:sp>
          <p:sp>
            <p:nvSpPr>
              <p:cNvPr id="32" name="Line 36"/>
              <p:cNvSpPr>
                <a:spLocks noChangeShapeType="1"/>
              </p:cNvSpPr>
              <p:nvPr/>
            </p:nvSpPr>
            <p:spPr bwMode="auto">
              <a:xfrm>
                <a:off x="5675288" y="2386058"/>
                <a:ext cx="264864" cy="0"/>
              </a:xfrm>
              <a:prstGeom prst="line">
                <a:avLst/>
              </a:prstGeom>
              <a:ln>
                <a:headEnd/>
                <a:tailEnd type="stealth" w="med" len="med"/>
              </a:ln>
            </p:spPr>
            <p:style>
              <a:lnRef idx="2">
                <a:schemeClr val="accent1"/>
              </a:lnRef>
              <a:fillRef idx="0">
                <a:schemeClr val="accent1"/>
              </a:fillRef>
              <a:effectRef idx="1">
                <a:schemeClr val="accent1"/>
              </a:effectRef>
              <a:fontRef idx="minor">
                <a:schemeClr val="tx1"/>
              </a:fontRef>
            </p:style>
            <p:txBody>
              <a:bodyPr wrap="none"/>
              <a:lstStyle/>
              <a:p>
                <a:endParaRPr lang="zh-TW" altLang="en-US" sz="1400">
                  <a:latin typeface="+mn-ea"/>
                </a:endParaRPr>
              </a:p>
            </p:txBody>
          </p:sp>
          <p:grpSp>
            <p:nvGrpSpPr>
              <p:cNvPr id="45" name="群組 44"/>
              <p:cNvGrpSpPr/>
              <p:nvPr/>
            </p:nvGrpSpPr>
            <p:grpSpPr>
              <a:xfrm>
                <a:off x="6056418" y="1423194"/>
                <a:ext cx="1035862" cy="1075470"/>
                <a:chOff x="6056418" y="1423194"/>
                <a:chExt cx="1035862" cy="1075470"/>
              </a:xfrm>
            </p:grpSpPr>
            <p:sp>
              <p:nvSpPr>
                <p:cNvPr id="33" name="Rectangle 37"/>
                <p:cNvSpPr>
                  <a:spLocks noChangeArrowheads="1"/>
                </p:cNvSpPr>
                <p:nvPr/>
              </p:nvSpPr>
              <p:spPr bwMode="auto">
                <a:xfrm>
                  <a:off x="6084168" y="1772436"/>
                  <a:ext cx="1008111" cy="30517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0" tIns="0" rIns="0" bIns="0"/>
                <a:lstStyle/>
                <a:p>
                  <a:pPr>
                    <a:defRPr/>
                  </a:pPr>
                  <a:r>
                    <a:rPr lang="zh-TW" altLang="en-US" sz="1400" b="0" dirty="0">
                      <a:solidFill>
                        <a:schemeClr val="tx1"/>
                      </a:solidFill>
                      <a:latin typeface="+mn-ea"/>
                    </a:rPr>
                    <a:t>公司財測</a:t>
                  </a:r>
                </a:p>
              </p:txBody>
            </p:sp>
            <p:sp>
              <p:nvSpPr>
                <p:cNvPr id="34" name="Rectangle 38"/>
                <p:cNvSpPr>
                  <a:spLocks noChangeArrowheads="1"/>
                </p:cNvSpPr>
                <p:nvPr/>
              </p:nvSpPr>
              <p:spPr bwMode="auto">
                <a:xfrm>
                  <a:off x="6108121" y="2204909"/>
                  <a:ext cx="984159" cy="29375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0" tIns="0" rIns="0" bIns="0"/>
                <a:lstStyle/>
                <a:p>
                  <a:pPr>
                    <a:defRPr/>
                  </a:pPr>
                  <a:r>
                    <a:rPr lang="zh-TW" altLang="en-US" sz="1400" b="0" dirty="0">
                      <a:solidFill>
                        <a:schemeClr val="tx1"/>
                      </a:solidFill>
                      <a:latin typeface="+mn-ea"/>
                    </a:rPr>
                    <a:t>券商預測</a:t>
                  </a:r>
                </a:p>
              </p:txBody>
            </p:sp>
            <p:sp>
              <p:nvSpPr>
                <p:cNvPr id="35" name="Rectangle 40"/>
                <p:cNvSpPr>
                  <a:spLocks noChangeArrowheads="1"/>
                </p:cNvSpPr>
                <p:nvPr/>
              </p:nvSpPr>
              <p:spPr bwMode="auto">
                <a:xfrm>
                  <a:off x="6056418" y="1423194"/>
                  <a:ext cx="963854" cy="372090"/>
                </a:xfrm>
                <a:prstGeom prst="rect">
                  <a:avLst/>
                </a:prstGeom>
                <a:noFill/>
                <a:ln w="3175">
                  <a:noFill/>
                  <a:miter lim="800000"/>
                  <a:headEnd/>
                  <a:tailEnd/>
                </a:ln>
              </p:spPr>
              <p:txBody>
                <a:bodyPr lIns="12700" tIns="12700" rIns="12700" bIns="12700"/>
                <a:lstStyle/>
                <a:p>
                  <a:r>
                    <a:rPr lang="en-US" altLang="zh-TW" sz="1600" b="1" dirty="0">
                      <a:solidFill>
                        <a:schemeClr val="tx2"/>
                      </a:solidFill>
                      <a:latin typeface="+mn-ea"/>
                    </a:rPr>
                    <a:t>【</a:t>
                  </a:r>
                  <a:r>
                    <a:rPr lang="zh-TW" altLang="en-US" sz="1600" b="1" dirty="0">
                      <a:solidFill>
                        <a:schemeClr val="tx2"/>
                      </a:solidFill>
                      <a:latin typeface="+mn-ea"/>
                    </a:rPr>
                    <a:t>前景</a:t>
                  </a:r>
                  <a:r>
                    <a:rPr lang="en-US" altLang="zh-TW" sz="1600" b="1" dirty="0">
                      <a:solidFill>
                        <a:schemeClr val="tx2"/>
                      </a:solidFill>
                      <a:latin typeface="+mn-ea"/>
                    </a:rPr>
                    <a:t>】</a:t>
                  </a:r>
                </a:p>
              </p:txBody>
            </p:sp>
          </p:grpSp>
          <p:grpSp>
            <p:nvGrpSpPr>
              <p:cNvPr id="46" name="群組 42"/>
              <p:cNvGrpSpPr/>
              <p:nvPr/>
            </p:nvGrpSpPr>
            <p:grpSpPr>
              <a:xfrm>
                <a:off x="838905" y="1370971"/>
                <a:ext cx="3052373" cy="2738450"/>
                <a:chOff x="838905" y="1370971"/>
                <a:chExt cx="3052373" cy="2738450"/>
              </a:xfrm>
            </p:grpSpPr>
            <p:sp>
              <p:nvSpPr>
                <p:cNvPr id="9" name="Rectangle 6"/>
                <p:cNvSpPr>
                  <a:spLocks noChangeArrowheads="1"/>
                </p:cNvSpPr>
                <p:nvPr/>
              </p:nvSpPr>
              <p:spPr bwMode="auto">
                <a:xfrm>
                  <a:off x="838905" y="1370971"/>
                  <a:ext cx="3052373" cy="27384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endParaRPr lang="zh-TW" altLang="en-US" sz="1400">
                    <a:latin typeface="+mn-ea"/>
                  </a:endParaRPr>
                </a:p>
              </p:txBody>
            </p:sp>
            <p:sp>
              <p:nvSpPr>
                <p:cNvPr id="19" name="Rectangle 16"/>
                <p:cNvSpPr>
                  <a:spLocks noChangeArrowheads="1"/>
                </p:cNvSpPr>
                <p:nvPr/>
              </p:nvSpPr>
              <p:spPr bwMode="auto">
                <a:xfrm>
                  <a:off x="2483768" y="1767540"/>
                  <a:ext cx="1285817" cy="224559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12700" tIns="12700" rIns="12700" bIns="12700"/>
                <a:lstStyle/>
                <a:p>
                  <a:pPr>
                    <a:defRPr/>
                  </a:pPr>
                  <a:r>
                    <a:rPr lang="zh-TW" altLang="en-US" sz="1400" b="0" dirty="0">
                      <a:solidFill>
                        <a:schemeClr val="tx1"/>
                      </a:solidFill>
                      <a:latin typeface="+mn-ea"/>
                    </a:rPr>
                    <a:t>資產負債表</a:t>
                  </a:r>
                </a:p>
                <a:p>
                  <a:pPr>
                    <a:defRPr/>
                  </a:pPr>
                  <a:r>
                    <a:rPr lang="zh-TW" altLang="en-US" sz="1400" b="0" dirty="0">
                      <a:solidFill>
                        <a:schemeClr val="tx1"/>
                      </a:solidFill>
                      <a:latin typeface="+mn-ea"/>
                    </a:rPr>
                    <a:t>損益表</a:t>
                  </a:r>
                </a:p>
                <a:p>
                  <a:pPr>
                    <a:defRPr/>
                  </a:pPr>
                  <a:r>
                    <a:rPr lang="zh-TW" altLang="en-US" sz="1400" b="0" dirty="0">
                      <a:solidFill>
                        <a:schemeClr val="tx1"/>
                      </a:solidFill>
                      <a:latin typeface="+mn-ea"/>
                    </a:rPr>
                    <a:t>現金流量表</a:t>
                  </a:r>
                </a:p>
                <a:p>
                  <a:pPr>
                    <a:defRPr/>
                  </a:pPr>
                  <a:r>
                    <a:rPr lang="zh-TW" altLang="en-US" sz="1400" b="0" dirty="0">
                      <a:solidFill>
                        <a:schemeClr val="tx1"/>
                      </a:solidFill>
                      <a:latin typeface="+mn-ea"/>
                    </a:rPr>
                    <a:t>股東權益變動表</a:t>
                  </a:r>
                </a:p>
                <a:p>
                  <a:pPr>
                    <a:defRPr/>
                  </a:pPr>
                  <a:r>
                    <a:rPr lang="zh-TW" altLang="en-US" sz="1400" b="0" dirty="0">
                      <a:solidFill>
                        <a:schemeClr val="tx1"/>
                      </a:solidFill>
                      <a:latin typeface="+mn-ea"/>
                    </a:rPr>
                    <a:t>補充項</a:t>
                  </a:r>
                </a:p>
                <a:p>
                  <a:pPr>
                    <a:defRPr/>
                  </a:pPr>
                  <a:r>
                    <a:rPr lang="zh-TW" altLang="en-US" sz="1400" b="0" dirty="0">
                      <a:solidFill>
                        <a:schemeClr val="tx1"/>
                      </a:solidFill>
                      <a:latin typeface="+mn-ea"/>
                    </a:rPr>
                    <a:t>財務比率</a:t>
                  </a:r>
                </a:p>
                <a:p>
                  <a:pPr>
                    <a:defRPr/>
                  </a:pPr>
                  <a:endParaRPr lang="zh-TW" altLang="en-US" sz="1400" b="0" dirty="0">
                    <a:solidFill>
                      <a:schemeClr val="tx1"/>
                    </a:solidFill>
                    <a:latin typeface="+mn-ea"/>
                  </a:endParaRPr>
                </a:p>
                <a:p>
                  <a:pPr>
                    <a:defRPr/>
                  </a:pPr>
                  <a:r>
                    <a:rPr lang="zh-TW" altLang="en-US" sz="1400" b="0" dirty="0">
                      <a:solidFill>
                        <a:schemeClr val="accent3">
                          <a:lumMod val="50000"/>
                        </a:schemeClr>
                      </a:solidFill>
                      <a:latin typeface="+mn-ea"/>
                    </a:rPr>
                    <a:t>合併</a:t>
                  </a:r>
                  <a:r>
                    <a:rPr lang="en-US" altLang="zh-TW" sz="1400" b="0" dirty="0">
                      <a:solidFill>
                        <a:schemeClr val="accent3">
                          <a:lumMod val="50000"/>
                        </a:schemeClr>
                      </a:solidFill>
                      <a:latin typeface="+mn-ea"/>
                    </a:rPr>
                    <a:t>vs.</a:t>
                  </a:r>
                  <a:r>
                    <a:rPr lang="zh-TW" altLang="en-US" sz="1400" b="0" dirty="0">
                      <a:solidFill>
                        <a:schemeClr val="accent3">
                          <a:lumMod val="50000"/>
                        </a:schemeClr>
                      </a:solidFill>
                      <a:latin typeface="+mn-ea"/>
                    </a:rPr>
                    <a:t>非合併</a:t>
                  </a:r>
                </a:p>
                <a:p>
                  <a:pPr>
                    <a:defRPr/>
                  </a:pPr>
                  <a:r>
                    <a:rPr lang="zh-TW" altLang="en-US" sz="1400" b="0" dirty="0">
                      <a:solidFill>
                        <a:schemeClr val="accent3">
                          <a:lumMod val="50000"/>
                        </a:schemeClr>
                      </a:solidFill>
                      <a:latin typeface="+mn-ea"/>
                    </a:rPr>
                    <a:t>累計</a:t>
                  </a:r>
                  <a:r>
                    <a:rPr lang="en-US" altLang="zh-TW" sz="1400" b="0" dirty="0">
                      <a:solidFill>
                        <a:schemeClr val="accent3">
                          <a:lumMod val="50000"/>
                        </a:schemeClr>
                      </a:solidFill>
                      <a:latin typeface="+mn-ea"/>
                    </a:rPr>
                    <a:t>vs.</a:t>
                  </a:r>
                  <a:r>
                    <a:rPr lang="zh-TW" altLang="en-US" sz="1400" b="0" dirty="0">
                      <a:solidFill>
                        <a:schemeClr val="accent3">
                          <a:lumMod val="50000"/>
                        </a:schemeClr>
                      </a:solidFill>
                      <a:latin typeface="+mn-ea"/>
                    </a:rPr>
                    <a:t>單季</a:t>
                  </a:r>
                </a:p>
              </p:txBody>
            </p:sp>
            <p:sp>
              <p:nvSpPr>
                <p:cNvPr id="24" name="AutoShape 27"/>
                <p:cNvSpPr>
                  <a:spLocks/>
                </p:cNvSpPr>
                <p:nvPr/>
              </p:nvSpPr>
              <p:spPr bwMode="auto">
                <a:xfrm>
                  <a:off x="2339752" y="1852403"/>
                  <a:ext cx="147465" cy="2162364"/>
                </a:xfrm>
                <a:prstGeom prst="rightBrace">
                  <a:avLst>
                    <a:gd name="adj1" fmla="val 107201"/>
                    <a:gd name="adj2" fmla="val 50000"/>
                  </a:avLst>
                </a:prstGeom>
                <a:ln w="19050">
                  <a:solidFill>
                    <a:schemeClr val="tx2">
                      <a:lumMod val="75000"/>
                    </a:schemeClr>
                  </a:solidFill>
                  <a:headEnd/>
                  <a:tailEnd/>
                </a:ln>
              </p:spPr>
              <p:style>
                <a:lnRef idx="1">
                  <a:schemeClr val="accent6"/>
                </a:lnRef>
                <a:fillRef idx="0">
                  <a:schemeClr val="accent6"/>
                </a:fillRef>
                <a:effectRef idx="0">
                  <a:schemeClr val="accent6"/>
                </a:effectRef>
                <a:fontRef idx="minor">
                  <a:schemeClr val="tx1"/>
                </a:fontRef>
              </p:style>
              <p:txBody>
                <a:bodyPr wrap="none" anchor="ctr"/>
                <a:lstStyle/>
                <a:p>
                  <a:endParaRPr lang="zh-TW" altLang="en-US" sz="1400">
                    <a:latin typeface="+mn-ea"/>
                  </a:endParaRPr>
                </a:p>
              </p:txBody>
            </p:sp>
            <p:sp>
              <p:nvSpPr>
                <p:cNvPr id="31" name="Rectangle 35"/>
                <p:cNvSpPr>
                  <a:spLocks noChangeArrowheads="1"/>
                </p:cNvSpPr>
                <p:nvPr/>
              </p:nvSpPr>
              <p:spPr bwMode="auto">
                <a:xfrm>
                  <a:off x="899592" y="1450937"/>
                  <a:ext cx="2952328" cy="372090"/>
                </a:xfrm>
                <a:prstGeom prst="rect">
                  <a:avLst/>
                </a:prstGeom>
                <a:noFill/>
                <a:ln w="3175">
                  <a:noFill/>
                  <a:miter lim="800000"/>
                  <a:headEnd/>
                  <a:tailEnd/>
                </a:ln>
              </p:spPr>
              <p:txBody>
                <a:bodyPr lIns="12700" tIns="12700" rIns="12700" bIns="12700"/>
                <a:lstStyle/>
                <a:p>
                  <a:r>
                    <a:rPr lang="en-US" altLang="zh-TW" sz="1600" b="1" dirty="0">
                      <a:solidFill>
                        <a:schemeClr val="tx2"/>
                      </a:solidFill>
                      <a:latin typeface="+mn-ea"/>
                    </a:rPr>
                    <a:t>【</a:t>
                  </a:r>
                  <a:r>
                    <a:rPr lang="zh-TW" altLang="en-US" sz="1600" b="1" dirty="0">
                      <a:solidFill>
                        <a:schemeClr val="tx2"/>
                      </a:solidFill>
                      <a:latin typeface="+mn-ea"/>
                    </a:rPr>
                    <a:t>過去績效</a:t>
                  </a:r>
                  <a:r>
                    <a:rPr kumimoji="1" lang="zh-TW" altLang="en-US" sz="1600" b="1" dirty="0">
                      <a:solidFill>
                        <a:schemeClr val="tx2"/>
                      </a:solidFill>
                      <a:latin typeface="+mn-ea"/>
                    </a:rPr>
                    <a:t>：</a:t>
                  </a:r>
                  <a:r>
                    <a:rPr lang="zh-TW" altLang="en-US" sz="1600" b="1" dirty="0">
                      <a:solidFill>
                        <a:schemeClr val="tx2"/>
                      </a:solidFill>
                      <a:latin typeface="+mn-ea"/>
                    </a:rPr>
                    <a:t>財務報表</a:t>
                  </a:r>
                  <a:r>
                    <a:rPr lang="en-US" altLang="en-US" sz="1600" b="1" dirty="0">
                      <a:solidFill>
                        <a:schemeClr val="tx2"/>
                      </a:solidFill>
                      <a:latin typeface="+mn-ea"/>
                    </a:rPr>
                    <a:t>、</a:t>
                  </a:r>
                  <a:r>
                    <a:rPr lang="zh-TW" altLang="en-US" sz="1600" b="1" dirty="0">
                      <a:solidFill>
                        <a:schemeClr val="tx2"/>
                      </a:solidFill>
                      <a:latin typeface="+mn-ea"/>
                    </a:rPr>
                    <a:t>年報</a:t>
                  </a:r>
                  <a:r>
                    <a:rPr lang="en-US" altLang="zh-TW" sz="1600" b="1" dirty="0">
                      <a:solidFill>
                        <a:schemeClr val="tx2"/>
                      </a:solidFill>
                      <a:latin typeface="+mn-ea"/>
                    </a:rPr>
                    <a:t>】</a:t>
                  </a:r>
                </a:p>
              </p:txBody>
            </p:sp>
            <p:grpSp>
              <p:nvGrpSpPr>
                <p:cNvPr id="47" name="群組 41"/>
                <p:cNvGrpSpPr/>
                <p:nvPr/>
              </p:nvGrpSpPr>
              <p:grpSpPr>
                <a:xfrm>
                  <a:off x="936360" y="1769172"/>
                  <a:ext cx="1403392" cy="2235802"/>
                  <a:chOff x="936360" y="1769172"/>
                  <a:chExt cx="1403392" cy="2235802"/>
                </a:xfrm>
              </p:grpSpPr>
              <p:sp>
                <p:nvSpPr>
                  <p:cNvPr id="25" name="AutoShape 28"/>
                  <p:cNvSpPr>
                    <a:spLocks noChangeArrowheads="1"/>
                  </p:cNvSpPr>
                  <p:nvPr/>
                </p:nvSpPr>
                <p:spPr bwMode="auto">
                  <a:xfrm>
                    <a:off x="936360" y="2565575"/>
                    <a:ext cx="1376074" cy="292123"/>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lIns="0" tIns="0" rIns="0" bIns="0"/>
                  <a:lstStyle/>
                  <a:p>
                    <a:pPr algn="ctr"/>
                    <a:r>
                      <a:rPr lang="zh-TW" altLang="en-US" sz="1400" b="0" dirty="0">
                        <a:solidFill>
                          <a:schemeClr val="tx1"/>
                        </a:solidFill>
                        <a:latin typeface="+mn-ea"/>
                      </a:rPr>
                      <a:t>子公司營運概況</a:t>
                    </a:r>
                  </a:p>
                </p:txBody>
              </p:sp>
              <p:sp>
                <p:nvSpPr>
                  <p:cNvPr id="26" name="AutoShape 29"/>
                  <p:cNvSpPr>
                    <a:spLocks noChangeArrowheads="1"/>
                  </p:cNvSpPr>
                  <p:nvPr/>
                </p:nvSpPr>
                <p:spPr bwMode="auto">
                  <a:xfrm>
                    <a:off x="936360" y="2167373"/>
                    <a:ext cx="1376074" cy="292123"/>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lIns="0" tIns="0" rIns="0" bIns="0"/>
                  <a:lstStyle/>
                  <a:p>
                    <a:pPr algn="ctr"/>
                    <a:r>
                      <a:rPr lang="zh-TW" altLang="en-US" sz="1400" b="0" dirty="0" smtClean="0">
                        <a:solidFill>
                          <a:schemeClr val="tx1"/>
                        </a:solidFill>
                        <a:latin typeface="+mn-ea"/>
                      </a:rPr>
                      <a:t>轉投資明</a:t>
                    </a:r>
                    <a:r>
                      <a:rPr lang="zh-TW" altLang="en-US" sz="1400" b="0" dirty="0">
                        <a:solidFill>
                          <a:schemeClr val="tx1"/>
                        </a:solidFill>
                        <a:latin typeface="+mn-ea"/>
                      </a:rPr>
                      <a:t>細</a:t>
                    </a:r>
                  </a:p>
                </p:txBody>
              </p:sp>
              <p:sp>
                <p:nvSpPr>
                  <p:cNvPr id="27" name="AutoShape 30"/>
                  <p:cNvSpPr>
                    <a:spLocks noChangeArrowheads="1"/>
                  </p:cNvSpPr>
                  <p:nvPr/>
                </p:nvSpPr>
                <p:spPr bwMode="auto">
                  <a:xfrm>
                    <a:off x="936360" y="1769172"/>
                    <a:ext cx="1403392" cy="292123"/>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lIns="0" tIns="0" rIns="0" bIns="0"/>
                  <a:lstStyle/>
                  <a:p>
                    <a:pPr algn="ctr"/>
                    <a:r>
                      <a:rPr lang="zh-TW" altLang="en-US" sz="1400" b="0" dirty="0">
                        <a:solidFill>
                          <a:schemeClr val="tx1"/>
                        </a:solidFill>
                        <a:latin typeface="+mn-ea"/>
                      </a:rPr>
                      <a:t>產銷組合</a:t>
                    </a:r>
                  </a:p>
                </p:txBody>
              </p:sp>
              <p:sp>
                <p:nvSpPr>
                  <p:cNvPr id="28" name="AutoShape 31"/>
                  <p:cNvSpPr>
                    <a:spLocks noChangeArrowheads="1"/>
                  </p:cNvSpPr>
                  <p:nvPr/>
                </p:nvSpPr>
                <p:spPr bwMode="auto">
                  <a:xfrm>
                    <a:off x="936360" y="3285274"/>
                    <a:ext cx="1403392" cy="292123"/>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lIns="0" tIns="0" rIns="0" bIns="0"/>
                  <a:lstStyle/>
                  <a:p>
                    <a:r>
                      <a:rPr lang="zh-TW" altLang="en-US" sz="1400" b="0" dirty="0">
                        <a:solidFill>
                          <a:schemeClr val="tx1"/>
                        </a:solidFill>
                        <a:latin typeface="+mn-ea"/>
                      </a:rPr>
                      <a:t>或有</a:t>
                    </a:r>
                    <a:r>
                      <a:rPr kumimoji="1" lang="zh-TW" altLang="en-US" sz="1400" b="0" dirty="0">
                        <a:solidFill>
                          <a:srgbClr val="000000"/>
                        </a:solidFill>
                        <a:latin typeface="+mn-ea"/>
                      </a:rPr>
                      <a:t>、期後事項</a:t>
                    </a:r>
                  </a:p>
                </p:txBody>
              </p:sp>
              <p:sp>
                <p:nvSpPr>
                  <p:cNvPr id="29" name="AutoShape 33"/>
                  <p:cNvSpPr>
                    <a:spLocks noChangeArrowheads="1"/>
                  </p:cNvSpPr>
                  <p:nvPr/>
                </p:nvSpPr>
                <p:spPr bwMode="auto">
                  <a:xfrm>
                    <a:off x="936360" y="2924609"/>
                    <a:ext cx="1403392" cy="292123"/>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lIns="0" tIns="0" rIns="0" bIns="0"/>
                  <a:lstStyle/>
                  <a:p>
                    <a:pPr algn="ctr"/>
                    <a:r>
                      <a:rPr lang="zh-TW" altLang="en-US" sz="1400" b="0" dirty="0">
                        <a:solidFill>
                          <a:schemeClr val="tx1"/>
                        </a:solidFill>
                        <a:latin typeface="+mn-ea"/>
                      </a:rPr>
                      <a:t>董監酬勞</a:t>
                    </a:r>
                  </a:p>
                </p:txBody>
              </p:sp>
              <p:sp>
                <p:nvSpPr>
                  <p:cNvPr id="38" name="AutoShape 43"/>
                  <p:cNvSpPr>
                    <a:spLocks noChangeArrowheads="1"/>
                  </p:cNvSpPr>
                  <p:nvPr/>
                </p:nvSpPr>
                <p:spPr bwMode="auto">
                  <a:xfrm>
                    <a:off x="936360" y="3712851"/>
                    <a:ext cx="1403392" cy="292123"/>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lIns="0" tIns="0" rIns="0" bIns="0"/>
                  <a:lstStyle/>
                  <a:p>
                    <a:r>
                      <a:rPr lang="zh-TW" altLang="en-US" sz="1400" b="0" dirty="0">
                        <a:solidFill>
                          <a:schemeClr val="tx1"/>
                        </a:solidFill>
                        <a:latin typeface="+mn-ea"/>
                      </a:rPr>
                      <a:t>長短期借款明細</a:t>
                    </a:r>
                  </a:p>
                </p:txBody>
              </p:sp>
            </p:grpSp>
          </p:grpSp>
        </p:grpSp>
      </p:grpSp>
      <p:sp>
        <p:nvSpPr>
          <p:cNvPr id="48" name="文字方塊 47"/>
          <p:cNvSpPr txBox="1"/>
          <p:nvPr/>
        </p:nvSpPr>
        <p:spPr>
          <a:xfrm>
            <a:off x="7956376" y="4859868"/>
            <a:ext cx="864096" cy="369332"/>
          </a:xfrm>
          <a:prstGeom prst="rect">
            <a:avLst/>
          </a:prstGeom>
          <a:noFill/>
        </p:spPr>
        <p:txBody>
          <a:bodyPr wrap="square" rtlCol="0">
            <a:spAutoFit/>
          </a:bodyPr>
          <a:lstStyle/>
          <a:p>
            <a:r>
              <a:rPr lang="en-US" altLang="zh-TW" dirty="0" smtClean="0">
                <a:hlinkClick r:id="rId2" action="ppaction://hlinksldjump"/>
              </a:rPr>
              <a:t>BACK</a:t>
            </a:r>
            <a:endParaRPr lang="zh-TW" altLang="en-US" dirty="0"/>
          </a:p>
        </p:txBody>
      </p:sp>
    </p:spTree>
    <p:extLst>
      <p:ext uri="{BB962C8B-B14F-4D97-AF65-F5344CB8AC3E}">
        <p14:creationId xmlns:p14="http://schemas.microsoft.com/office/powerpoint/2010/main" val="92109217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
          <p:cNvSpPr>
            <a:spLocks noChangeArrowheads="1"/>
          </p:cNvSpPr>
          <p:nvPr/>
        </p:nvSpPr>
        <p:spPr bwMode="auto">
          <a:xfrm>
            <a:off x="0" y="0"/>
            <a:ext cx="304800" cy="304800"/>
          </a:xfrm>
          <a:prstGeom prst="rect">
            <a:avLst/>
          </a:pr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600">
                <a:solidFill>
                  <a:schemeClr val="tx1"/>
                </a:solidFill>
                <a:latin typeface="Verdana" pitchFamily="34" charset="0"/>
                <a:ea typeface="新細明體" pitchFamily="18" charset="-120"/>
              </a:defRPr>
            </a:lvl1pPr>
            <a:lvl2pPr marL="742950" indent="-285750" eaLnBrk="0" hangingPunct="0">
              <a:defRPr kumimoji="1" sz="3600">
                <a:solidFill>
                  <a:schemeClr val="tx1"/>
                </a:solidFill>
                <a:latin typeface="Verdana" pitchFamily="34" charset="0"/>
                <a:ea typeface="新細明體" pitchFamily="18" charset="-120"/>
              </a:defRPr>
            </a:lvl2pPr>
            <a:lvl3pPr marL="1143000" indent="-228600" eaLnBrk="0" hangingPunct="0">
              <a:defRPr kumimoji="1" sz="3600">
                <a:solidFill>
                  <a:schemeClr val="tx1"/>
                </a:solidFill>
                <a:latin typeface="Verdana" pitchFamily="34" charset="0"/>
                <a:ea typeface="新細明體" pitchFamily="18" charset="-120"/>
              </a:defRPr>
            </a:lvl3pPr>
            <a:lvl4pPr marL="1600200" indent="-228600" eaLnBrk="0" hangingPunct="0">
              <a:defRPr kumimoji="1" sz="3600">
                <a:solidFill>
                  <a:schemeClr val="tx1"/>
                </a:solidFill>
                <a:latin typeface="Verdana" pitchFamily="34" charset="0"/>
                <a:ea typeface="新細明體" pitchFamily="18" charset="-120"/>
              </a:defRPr>
            </a:lvl4pPr>
            <a:lvl5pPr marL="2057400" indent="-228600" eaLnBrk="0" hangingPunct="0">
              <a:defRPr kumimoji="1" sz="3600">
                <a:solidFill>
                  <a:schemeClr val="tx1"/>
                </a:solidFill>
                <a:latin typeface="Verdana" pitchFamily="34" charset="0"/>
                <a:ea typeface="新細明體" pitchFamily="18" charset="-120"/>
              </a:defRPr>
            </a:lvl5pPr>
            <a:lvl6pPr marL="2514600" indent="-228600" algn="ctr" eaLnBrk="0" fontAlgn="base" hangingPunct="0">
              <a:spcBef>
                <a:spcPct val="0"/>
              </a:spcBef>
              <a:spcAft>
                <a:spcPct val="0"/>
              </a:spcAft>
              <a:defRPr kumimoji="1" sz="3600">
                <a:solidFill>
                  <a:schemeClr val="tx1"/>
                </a:solidFill>
                <a:latin typeface="Verdana" pitchFamily="34" charset="0"/>
                <a:ea typeface="新細明體" pitchFamily="18" charset="-120"/>
              </a:defRPr>
            </a:lvl6pPr>
            <a:lvl7pPr marL="2971800" indent="-228600" algn="ctr" eaLnBrk="0" fontAlgn="base" hangingPunct="0">
              <a:spcBef>
                <a:spcPct val="0"/>
              </a:spcBef>
              <a:spcAft>
                <a:spcPct val="0"/>
              </a:spcAft>
              <a:defRPr kumimoji="1" sz="3600">
                <a:solidFill>
                  <a:schemeClr val="tx1"/>
                </a:solidFill>
                <a:latin typeface="Verdana" pitchFamily="34" charset="0"/>
                <a:ea typeface="新細明體" pitchFamily="18" charset="-120"/>
              </a:defRPr>
            </a:lvl7pPr>
            <a:lvl8pPr marL="3429000" indent="-228600" algn="ctr" eaLnBrk="0" fontAlgn="base" hangingPunct="0">
              <a:spcBef>
                <a:spcPct val="0"/>
              </a:spcBef>
              <a:spcAft>
                <a:spcPct val="0"/>
              </a:spcAft>
              <a:defRPr kumimoji="1" sz="3600">
                <a:solidFill>
                  <a:schemeClr val="tx1"/>
                </a:solidFill>
                <a:latin typeface="Verdana" pitchFamily="34" charset="0"/>
                <a:ea typeface="新細明體" pitchFamily="18" charset="-120"/>
              </a:defRPr>
            </a:lvl8pPr>
            <a:lvl9pPr marL="3886200" indent="-228600" algn="ctr" eaLnBrk="0" fontAlgn="base" hangingPunct="0">
              <a:spcBef>
                <a:spcPct val="0"/>
              </a:spcBef>
              <a:spcAft>
                <a:spcPct val="0"/>
              </a:spcAft>
              <a:defRPr kumimoji="1" sz="3600">
                <a:solidFill>
                  <a:schemeClr val="tx1"/>
                </a:solidFill>
                <a:latin typeface="Verdana" pitchFamily="34" charset="0"/>
                <a:ea typeface="新細明體" pitchFamily="18" charset="-120"/>
              </a:defRPr>
            </a:lvl9pPr>
          </a:lstStyle>
          <a:p>
            <a:pPr eaLnBrk="1" hangingPunct="1">
              <a:defRPr/>
            </a:pPr>
            <a:endParaRPr kumimoji="0" lang="zh-TW" altLang="en-US" sz="1800" smtClean="0">
              <a:solidFill>
                <a:prstClr val="black"/>
              </a:solidFill>
              <a:latin typeface="Arial" charset="0"/>
            </a:endParaRPr>
          </a:p>
        </p:txBody>
      </p:sp>
      <p:sp>
        <p:nvSpPr>
          <p:cNvPr id="4" name="矩形 11"/>
          <p:cNvSpPr>
            <a:spLocks noChangeArrowheads="1"/>
          </p:cNvSpPr>
          <p:nvPr/>
        </p:nvSpPr>
        <p:spPr bwMode="auto">
          <a:xfrm>
            <a:off x="306388" y="0"/>
            <a:ext cx="304800" cy="3048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600">
                <a:solidFill>
                  <a:schemeClr val="tx1"/>
                </a:solidFill>
                <a:latin typeface="Verdana" pitchFamily="34" charset="0"/>
                <a:ea typeface="新細明體" pitchFamily="18" charset="-120"/>
              </a:defRPr>
            </a:lvl1pPr>
            <a:lvl2pPr marL="742950" indent="-285750" eaLnBrk="0" hangingPunct="0">
              <a:defRPr kumimoji="1" sz="3600">
                <a:solidFill>
                  <a:schemeClr val="tx1"/>
                </a:solidFill>
                <a:latin typeface="Verdana" pitchFamily="34" charset="0"/>
                <a:ea typeface="新細明體" pitchFamily="18" charset="-120"/>
              </a:defRPr>
            </a:lvl2pPr>
            <a:lvl3pPr marL="1143000" indent="-228600" eaLnBrk="0" hangingPunct="0">
              <a:defRPr kumimoji="1" sz="3600">
                <a:solidFill>
                  <a:schemeClr val="tx1"/>
                </a:solidFill>
                <a:latin typeface="Verdana" pitchFamily="34" charset="0"/>
                <a:ea typeface="新細明體" pitchFamily="18" charset="-120"/>
              </a:defRPr>
            </a:lvl3pPr>
            <a:lvl4pPr marL="1600200" indent="-228600" eaLnBrk="0" hangingPunct="0">
              <a:defRPr kumimoji="1" sz="3600">
                <a:solidFill>
                  <a:schemeClr val="tx1"/>
                </a:solidFill>
                <a:latin typeface="Verdana" pitchFamily="34" charset="0"/>
                <a:ea typeface="新細明體" pitchFamily="18" charset="-120"/>
              </a:defRPr>
            </a:lvl4pPr>
            <a:lvl5pPr marL="2057400" indent="-228600" eaLnBrk="0" hangingPunct="0">
              <a:defRPr kumimoji="1" sz="3600">
                <a:solidFill>
                  <a:schemeClr val="tx1"/>
                </a:solidFill>
                <a:latin typeface="Verdana" pitchFamily="34" charset="0"/>
                <a:ea typeface="新細明體" pitchFamily="18" charset="-120"/>
              </a:defRPr>
            </a:lvl5pPr>
            <a:lvl6pPr marL="2514600" indent="-228600" algn="ctr" eaLnBrk="0" fontAlgn="base" hangingPunct="0">
              <a:spcBef>
                <a:spcPct val="0"/>
              </a:spcBef>
              <a:spcAft>
                <a:spcPct val="0"/>
              </a:spcAft>
              <a:defRPr kumimoji="1" sz="3600">
                <a:solidFill>
                  <a:schemeClr val="tx1"/>
                </a:solidFill>
                <a:latin typeface="Verdana" pitchFamily="34" charset="0"/>
                <a:ea typeface="新細明體" pitchFamily="18" charset="-120"/>
              </a:defRPr>
            </a:lvl6pPr>
            <a:lvl7pPr marL="2971800" indent="-228600" algn="ctr" eaLnBrk="0" fontAlgn="base" hangingPunct="0">
              <a:spcBef>
                <a:spcPct val="0"/>
              </a:spcBef>
              <a:spcAft>
                <a:spcPct val="0"/>
              </a:spcAft>
              <a:defRPr kumimoji="1" sz="3600">
                <a:solidFill>
                  <a:schemeClr val="tx1"/>
                </a:solidFill>
                <a:latin typeface="Verdana" pitchFamily="34" charset="0"/>
                <a:ea typeface="新細明體" pitchFamily="18" charset="-120"/>
              </a:defRPr>
            </a:lvl7pPr>
            <a:lvl8pPr marL="3429000" indent="-228600" algn="ctr" eaLnBrk="0" fontAlgn="base" hangingPunct="0">
              <a:spcBef>
                <a:spcPct val="0"/>
              </a:spcBef>
              <a:spcAft>
                <a:spcPct val="0"/>
              </a:spcAft>
              <a:defRPr kumimoji="1" sz="3600">
                <a:solidFill>
                  <a:schemeClr val="tx1"/>
                </a:solidFill>
                <a:latin typeface="Verdana" pitchFamily="34" charset="0"/>
                <a:ea typeface="新細明體" pitchFamily="18" charset="-120"/>
              </a:defRPr>
            </a:lvl8pPr>
            <a:lvl9pPr marL="3886200" indent="-228600" algn="ctr" eaLnBrk="0" fontAlgn="base" hangingPunct="0">
              <a:spcBef>
                <a:spcPct val="0"/>
              </a:spcBef>
              <a:spcAft>
                <a:spcPct val="0"/>
              </a:spcAft>
              <a:defRPr kumimoji="1" sz="3600">
                <a:solidFill>
                  <a:schemeClr val="tx1"/>
                </a:solidFill>
                <a:latin typeface="Verdana" pitchFamily="34" charset="0"/>
                <a:ea typeface="新細明體" pitchFamily="18" charset="-120"/>
              </a:defRPr>
            </a:lvl9pPr>
          </a:lstStyle>
          <a:p>
            <a:pPr eaLnBrk="1" hangingPunct="1">
              <a:defRPr/>
            </a:pPr>
            <a:endParaRPr kumimoji="0" lang="zh-TW" altLang="en-US" sz="2400" smtClean="0">
              <a:solidFill>
                <a:prstClr val="black"/>
              </a:solidFill>
              <a:latin typeface="Times New Roman" pitchFamily="18" charset="0"/>
            </a:endParaRPr>
          </a:p>
        </p:txBody>
      </p:sp>
      <p:sp>
        <p:nvSpPr>
          <p:cNvPr id="5" name="矩形 12"/>
          <p:cNvSpPr>
            <a:spLocks noChangeArrowheads="1"/>
          </p:cNvSpPr>
          <p:nvPr/>
        </p:nvSpPr>
        <p:spPr bwMode="auto">
          <a:xfrm>
            <a:off x="0" y="306388"/>
            <a:ext cx="304800" cy="3048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600">
                <a:solidFill>
                  <a:schemeClr val="tx1"/>
                </a:solidFill>
                <a:latin typeface="Verdana" pitchFamily="34" charset="0"/>
                <a:ea typeface="新細明體" pitchFamily="18" charset="-120"/>
              </a:defRPr>
            </a:lvl1pPr>
            <a:lvl2pPr marL="742950" indent="-285750" eaLnBrk="0" hangingPunct="0">
              <a:defRPr kumimoji="1" sz="3600">
                <a:solidFill>
                  <a:schemeClr val="tx1"/>
                </a:solidFill>
                <a:latin typeface="Verdana" pitchFamily="34" charset="0"/>
                <a:ea typeface="新細明體" pitchFamily="18" charset="-120"/>
              </a:defRPr>
            </a:lvl2pPr>
            <a:lvl3pPr marL="1143000" indent="-228600" eaLnBrk="0" hangingPunct="0">
              <a:defRPr kumimoji="1" sz="3600">
                <a:solidFill>
                  <a:schemeClr val="tx1"/>
                </a:solidFill>
                <a:latin typeface="Verdana" pitchFamily="34" charset="0"/>
                <a:ea typeface="新細明體" pitchFamily="18" charset="-120"/>
              </a:defRPr>
            </a:lvl3pPr>
            <a:lvl4pPr marL="1600200" indent="-228600" eaLnBrk="0" hangingPunct="0">
              <a:defRPr kumimoji="1" sz="3600">
                <a:solidFill>
                  <a:schemeClr val="tx1"/>
                </a:solidFill>
                <a:latin typeface="Verdana" pitchFamily="34" charset="0"/>
                <a:ea typeface="新細明體" pitchFamily="18" charset="-120"/>
              </a:defRPr>
            </a:lvl4pPr>
            <a:lvl5pPr marL="2057400" indent="-228600" eaLnBrk="0" hangingPunct="0">
              <a:defRPr kumimoji="1" sz="3600">
                <a:solidFill>
                  <a:schemeClr val="tx1"/>
                </a:solidFill>
                <a:latin typeface="Verdana" pitchFamily="34" charset="0"/>
                <a:ea typeface="新細明體" pitchFamily="18" charset="-120"/>
              </a:defRPr>
            </a:lvl5pPr>
            <a:lvl6pPr marL="2514600" indent="-228600" algn="ctr" eaLnBrk="0" fontAlgn="base" hangingPunct="0">
              <a:spcBef>
                <a:spcPct val="0"/>
              </a:spcBef>
              <a:spcAft>
                <a:spcPct val="0"/>
              </a:spcAft>
              <a:defRPr kumimoji="1" sz="3600">
                <a:solidFill>
                  <a:schemeClr val="tx1"/>
                </a:solidFill>
                <a:latin typeface="Verdana" pitchFamily="34" charset="0"/>
                <a:ea typeface="新細明體" pitchFamily="18" charset="-120"/>
              </a:defRPr>
            </a:lvl6pPr>
            <a:lvl7pPr marL="2971800" indent="-228600" algn="ctr" eaLnBrk="0" fontAlgn="base" hangingPunct="0">
              <a:spcBef>
                <a:spcPct val="0"/>
              </a:spcBef>
              <a:spcAft>
                <a:spcPct val="0"/>
              </a:spcAft>
              <a:defRPr kumimoji="1" sz="3600">
                <a:solidFill>
                  <a:schemeClr val="tx1"/>
                </a:solidFill>
                <a:latin typeface="Verdana" pitchFamily="34" charset="0"/>
                <a:ea typeface="新細明體" pitchFamily="18" charset="-120"/>
              </a:defRPr>
            </a:lvl7pPr>
            <a:lvl8pPr marL="3429000" indent="-228600" algn="ctr" eaLnBrk="0" fontAlgn="base" hangingPunct="0">
              <a:spcBef>
                <a:spcPct val="0"/>
              </a:spcBef>
              <a:spcAft>
                <a:spcPct val="0"/>
              </a:spcAft>
              <a:defRPr kumimoji="1" sz="3600">
                <a:solidFill>
                  <a:schemeClr val="tx1"/>
                </a:solidFill>
                <a:latin typeface="Verdana" pitchFamily="34" charset="0"/>
                <a:ea typeface="新細明體" pitchFamily="18" charset="-120"/>
              </a:defRPr>
            </a:lvl8pPr>
            <a:lvl9pPr marL="3886200" indent="-228600" algn="ctr" eaLnBrk="0" fontAlgn="base" hangingPunct="0">
              <a:spcBef>
                <a:spcPct val="0"/>
              </a:spcBef>
              <a:spcAft>
                <a:spcPct val="0"/>
              </a:spcAft>
              <a:defRPr kumimoji="1" sz="3600">
                <a:solidFill>
                  <a:schemeClr val="tx1"/>
                </a:solidFill>
                <a:latin typeface="Verdana" pitchFamily="34" charset="0"/>
                <a:ea typeface="新細明體" pitchFamily="18" charset="-120"/>
              </a:defRPr>
            </a:lvl9pPr>
          </a:lstStyle>
          <a:p>
            <a:pPr eaLnBrk="1" hangingPunct="1">
              <a:defRPr/>
            </a:pPr>
            <a:endParaRPr kumimoji="0" lang="zh-TW" altLang="en-US" sz="2400" smtClean="0">
              <a:solidFill>
                <a:prstClr val="black"/>
              </a:solidFill>
              <a:latin typeface="Times New Roman" pitchFamily="18" charset="0"/>
            </a:endParaRPr>
          </a:p>
        </p:txBody>
      </p:sp>
      <p:sp>
        <p:nvSpPr>
          <p:cNvPr id="9" name="文字方塊 8"/>
          <p:cNvSpPr txBox="1"/>
          <p:nvPr/>
        </p:nvSpPr>
        <p:spPr>
          <a:xfrm>
            <a:off x="8464059" y="6389076"/>
            <a:ext cx="550985" cy="369332"/>
          </a:xfrm>
          <a:prstGeom prst="rect">
            <a:avLst/>
          </a:prstGeom>
          <a:noFill/>
        </p:spPr>
        <p:txBody>
          <a:bodyPr wrap="square" rtlCol="0">
            <a:spAutoFit/>
          </a:bodyPr>
          <a:lstStyle/>
          <a:p>
            <a:pPr algn="ctr"/>
            <a:r>
              <a:rPr lang="en-US" altLang="zh-TW" dirty="0" smtClean="0">
                <a:solidFill>
                  <a:srgbClr val="003300"/>
                </a:solidFill>
              </a:rPr>
              <a:t>4</a:t>
            </a:r>
            <a:endParaRPr lang="zh-TW" altLang="en-US" dirty="0">
              <a:solidFill>
                <a:srgbClr val="003300"/>
              </a:solidFill>
            </a:endParaRPr>
          </a:p>
        </p:txBody>
      </p:sp>
      <p:sp>
        <p:nvSpPr>
          <p:cNvPr id="12" name="文字方塊 11"/>
          <p:cNvSpPr txBox="1"/>
          <p:nvPr/>
        </p:nvSpPr>
        <p:spPr>
          <a:xfrm>
            <a:off x="611560" y="234262"/>
            <a:ext cx="7920880" cy="677108"/>
          </a:xfrm>
          <a:prstGeom prst="rect">
            <a:avLst/>
          </a:prstGeom>
          <a:noFill/>
        </p:spPr>
        <p:txBody>
          <a:bodyPr wrap="square" rtlCol="0">
            <a:spAutoFit/>
          </a:bodyPr>
          <a:lstStyle/>
          <a:p>
            <a:r>
              <a:rPr lang="en-US" altLang="zh-TW" sz="3800" dirty="0" smtClean="0">
                <a:latin typeface="微軟正黑體" pitchFamily="34" charset="-120"/>
                <a:ea typeface="微軟正黑體" pitchFamily="34" charset="-120"/>
              </a:rPr>
              <a:t>CSR</a:t>
            </a:r>
            <a:r>
              <a:rPr lang="zh-TW" altLang="en-US" sz="3800" dirty="0" smtClean="0">
                <a:latin typeface="微軟正黑體" pitchFamily="34" charset="-120"/>
                <a:ea typeface="微軟正黑體" pitchFamily="34" charset="-120"/>
              </a:rPr>
              <a:t>報告書 </a:t>
            </a:r>
            <a:r>
              <a:rPr lang="en-US" altLang="zh-TW" sz="3800" dirty="0" smtClean="0">
                <a:latin typeface="微軟正黑體" pitchFamily="34" charset="-120"/>
                <a:ea typeface="微軟正黑體" pitchFamily="34" charset="-120"/>
              </a:rPr>
              <a:t>– </a:t>
            </a:r>
            <a:r>
              <a:rPr lang="zh-TW" altLang="en-US" sz="3800" dirty="0" smtClean="0">
                <a:latin typeface="微軟正黑體" pitchFamily="34" charset="-120"/>
                <a:ea typeface="微軟正黑體" pitchFamily="34" charset="-120"/>
              </a:rPr>
              <a:t>質量分析</a:t>
            </a:r>
            <a:endParaRPr lang="zh-TW" altLang="en-US" sz="3800" dirty="0">
              <a:latin typeface="微軟正黑體" pitchFamily="34" charset="-120"/>
              <a:ea typeface="微軟正黑體" pitchFamily="34" charset="-120"/>
            </a:endParaRPr>
          </a:p>
        </p:txBody>
      </p:sp>
      <p:cxnSp>
        <p:nvCxnSpPr>
          <p:cNvPr id="13" name="直線接點 12"/>
          <p:cNvCxnSpPr/>
          <p:nvPr/>
        </p:nvCxnSpPr>
        <p:spPr>
          <a:xfrm>
            <a:off x="723331" y="918650"/>
            <a:ext cx="7765576" cy="0"/>
          </a:xfrm>
          <a:prstGeom prst="line">
            <a:avLst/>
          </a:prstGeom>
          <a:ln w="28575">
            <a:solidFill>
              <a:srgbClr val="003300"/>
            </a:solidFill>
            <a:tailEnd type="none"/>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a:off x="1816925" y="5676399"/>
            <a:ext cx="6436426" cy="0"/>
          </a:xfrm>
          <a:prstGeom prst="straightConnector1">
            <a:avLst/>
          </a:prstGeom>
          <a:ln w="28575">
            <a:solidFill>
              <a:srgbClr val="0033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a:xfrm flipV="1">
            <a:off x="1816925" y="1413157"/>
            <a:ext cx="0" cy="4275117"/>
          </a:xfrm>
          <a:prstGeom prst="straightConnector1">
            <a:avLst/>
          </a:prstGeom>
          <a:ln w="28575">
            <a:solidFill>
              <a:srgbClr val="0033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8" name="文字方塊 17"/>
          <p:cNvSpPr txBox="1"/>
          <p:nvPr/>
        </p:nvSpPr>
        <p:spPr>
          <a:xfrm>
            <a:off x="3633856" y="5783287"/>
            <a:ext cx="2968831" cy="430887"/>
          </a:xfrm>
          <a:prstGeom prst="rect">
            <a:avLst/>
          </a:prstGeom>
          <a:noFill/>
        </p:spPr>
        <p:txBody>
          <a:bodyPr wrap="square" rtlCol="0">
            <a:spAutoFit/>
          </a:bodyPr>
          <a:lstStyle/>
          <a:p>
            <a:r>
              <a:rPr lang="zh-TW" altLang="en-US" sz="2200" b="1" dirty="0" smtClean="0">
                <a:solidFill>
                  <a:srgbClr val="0000CC"/>
                </a:solidFill>
                <a:latin typeface="Times New Roman" pitchFamily="18" charset="0"/>
                <a:ea typeface="微軟正黑體" pitchFamily="34" charset="-120"/>
                <a:cs typeface="Times New Roman" pitchFamily="18" charset="0"/>
              </a:rPr>
              <a:t>股東會年報 </a:t>
            </a:r>
            <a:r>
              <a:rPr lang="en-US" altLang="zh-TW" sz="2200" b="1" dirty="0" smtClean="0">
                <a:latin typeface="Times New Roman" pitchFamily="18" charset="0"/>
                <a:ea typeface="微軟正黑體" pitchFamily="34" charset="-120"/>
                <a:cs typeface="Times New Roman" pitchFamily="18" charset="0"/>
              </a:rPr>
              <a:t>-</a:t>
            </a:r>
            <a:r>
              <a:rPr lang="zh-TW" altLang="en-US" sz="2200" b="1" dirty="0" smtClean="0">
                <a:latin typeface="Times New Roman" pitchFamily="18" charset="0"/>
                <a:ea typeface="微軟正黑體" pitchFamily="34" charset="-120"/>
                <a:cs typeface="Times New Roman" pitchFamily="18" charset="0"/>
              </a:rPr>
              <a:t>檔案大小</a:t>
            </a:r>
            <a:endParaRPr lang="zh-TW" altLang="en-US" sz="2200" b="1" dirty="0">
              <a:latin typeface="Times New Roman" pitchFamily="18" charset="0"/>
              <a:ea typeface="微軟正黑體" pitchFamily="34" charset="-120"/>
              <a:cs typeface="Times New Roman" pitchFamily="18" charset="0"/>
            </a:endParaRPr>
          </a:p>
        </p:txBody>
      </p:sp>
      <p:sp>
        <p:nvSpPr>
          <p:cNvPr id="19" name="文字方塊 18"/>
          <p:cNvSpPr txBox="1"/>
          <p:nvPr/>
        </p:nvSpPr>
        <p:spPr>
          <a:xfrm>
            <a:off x="1197415" y="1672438"/>
            <a:ext cx="405741" cy="3816429"/>
          </a:xfrm>
          <a:prstGeom prst="rect">
            <a:avLst/>
          </a:prstGeom>
          <a:noFill/>
        </p:spPr>
        <p:txBody>
          <a:bodyPr wrap="square" rtlCol="0">
            <a:spAutoFit/>
          </a:bodyPr>
          <a:lstStyle/>
          <a:p>
            <a:r>
              <a:rPr lang="en-US" altLang="zh-TW" sz="2200" b="1" dirty="0" smtClean="0">
                <a:solidFill>
                  <a:srgbClr val="FF0000"/>
                </a:solidFill>
                <a:latin typeface="Times New Roman" pitchFamily="18" charset="0"/>
                <a:ea typeface="微軟正黑體" pitchFamily="34" charset="-120"/>
                <a:cs typeface="Times New Roman" pitchFamily="18" charset="0"/>
              </a:rPr>
              <a:t>CSR</a:t>
            </a:r>
            <a:r>
              <a:rPr lang="zh-TW" altLang="en-US" sz="2200" b="1" dirty="0" smtClean="0">
                <a:solidFill>
                  <a:srgbClr val="FF0000"/>
                </a:solidFill>
                <a:latin typeface="Times New Roman" pitchFamily="18" charset="0"/>
                <a:ea typeface="微軟正黑體" pitchFamily="34" charset="-120"/>
                <a:cs typeface="Times New Roman" pitchFamily="18" charset="0"/>
              </a:rPr>
              <a:t>報告書</a:t>
            </a:r>
            <a:r>
              <a:rPr lang="en-US" altLang="zh-TW" sz="2200" b="1" dirty="0" smtClean="0">
                <a:latin typeface="Times New Roman" pitchFamily="18" charset="0"/>
                <a:ea typeface="微軟正黑體" pitchFamily="34" charset="-120"/>
                <a:cs typeface="Times New Roman" pitchFamily="18" charset="0"/>
              </a:rPr>
              <a:t>-</a:t>
            </a:r>
            <a:r>
              <a:rPr lang="zh-TW" altLang="en-US" sz="2200" b="1" dirty="0" smtClean="0">
                <a:latin typeface="Times New Roman" pitchFamily="18" charset="0"/>
                <a:ea typeface="微軟正黑體" pitchFamily="34" charset="-120"/>
                <a:cs typeface="Times New Roman" pitchFamily="18" charset="0"/>
              </a:rPr>
              <a:t>檔案大小</a:t>
            </a:r>
            <a:endParaRPr lang="zh-TW" altLang="en-US" sz="2200" b="1" dirty="0">
              <a:latin typeface="Times New Roman" pitchFamily="18" charset="0"/>
              <a:ea typeface="微軟正黑體" pitchFamily="34" charset="-120"/>
              <a:cs typeface="Times New Roman" pitchFamily="18" charset="0"/>
            </a:endParaRPr>
          </a:p>
        </p:txBody>
      </p:sp>
      <p:cxnSp>
        <p:nvCxnSpPr>
          <p:cNvPr id="22" name="直線接點 21"/>
          <p:cNvCxnSpPr/>
          <p:nvPr/>
        </p:nvCxnSpPr>
        <p:spPr>
          <a:xfrm>
            <a:off x="1816925" y="3526971"/>
            <a:ext cx="6448301" cy="0"/>
          </a:xfrm>
          <a:prstGeom prst="line">
            <a:avLst/>
          </a:prstGeom>
          <a:ln w="28575">
            <a:solidFill>
              <a:srgbClr val="660066"/>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flipV="1">
            <a:off x="4785756" y="1425039"/>
            <a:ext cx="0" cy="4239491"/>
          </a:xfrm>
          <a:prstGeom prst="line">
            <a:avLst/>
          </a:prstGeom>
          <a:ln w="28575">
            <a:solidFill>
              <a:srgbClr val="660066"/>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864426" y="1425039"/>
            <a:ext cx="2892247" cy="2078182"/>
          </a:xfrm>
          <a:prstGeom prst="rect">
            <a:avLst/>
          </a:prstGeom>
          <a:solidFill>
            <a:srgbClr val="FFFFC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smtClean="0">
                <a:solidFill>
                  <a:schemeClr val="tx1"/>
                </a:solidFill>
                <a:latin typeface="微軟正黑體" pitchFamily="34" charset="-120"/>
                <a:ea typeface="微軟正黑體" pitchFamily="34" charset="-120"/>
              </a:rPr>
              <a:t>較重視</a:t>
            </a:r>
            <a:endParaRPr lang="en-US" altLang="zh-TW" sz="2800" dirty="0" smtClean="0">
              <a:solidFill>
                <a:schemeClr val="tx1"/>
              </a:solidFill>
              <a:latin typeface="微軟正黑體" pitchFamily="34" charset="-120"/>
              <a:ea typeface="微軟正黑體" pitchFamily="34" charset="-120"/>
            </a:endParaRPr>
          </a:p>
          <a:p>
            <a:pPr algn="ctr"/>
            <a:r>
              <a:rPr lang="en-US" altLang="zh-TW" sz="2800" dirty="0" smtClean="0">
                <a:solidFill>
                  <a:srgbClr val="FF0000"/>
                </a:solidFill>
                <a:latin typeface="微軟正黑體" pitchFamily="34" charset="-120"/>
                <a:ea typeface="微軟正黑體" pitchFamily="34" charset="-120"/>
              </a:rPr>
              <a:t>CSR</a:t>
            </a:r>
            <a:r>
              <a:rPr lang="zh-TW" altLang="en-US" sz="2800" dirty="0" smtClean="0">
                <a:solidFill>
                  <a:srgbClr val="FF0000"/>
                </a:solidFill>
                <a:latin typeface="微軟正黑體" pitchFamily="34" charset="-120"/>
                <a:ea typeface="微軟正黑體" pitchFamily="34" charset="-120"/>
              </a:rPr>
              <a:t>報告書</a:t>
            </a:r>
            <a:endParaRPr lang="zh-TW" altLang="en-US" sz="2800" dirty="0">
              <a:solidFill>
                <a:srgbClr val="FF0000"/>
              </a:solidFill>
              <a:latin typeface="微軟正黑體" pitchFamily="34" charset="-120"/>
              <a:ea typeface="微軟正黑體" pitchFamily="34" charset="-120"/>
            </a:endParaRPr>
          </a:p>
        </p:txBody>
      </p:sp>
      <p:sp>
        <p:nvSpPr>
          <p:cNvPr id="26" name="矩形 25"/>
          <p:cNvSpPr/>
          <p:nvPr/>
        </p:nvSpPr>
        <p:spPr>
          <a:xfrm>
            <a:off x="4795653" y="3560619"/>
            <a:ext cx="3445822" cy="2078182"/>
          </a:xfrm>
          <a:prstGeom prst="rect">
            <a:avLst/>
          </a:prstGeom>
          <a:solidFill>
            <a:srgbClr val="FFFFC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smtClean="0">
                <a:solidFill>
                  <a:schemeClr val="tx1"/>
                </a:solidFill>
                <a:latin typeface="微軟正黑體" pitchFamily="34" charset="-120"/>
                <a:ea typeface="微軟正黑體" pitchFamily="34" charset="-120"/>
              </a:rPr>
              <a:t>較重視</a:t>
            </a:r>
            <a:endParaRPr lang="en-US" altLang="zh-TW" sz="2800" dirty="0" smtClean="0">
              <a:solidFill>
                <a:schemeClr val="tx1"/>
              </a:solidFill>
              <a:latin typeface="微軟正黑體" pitchFamily="34" charset="-120"/>
              <a:ea typeface="微軟正黑體" pitchFamily="34" charset="-120"/>
            </a:endParaRPr>
          </a:p>
          <a:p>
            <a:pPr algn="ctr"/>
            <a:r>
              <a:rPr lang="zh-TW" altLang="en-US" sz="2800" dirty="0" smtClean="0">
                <a:solidFill>
                  <a:srgbClr val="0000CC"/>
                </a:solidFill>
                <a:latin typeface="微軟正黑體" pitchFamily="34" charset="-120"/>
                <a:ea typeface="微軟正黑體" pitchFamily="34" charset="-120"/>
              </a:rPr>
              <a:t>股東會年報</a:t>
            </a:r>
            <a:endParaRPr lang="zh-TW" altLang="en-US" sz="2800" dirty="0">
              <a:solidFill>
                <a:srgbClr val="0000CC"/>
              </a:solidFill>
              <a:latin typeface="微軟正黑體" pitchFamily="34" charset="-120"/>
              <a:ea typeface="微軟正黑體" pitchFamily="34" charset="-120"/>
            </a:endParaRPr>
          </a:p>
        </p:txBody>
      </p:sp>
      <p:pic>
        <p:nvPicPr>
          <p:cNvPr id="80898" name="Picture 2"/>
          <p:cNvPicPr>
            <a:picLocks noChangeAspect="1" noChangeArrowheads="1"/>
          </p:cNvPicPr>
          <p:nvPr/>
        </p:nvPicPr>
        <p:blipFill>
          <a:blip r:embed="rId3" cstate="print"/>
          <a:srcRect/>
          <a:stretch>
            <a:fillRect/>
          </a:stretch>
        </p:blipFill>
        <p:spPr bwMode="auto">
          <a:xfrm>
            <a:off x="712417" y="1221049"/>
            <a:ext cx="7861570" cy="5154878"/>
          </a:xfrm>
          <a:prstGeom prst="rect">
            <a:avLst/>
          </a:prstGeom>
          <a:noFill/>
          <a:ln w="9525">
            <a:noFill/>
            <a:miter lim="800000"/>
            <a:headEnd/>
            <a:tailEnd/>
          </a:ln>
        </p:spPr>
      </p:pic>
      <p:sp>
        <p:nvSpPr>
          <p:cNvPr id="20" name="文字方塊 19"/>
          <p:cNvSpPr txBox="1"/>
          <p:nvPr/>
        </p:nvSpPr>
        <p:spPr>
          <a:xfrm>
            <a:off x="4275117" y="5320145"/>
            <a:ext cx="1365663" cy="338554"/>
          </a:xfrm>
          <a:prstGeom prst="rect">
            <a:avLst/>
          </a:prstGeom>
          <a:solidFill>
            <a:schemeClr val="bg1"/>
          </a:solidFill>
        </p:spPr>
        <p:txBody>
          <a:bodyPr wrap="square" rtlCol="0">
            <a:spAutoFit/>
          </a:bodyPr>
          <a:lstStyle/>
          <a:p>
            <a:r>
              <a:rPr lang="zh-TW" altLang="en-US" sz="1600" dirty="0" smtClean="0">
                <a:solidFill>
                  <a:srgbClr val="0000CC"/>
                </a:solidFill>
                <a:hlinkClick r:id="rId4" action="ppaction://hlinkfile"/>
              </a:rPr>
              <a:t>漢承泰</a:t>
            </a:r>
            <a:r>
              <a:rPr lang="en-US" altLang="zh-TW" sz="1600" dirty="0" smtClean="0">
                <a:solidFill>
                  <a:srgbClr val="0000CC"/>
                </a:solidFill>
                <a:hlinkClick r:id="rId4" action="ppaction://hlinkfile"/>
              </a:rPr>
              <a:t>(8082)</a:t>
            </a:r>
            <a:endParaRPr lang="zh-TW" altLang="en-US" sz="1600" dirty="0">
              <a:solidFill>
                <a:srgbClr val="0000CC"/>
              </a:solidFill>
            </a:endParaRPr>
          </a:p>
        </p:txBody>
      </p:sp>
      <p:sp>
        <p:nvSpPr>
          <p:cNvPr id="21" name="文字方塊 20">
            <a:hlinkClick r:id="rId5" action="ppaction://hlinkfile"/>
          </p:cNvPr>
          <p:cNvSpPr txBox="1"/>
          <p:nvPr/>
        </p:nvSpPr>
        <p:spPr>
          <a:xfrm>
            <a:off x="2432463" y="1601187"/>
            <a:ext cx="1533895" cy="338554"/>
          </a:xfrm>
          <a:prstGeom prst="rect">
            <a:avLst/>
          </a:prstGeom>
          <a:solidFill>
            <a:schemeClr val="bg1"/>
          </a:solidFill>
        </p:spPr>
        <p:txBody>
          <a:bodyPr wrap="square" rtlCol="0">
            <a:spAutoFit/>
          </a:bodyPr>
          <a:lstStyle/>
          <a:p>
            <a:r>
              <a:rPr lang="zh-TW" altLang="en-US" sz="1600" u="sng" dirty="0" smtClean="0">
                <a:solidFill>
                  <a:srgbClr val="0000CC"/>
                </a:solidFill>
              </a:rPr>
              <a:t>中華汽車</a:t>
            </a:r>
            <a:r>
              <a:rPr lang="en-US" altLang="zh-TW" sz="1600" u="sng" dirty="0" smtClean="0">
                <a:solidFill>
                  <a:srgbClr val="0000CC"/>
                </a:solidFill>
              </a:rPr>
              <a:t>(2204)</a:t>
            </a:r>
            <a:endParaRPr lang="zh-TW" altLang="en-US" sz="1600" u="sng" dirty="0">
              <a:solidFill>
                <a:srgbClr val="0000CC"/>
              </a:solidFill>
            </a:endParaRPr>
          </a:p>
        </p:txBody>
      </p:sp>
      <p:pic>
        <p:nvPicPr>
          <p:cNvPr id="6" name="圖片 5" descr="logo_color.png">
            <a:hlinkClick r:id="rId6" action="ppaction://hlinkfile"/>
          </p:cNvPr>
          <p:cNvPicPr>
            <a:picLocks noChangeAspect="1"/>
          </p:cNvPicPr>
          <p:nvPr/>
        </p:nvPicPr>
        <p:blipFill>
          <a:blip r:embed="rId7" cstate="print"/>
          <a:stretch>
            <a:fillRect/>
          </a:stretch>
        </p:blipFill>
        <p:spPr>
          <a:xfrm>
            <a:off x="175847" y="6178062"/>
            <a:ext cx="1039248" cy="494880"/>
          </a:xfrm>
          <a:prstGeom prst="rect">
            <a:avLst/>
          </a:prstGeom>
        </p:spPr>
      </p:pic>
      <p:sp>
        <p:nvSpPr>
          <p:cNvPr id="23" name="文字方塊 22"/>
          <p:cNvSpPr txBox="1"/>
          <p:nvPr/>
        </p:nvSpPr>
        <p:spPr>
          <a:xfrm>
            <a:off x="85516" y="748265"/>
            <a:ext cx="338554" cy="2527205"/>
          </a:xfrm>
          <a:prstGeom prst="rect">
            <a:avLst/>
          </a:prstGeom>
          <a:noFill/>
        </p:spPr>
        <p:txBody>
          <a:bodyPr vert="eaVert" wrap="square" lIns="0" tIns="0" rIns="0" bIns="0" rtlCol="0">
            <a:spAutoFit/>
          </a:bodyPr>
          <a:lstStyle/>
          <a:p>
            <a:r>
              <a:rPr lang="zh-TW" altLang="en-US" sz="2200" b="1" dirty="0" smtClean="0">
                <a:solidFill>
                  <a:prstClr val="black"/>
                </a:solidFill>
                <a:latin typeface="微軟正黑體" pitchFamily="34" charset="-120"/>
                <a:ea typeface="微軟正黑體" pitchFamily="34" charset="-120"/>
              </a:rPr>
              <a:t>實證分析</a:t>
            </a:r>
            <a:endParaRPr lang="zh-TW" altLang="en-US" sz="2200" b="1" dirty="0">
              <a:solidFill>
                <a:prstClr val="black"/>
              </a:solidFill>
              <a:latin typeface="微軟正黑體" pitchFamily="34" charset="-120"/>
              <a:ea typeface="微軟正黑體" pitchFamily="34" charset="-120"/>
            </a:endParaRPr>
          </a:p>
        </p:txBody>
      </p:sp>
    </p:spTree>
    <p:extLst>
      <p:ext uri="{BB962C8B-B14F-4D97-AF65-F5344CB8AC3E}">
        <p14:creationId xmlns:p14="http://schemas.microsoft.com/office/powerpoint/2010/main" val="107582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down)">
                                      <p:cBhvr>
                                        <p:cTn id="14" dur="500"/>
                                        <p:tgtEl>
                                          <p:spTgt spid="17"/>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089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24"/>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5"/>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2"/>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26"/>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8"/>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9"/>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17"/>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P spid="19" grpId="1"/>
      <p:bldP spid="25" grpId="0" animBg="1"/>
      <p:bldP spid="25" grpId="1" animBg="1"/>
      <p:bldP spid="26" grpId="0" animBg="1"/>
      <p:bldP spid="26" grpId="1" animBg="1"/>
      <p:bldP spid="20" grpId="0" animBg="1"/>
      <p:bldP spid="21"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
          <p:cNvSpPr>
            <a:spLocks noChangeArrowheads="1"/>
          </p:cNvSpPr>
          <p:nvPr/>
        </p:nvSpPr>
        <p:spPr bwMode="auto">
          <a:xfrm>
            <a:off x="0" y="0"/>
            <a:ext cx="304800" cy="304800"/>
          </a:xfrm>
          <a:prstGeom prst="rect">
            <a:avLst/>
          </a:pr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600">
                <a:solidFill>
                  <a:schemeClr val="tx1"/>
                </a:solidFill>
                <a:latin typeface="Verdana" pitchFamily="34" charset="0"/>
                <a:ea typeface="新細明體" pitchFamily="18" charset="-120"/>
              </a:defRPr>
            </a:lvl1pPr>
            <a:lvl2pPr marL="742950" indent="-285750" eaLnBrk="0" hangingPunct="0">
              <a:defRPr kumimoji="1" sz="3600">
                <a:solidFill>
                  <a:schemeClr val="tx1"/>
                </a:solidFill>
                <a:latin typeface="Verdana" pitchFamily="34" charset="0"/>
                <a:ea typeface="新細明體" pitchFamily="18" charset="-120"/>
              </a:defRPr>
            </a:lvl2pPr>
            <a:lvl3pPr marL="1143000" indent="-228600" eaLnBrk="0" hangingPunct="0">
              <a:defRPr kumimoji="1" sz="3600">
                <a:solidFill>
                  <a:schemeClr val="tx1"/>
                </a:solidFill>
                <a:latin typeface="Verdana" pitchFamily="34" charset="0"/>
                <a:ea typeface="新細明體" pitchFamily="18" charset="-120"/>
              </a:defRPr>
            </a:lvl3pPr>
            <a:lvl4pPr marL="1600200" indent="-228600" eaLnBrk="0" hangingPunct="0">
              <a:defRPr kumimoji="1" sz="3600">
                <a:solidFill>
                  <a:schemeClr val="tx1"/>
                </a:solidFill>
                <a:latin typeface="Verdana" pitchFamily="34" charset="0"/>
                <a:ea typeface="新細明體" pitchFamily="18" charset="-120"/>
              </a:defRPr>
            </a:lvl4pPr>
            <a:lvl5pPr marL="2057400" indent="-228600" eaLnBrk="0" hangingPunct="0">
              <a:defRPr kumimoji="1" sz="3600">
                <a:solidFill>
                  <a:schemeClr val="tx1"/>
                </a:solidFill>
                <a:latin typeface="Verdana" pitchFamily="34" charset="0"/>
                <a:ea typeface="新細明體" pitchFamily="18" charset="-120"/>
              </a:defRPr>
            </a:lvl5pPr>
            <a:lvl6pPr marL="2514600" indent="-228600" algn="ctr" eaLnBrk="0" fontAlgn="base" hangingPunct="0">
              <a:spcBef>
                <a:spcPct val="0"/>
              </a:spcBef>
              <a:spcAft>
                <a:spcPct val="0"/>
              </a:spcAft>
              <a:defRPr kumimoji="1" sz="3600">
                <a:solidFill>
                  <a:schemeClr val="tx1"/>
                </a:solidFill>
                <a:latin typeface="Verdana" pitchFamily="34" charset="0"/>
                <a:ea typeface="新細明體" pitchFamily="18" charset="-120"/>
              </a:defRPr>
            </a:lvl6pPr>
            <a:lvl7pPr marL="2971800" indent="-228600" algn="ctr" eaLnBrk="0" fontAlgn="base" hangingPunct="0">
              <a:spcBef>
                <a:spcPct val="0"/>
              </a:spcBef>
              <a:spcAft>
                <a:spcPct val="0"/>
              </a:spcAft>
              <a:defRPr kumimoji="1" sz="3600">
                <a:solidFill>
                  <a:schemeClr val="tx1"/>
                </a:solidFill>
                <a:latin typeface="Verdana" pitchFamily="34" charset="0"/>
                <a:ea typeface="新細明體" pitchFamily="18" charset="-120"/>
              </a:defRPr>
            </a:lvl7pPr>
            <a:lvl8pPr marL="3429000" indent="-228600" algn="ctr" eaLnBrk="0" fontAlgn="base" hangingPunct="0">
              <a:spcBef>
                <a:spcPct val="0"/>
              </a:spcBef>
              <a:spcAft>
                <a:spcPct val="0"/>
              </a:spcAft>
              <a:defRPr kumimoji="1" sz="3600">
                <a:solidFill>
                  <a:schemeClr val="tx1"/>
                </a:solidFill>
                <a:latin typeface="Verdana" pitchFamily="34" charset="0"/>
                <a:ea typeface="新細明體" pitchFamily="18" charset="-120"/>
              </a:defRPr>
            </a:lvl8pPr>
            <a:lvl9pPr marL="3886200" indent="-228600" algn="ctr" eaLnBrk="0" fontAlgn="base" hangingPunct="0">
              <a:spcBef>
                <a:spcPct val="0"/>
              </a:spcBef>
              <a:spcAft>
                <a:spcPct val="0"/>
              </a:spcAft>
              <a:defRPr kumimoji="1" sz="3600">
                <a:solidFill>
                  <a:schemeClr val="tx1"/>
                </a:solidFill>
                <a:latin typeface="Verdana" pitchFamily="34" charset="0"/>
                <a:ea typeface="新細明體" pitchFamily="18" charset="-120"/>
              </a:defRPr>
            </a:lvl9pPr>
          </a:lstStyle>
          <a:p>
            <a:pPr eaLnBrk="1" hangingPunct="1">
              <a:defRPr/>
            </a:pPr>
            <a:endParaRPr kumimoji="0" lang="zh-TW" altLang="en-US" sz="1800" smtClean="0">
              <a:solidFill>
                <a:prstClr val="black"/>
              </a:solidFill>
              <a:latin typeface="Arial" charset="0"/>
            </a:endParaRPr>
          </a:p>
        </p:txBody>
      </p:sp>
      <p:sp>
        <p:nvSpPr>
          <p:cNvPr id="4" name="矩形 11"/>
          <p:cNvSpPr>
            <a:spLocks noChangeArrowheads="1"/>
          </p:cNvSpPr>
          <p:nvPr/>
        </p:nvSpPr>
        <p:spPr bwMode="auto">
          <a:xfrm>
            <a:off x="306388" y="0"/>
            <a:ext cx="304800" cy="3048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600">
                <a:solidFill>
                  <a:schemeClr val="tx1"/>
                </a:solidFill>
                <a:latin typeface="Verdana" pitchFamily="34" charset="0"/>
                <a:ea typeface="新細明體" pitchFamily="18" charset="-120"/>
              </a:defRPr>
            </a:lvl1pPr>
            <a:lvl2pPr marL="742950" indent="-285750" eaLnBrk="0" hangingPunct="0">
              <a:defRPr kumimoji="1" sz="3600">
                <a:solidFill>
                  <a:schemeClr val="tx1"/>
                </a:solidFill>
                <a:latin typeface="Verdana" pitchFamily="34" charset="0"/>
                <a:ea typeface="新細明體" pitchFamily="18" charset="-120"/>
              </a:defRPr>
            </a:lvl2pPr>
            <a:lvl3pPr marL="1143000" indent="-228600" eaLnBrk="0" hangingPunct="0">
              <a:defRPr kumimoji="1" sz="3600">
                <a:solidFill>
                  <a:schemeClr val="tx1"/>
                </a:solidFill>
                <a:latin typeface="Verdana" pitchFamily="34" charset="0"/>
                <a:ea typeface="新細明體" pitchFamily="18" charset="-120"/>
              </a:defRPr>
            </a:lvl3pPr>
            <a:lvl4pPr marL="1600200" indent="-228600" eaLnBrk="0" hangingPunct="0">
              <a:defRPr kumimoji="1" sz="3600">
                <a:solidFill>
                  <a:schemeClr val="tx1"/>
                </a:solidFill>
                <a:latin typeface="Verdana" pitchFamily="34" charset="0"/>
                <a:ea typeface="新細明體" pitchFamily="18" charset="-120"/>
              </a:defRPr>
            </a:lvl4pPr>
            <a:lvl5pPr marL="2057400" indent="-228600" eaLnBrk="0" hangingPunct="0">
              <a:defRPr kumimoji="1" sz="3600">
                <a:solidFill>
                  <a:schemeClr val="tx1"/>
                </a:solidFill>
                <a:latin typeface="Verdana" pitchFamily="34" charset="0"/>
                <a:ea typeface="新細明體" pitchFamily="18" charset="-120"/>
              </a:defRPr>
            </a:lvl5pPr>
            <a:lvl6pPr marL="2514600" indent="-228600" algn="ctr" eaLnBrk="0" fontAlgn="base" hangingPunct="0">
              <a:spcBef>
                <a:spcPct val="0"/>
              </a:spcBef>
              <a:spcAft>
                <a:spcPct val="0"/>
              </a:spcAft>
              <a:defRPr kumimoji="1" sz="3600">
                <a:solidFill>
                  <a:schemeClr val="tx1"/>
                </a:solidFill>
                <a:latin typeface="Verdana" pitchFamily="34" charset="0"/>
                <a:ea typeface="新細明體" pitchFamily="18" charset="-120"/>
              </a:defRPr>
            </a:lvl6pPr>
            <a:lvl7pPr marL="2971800" indent="-228600" algn="ctr" eaLnBrk="0" fontAlgn="base" hangingPunct="0">
              <a:spcBef>
                <a:spcPct val="0"/>
              </a:spcBef>
              <a:spcAft>
                <a:spcPct val="0"/>
              </a:spcAft>
              <a:defRPr kumimoji="1" sz="3600">
                <a:solidFill>
                  <a:schemeClr val="tx1"/>
                </a:solidFill>
                <a:latin typeface="Verdana" pitchFamily="34" charset="0"/>
                <a:ea typeface="新細明體" pitchFamily="18" charset="-120"/>
              </a:defRPr>
            </a:lvl7pPr>
            <a:lvl8pPr marL="3429000" indent="-228600" algn="ctr" eaLnBrk="0" fontAlgn="base" hangingPunct="0">
              <a:spcBef>
                <a:spcPct val="0"/>
              </a:spcBef>
              <a:spcAft>
                <a:spcPct val="0"/>
              </a:spcAft>
              <a:defRPr kumimoji="1" sz="3600">
                <a:solidFill>
                  <a:schemeClr val="tx1"/>
                </a:solidFill>
                <a:latin typeface="Verdana" pitchFamily="34" charset="0"/>
                <a:ea typeface="新細明體" pitchFamily="18" charset="-120"/>
              </a:defRPr>
            </a:lvl8pPr>
            <a:lvl9pPr marL="3886200" indent="-228600" algn="ctr" eaLnBrk="0" fontAlgn="base" hangingPunct="0">
              <a:spcBef>
                <a:spcPct val="0"/>
              </a:spcBef>
              <a:spcAft>
                <a:spcPct val="0"/>
              </a:spcAft>
              <a:defRPr kumimoji="1" sz="3600">
                <a:solidFill>
                  <a:schemeClr val="tx1"/>
                </a:solidFill>
                <a:latin typeface="Verdana" pitchFamily="34" charset="0"/>
                <a:ea typeface="新細明體" pitchFamily="18" charset="-120"/>
              </a:defRPr>
            </a:lvl9pPr>
          </a:lstStyle>
          <a:p>
            <a:pPr eaLnBrk="1" hangingPunct="1">
              <a:defRPr/>
            </a:pPr>
            <a:endParaRPr kumimoji="0" lang="zh-TW" altLang="en-US" sz="2400" smtClean="0">
              <a:solidFill>
                <a:prstClr val="black"/>
              </a:solidFill>
              <a:latin typeface="Times New Roman" pitchFamily="18" charset="0"/>
            </a:endParaRPr>
          </a:p>
        </p:txBody>
      </p:sp>
      <p:sp>
        <p:nvSpPr>
          <p:cNvPr id="5" name="矩形 12"/>
          <p:cNvSpPr>
            <a:spLocks noChangeArrowheads="1"/>
          </p:cNvSpPr>
          <p:nvPr/>
        </p:nvSpPr>
        <p:spPr bwMode="auto">
          <a:xfrm>
            <a:off x="0" y="306388"/>
            <a:ext cx="304800" cy="3048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600">
                <a:solidFill>
                  <a:schemeClr val="tx1"/>
                </a:solidFill>
                <a:latin typeface="Verdana" pitchFamily="34" charset="0"/>
                <a:ea typeface="新細明體" pitchFamily="18" charset="-120"/>
              </a:defRPr>
            </a:lvl1pPr>
            <a:lvl2pPr marL="742950" indent="-285750" eaLnBrk="0" hangingPunct="0">
              <a:defRPr kumimoji="1" sz="3600">
                <a:solidFill>
                  <a:schemeClr val="tx1"/>
                </a:solidFill>
                <a:latin typeface="Verdana" pitchFamily="34" charset="0"/>
                <a:ea typeface="新細明體" pitchFamily="18" charset="-120"/>
              </a:defRPr>
            </a:lvl2pPr>
            <a:lvl3pPr marL="1143000" indent="-228600" eaLnBrk="0" hangingPunct="0">
              <a:defRPr kumimoji="1" sz="3600">
                <a:solidFill>
                  <a:schemeClr val="tx1"/>
                </a:solidFill>
                <a:latin typeface="Verdana" pitchFamily="34" charset="0"/>
                <a:ea typeface="新細明體" pitchFamily="18" charset="-120"/>
              </a:defRPr>
            </a:lvl3pPr>
            <a:lvl4pPr marL="1600200" indent="-228600" eaLnBrk="0" hangingPunct="0">
              <a:defRPr kumimoji="1" sz="3600">
                <a:solidFill>
                  <a:schemeClr val="tx1"/>
                </a:solidFill>
                <a:latin typeface="Verdana" pitchFamily="34" charset="0"/>
                <a:ea typeface="新細明體" pitchFamily="18" charset="-120"/>
              </a:defRPr>
            </a:lvl4pPr>
            <a:lvl5pPr marL="2057400" indent="-228600" eaLnBrk="0" hangingPunct="0">
              <a:defRPr kumimoji="1" sz="3600">
                <a:solidFill>
                  <a:schemeClr val="tx1"/>
                </a:solidFill>
                <a:latin typeface="Verdana" pitchFamily="34" charset="0"/>
                <a:ea typeface="新細明體" pitchFamily="18" charset="-120"/>
              </a:defRPr>
            </a:lvl5pPr>
            <a:lvl6pPr marL="2514600" indent="-228600" algn="ctr" eaLnBrk="0" fontAlgn="base" hangingPunct="0">
              <a:spcBef>
                <a:spcPct val="0"/>
              </a:spcBef>
              <a:spcAft>
                <a:spcPct val="0"/>
              </a:spcAft>
              <a:defRPr kumimoji="1" sz="3600">
                <a:solidFill>
                  <a:schemeClr val="tx1"/>
                </a:solidFill>
                <a:latin typeface="Verdana" pitchFamily="34" charset="0"/>
                <a:ea typeface="新細明體" pitchFamily="18" charset="-120"/>
              </a:defRPr>
            </a:lvl6pPr>
            <a:lvl7pPr marL="2971800" indent="-228600" algn="ctr" eaLnBrk="0" fontAlgn="base" hangingPunct="0">
              <a:spcBef>
                <a:spcPct val="0"/>
              </a:spcBef>
              <a:spcAft>
                <a:spcPct val="0"/>
              </a:spcAft>
              <a:defRPr kumimoji="1" sz="3600">
                <a:solidFill>
                  <a:schemeClr val="tx1"/>
                </a:solidFill>
                <a:latin typeface="Verdana" pitchFamily="34" charset="0"/>
                <a:ea typeface="新細明體" pitchFamily="18" charset="-120"/>
              </a:defRPr>
            </a:lvl7pPr>
            <a:lvl8pPr marL="3429000" indent="-228600" algn="ctr" eaLnBrk="0" fontAlgn="base" hangingPunct="0">
              <a:spcBef>
                <a:spcPct val="0"/>
              </a:spcBef>
              <a:spcAft>
                <a:spcPct val="0"/>
              </a:spcAft>
              <a:defRPr kumimoji="1" sz="3600">
                <a:solidFill>
                  <a:schemeClr val="tx1"/>
                </a:solidFill>
                <a:latin typeface="Verdana" pitchFamily="34" charset="0"/>
                <a:ea typeface="新細明體" pitchFamily="18" charset="-120"/>
              </a:defRPr>
            </a:lvl8pPr>
            <a:lvl9pPr marL="3886200" indent="-228600" algn="ctr" eaLnBrk="0" fontAlgn="base" hangingPunct="0">
              <a:spcBef>
                <a:spcPct val="0"/>
              </a:spcBef>
              <a:spcAft>
                <a:spcPct val="0"/>
              </a:spcAft>
              <a:defRPr kumimoji="1" sz="3600">
                <a:solidFill>
                  <a:schemeClr val="tx1"/>
                </a:solidFill>
                <a:latin typeface="Verdana" pitchFamily="34" charset="0"/>
                <a:ea typeface="新細明體" pitchFamily="18" charset="-120"/>
              </a:defRPr>
            </a:lvl9pPr>
          </a:lstStyle>
          <a:p>
            <a:pPr eaLnBrk="1" hangingPunct="1">
              <a:defRPr/>
            </a:pPr>
            <a:endParaRPr kumimoji="0" lang="zh-TW" altLang="en-US" sz="2400" smtClean="0">
              <a:solidFill>
                <a:prstClr val="black"/>
              </a:solidFill>
              <a:latin typeface="Times New Roman" pitchFamily="18" charset="0"/>
            </a:endParaRPr>
          </a:p>
        </p:txBody>
      </p:sp>
      <p:sp>
        <p:nvSpPr>
          <p:cNvPr id="9" name="文字方塊 8"/>
          <p:cNvSpPr txBox="1"/>
          <p:nvPr/>
        </p:nvSpPr>
        <p:spPr>
          <a:xfrm>
            <a:off x="8464059" y="6389076"/>
            <a:ext cx="550985" cy="369332"/>
          </a:xfrm>
          <a:prstGeom prst="rect">
            <a:avLst/>
          </a:prstGeom>
          <a:noFill/>
        </p:spPr>
        <p:txBody>
          <a:bodyPr wrap="square" rtlCol="0">
            <a:spAutoFit/>
          </a:bodyPr>
          <a:lstStyle/>
          <a:p>
            <a:pPr algn="ctr"/>
            <a:r>
              <a:rPr lang="en-US" altLang="zh-TW" dirty="0" smtClean="0">
                <a:solidFill>
                  <a:srgbClr val="003300"/>
                </a:solidFill>
              </a:rPr>
              <a:t>5</a:t>
            </a:r>
            <a:endParaRPr lang="zh-TW" altLang="en-US" dirty="0">
              <a:solidFill>
                <a:srgbClr val="003300"/>
              </a:solidFill>
            </a:endParaRPr>
          </a:p>
        </p:txBody>
      </p:sp>
      <p:sp>
        <p:nvSpPr>
          <p:cNvPr id="12" name="文字方塊 11"/>
          <p:cNvSpPr txBox="1"/>
          <p:nvPr/>
        </p:nvSpPr>
        <p:spPr>
          <a:xfrm>
            <a:off x="611560" y="234262"/>
            <a:ext cx="7920880" cy="677108"/>
          </a:xfrm>
          <a:prstGeom prst="rect">
            <a:avLst/>
          </a:prstGeom>
          <a:noFill/>
        </p:spPr>
        <p:txBody>
          <a:bodyPr wrap="square" rtlCol="0">
            <a:spAutoFit/>
          </a:bodyPr>
          <a:lstStyle/>
          <a:p>
            <a:r>
              <a:rPr lang="en-US" altLang="zh-TW" sz="3800" dirty="0" smtClean="0">
                <a:latin typeface="微軟正黑體" pitchFamily="34" charset="-120"/>
                <a:ea typeface="微軟正黑體" pitchFamily="34" charset="-120"/>
              </a:rPr>
              <a:t>CSR</a:t>
            </a:r>
            <a:r>
              <a:rPr lang="zh-TW" altLang="en-US" sz="3800" dirty="0" smtClean="0">
                <a:latin typeface="微軟正黑體" pitchFamily="34" charset="-120"/>
                <a:ea typeface="微軟正黑體" pitchFamily="34" charset="-120"/>
              </a:rPr>
              <a:t>報告書 </a:t>
            </a:r>
            <a:r>
              <a:rPr lang="en-US" altLang="zh-TW" sz="3800" dirty="0" smtClean="0">
                <a:latin typeface="微軟正黑體" pitchFamily="34" charset="-120"/>
                <a:ea typeface="微軟正黑體" pitchFamily="34" charset="-120"/>
              </a:rPr>
              <a:t>– </a:t>
            </a:r>
            <a:r>
              <a:rPr lang="zh-TW" altLang="en-US" sz="3800" dirty="0" smtClean="0">
                <a:latin typeface="微軟正黑體" pitchFamily="34" charset="-120"/>
                <a:ea typeface="微軟正黑體" pitchFamily="34" charset="-120"/>
              </a:rPr>
              <a:t>質量分析</a:t>
            </a:r>
            <a:r>
              <a:rPr lang="en-US" altLang="zh-TW" sz="3800" dirty="0" smtClean="0">
                <a:latin typeface="微軟正黑體" pitchFamily="34" charset="-120"/>
                <a:ea typeface="微軟正黑體" pitchFamily="34" charset="-120"/>
              </a:rPr>
              <a:t>(</a:t>
            </a:r>
            <a:r>
              <a:rPr lang="zh-TW" altLang="en-US" sz="3800" dirty="0" smtClean="0">
                <a:latin typeface="微軟正黑體" pitchFamily="34" charset="-120"/>
                <a:ea typeface="微軟正黑體" pitchFamily="34" charset="-120"/>
              </a:rPr>
              <a:t>續</a:t>
            </a:r>
            <a:r>
              <a:rPr lang="en-US" altLang="zh-TW" sz="3800" dirty="0" smtClean="0">
                <a:latin typeface="微軟正黑體" pitchFamily="34" charset="-120"/>
                <a:ea typeface="微軟正黑體" pitchFamily="34" charset="-120"/>
              </a:rPr>
              <a:t>)</a:t>
            </a:r>
            <a:endParaRPr lang="zh-TW" altLang="en-US" sz="3800" dirty="0">
              <a:latin typeface="微軟正黑體" pitchFamily="34" charset="-120"/>
              <a:ea typeface="微軟正黑體" pitchFamily="34" charset="-120"/>
            </a:endParaRPr>
          </a:p>
        </p:txBody>
      </p:sp>
      <p:cxnSp>
        <p:nvCxnSpPr>
          <p:cNvPr id="13" name="直線接點 12"/>
          <p:cNvCxnSpPr/>
          <p:nvPr/>
        </p:nvCxnSpPr>
        <p:spPr>
          <a:xfrm>
            <a:off x="723331" y="918650"/>
            <a:ext cx="7765576" cy="0"/>
          </a:xfrm>
          <a:prstGeom prst="line">
            <a:avLst/>
          </a:prstGeom>
          <a:ln w="28575">
            <a:solidFill>
              <a:srgbClr val="003300"/>
            </a:solidFill>
            <a:tailEnd type="none"/>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a:off x="1816925" y="5676399"/>
            <a:ext cx="6436426" cy="0"/>
          </a:xfrm>
          <a:prstGeom prst="straightConnector1">
            <a:avLst/>
          </a:prstGeom>
          <a:ln w="28575">
            <a:solidFill>
              <a:srgbClr val="0033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a:xfrm flipV="1">
            <a:off x="1816925" y="1413157"/>
            <a:ext cx="0" cy="4275117"/>
          </a:xfrm>
          <a:prstGeom prst="straightConnector1">
            <a:avLst/>
          </a:prstGeom>
          <a:ln w="28575">
            <a:solidFill>
              <a:srgbClr val="0033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8" name="文字方塊 17"/>
          <p:cNvSpPr txBox="1"/>
          <p:nvPr/>
        </p:nvSpPr>
        <p:spPr>
          <a:xfrm>
            <a:off x="3633856" y="5783287"/>
            <a:ext cx="2968831" cy="430887"/>
          </a:xfrm>
          <a:prstGeom prst="rect">
            <a:avLst/>
          </a:prstGeom>
          <a:noFill/>
        </p:spPr>
        <p:txBody>
          <a:bodyPr wrap="square" rtlCol="0">
            <a:spAutoFit/>
          </a:bodyPr>
          <a:lstStyle/>
          <a:p>
            <a:r>
              <a:rPr lang="en-US" altLang="zh-TW" sz="2200" b="1" dirty="0" smtClean="0">
                <a:latin typeface="Times New Roman" pitchFamily="18" charset="0"/>
                <a:ea typeface="微軟正黑體" pitchFamily="34" charset="-120"/>
                <a:cs typeface="Times New Roman" pitchFamily="18" charset="0"/>
              </a:rPr>
              <a:t>CSR</a:t>
            </a:r>
            <a:r>
              <a:rPr lang="zh-TW" altLang="en-US" sz="2200" b="1" dirty="0" smtClean="0">
                <a:latin typeface="Times New Roman" pitchFamily="18" charset="0"/>
                <a:ea typeface="微軟正黑體" pitchFamily="34" charset="-120"/>
                <a:cs typeface="Times New Roman" pitchFamily="18" charset="0"/>
              </a:rPr>
              <a:t>報告書 </a:t>
            </a:r>
            <a:r>
              <a:rPr lang="en-US" altLang="zh-TW" sz="2200" b="1" dirty="0" smtClean="0">
                <a:latin typeface="Times New Roman" pitchFamily="18" charset="0"/>
                <a:ea typeface="微軟正黑體" pitchFamily="34" charset="-120"/>
                <a:cs typeface="Times New Roman" pitchFamily="18" charset="0"/>
              </a:rPr>
              <a:t>–</a:t>
            </a:r>
            <a:r>
              <a:rPr lang="zh-TW" altLang="en-US" sz="2200" b="1" dirty="0" smtClean="0">
                <a:solidFill>
                  <a:srgbClr val="0000CC"/>
                </a:solidFill>
                <a:latin typeface="Times New Roman" pitchFamily="18" charset="0"/>
                <a:ea typeface="微軟正黑體" pitchFamily="34" charset="-120"/>
                <a:cs typeface="Times New Roman" pitchFamily="18" charset="0"/>
              </a:rPr>
              <a:t>頁數</a:t>
            </a:r>
            <a:endParaRPr lang="zh-TW" altLang="en-US" sz="2200" b="1" dirty="0">
              <a:solidFill>
                <a:srgbClr val="0000CC"/>
              </a:solidFill>
              <a:latin typeface="Times New Roman" pitchFamily="18" charset="0"/>
              <a:ea typeface="微軟正黑體" pitchFamily="34" charset="-120"/>
              <a:cs typeface="Times New Roman" pitchFamily="18" charset="0"/>
            </a:endParaRPr>
          </a:p>
        </p:txBody>
      </p:sp>
      <p:sp>
        <p:nvSpPr>
          <p:cNvPr id="19" name="文字方塊 18"/>
          <p:cNvSpPr txBox="1"/>
          <p:nvPr/>
        </p:nvSpPr>
        <p:spPr>
          <a:xfrm>
            <a:off x="1197415" y="1672438"/>
            <a:ext cx="405741" cy="3816429"/>
          </a:xfrm>
          <a:prstGeom prst="rect">
            <a:avLst/>
          </a:prstGeom>
          <a:noFill/>
        </p:spPr>
        <p:txBody>
          <a:bodyPr wrap="square" rtlCol="0">
            <a:spAutoFit/>
          </a:bodyPr>
          <a:lstStyle/>
          <a:p>
            <a:r>
              <a:rPr lang="en-US" altLang="zh-TW" sz="2200" b="1" dirty="0" smtClean="0">
                <a:latin typeface="Times New Roman" pitchFamily="18" charset="0"/>
                <a:ea typeface="微軟正黑體" pitchFamily="34" charset="-120"/>
                <a:cs typeface="Times New Roman" pitchFamily="18" charset="0"/>
              </a:rPr>
              <a:t>CSR</a:t>
            </a:r>
            <a:r>
              <a:rPr lang="zh-TW" altLang="en-US" sz="2200" b="1" dirty="0" smtClean="0">
                <a:latin typeface="Times New Roman" pitchFamily="18" charset="0"/>
                <a:ea typeface="微軟正黑體" pitchFamily="34" charset="-120"/>
                <a:cs typeface="Times New Roman" pitchFamily="18" charset="0"/>
              </a:rPr>
              <a:t>報告書</a:t>
            </a:r>
            <a:r>
              <a:rPr lang="en-US" altLang="zh-TW" sz="2200" b="1" dirty="0" smtClean="0">
                <a:latin typeface="Times New Roman" pitchFamily="18" charset="0"/>
                <a:ea typeface="微軟正黑體" pitchFamily="34" charset="-120"/>
                <a:cs typeface="Times New Roman" pitchFamily="18" charset="0"/>
              </a:rPr>
              <a:t>-</a:t>
            </a:r>
            <a:r>
              <a:rPr lang="zh-TW" altLang="en-US" sz="2200" b="1" dirty="0" smtClean="0">
                <a:solidFill>
                  <a:srgbClr val="FF0000"/>
                </a:solidFill>
                <a:latin typeface="Times New Roman" pitchFamily="18" charset="0"/>
                <a:ea typeface="微軟正黑體" pitchFamily="34" charset="-120"/>
                <a:cs typeface="Times New Roman" pitchFamily="18" charset="0"/>
              </a:rPr>
              <a:t>檔案大小</a:t>
            </a:r>
            <a:endParaRPr lang="zh-TW" altLang="en-US" sz="2200" b="1" dirty="0">
              <a:solidFill>
                <a:srgbClr val="FF0000"/>
              </a:solidFill>
              <a:latin typeface="Times New Roman" pitchFamily="18" charset="0"/>
              <a:ea typeface="微軟正黑體" pitchFamily="34" charset="-120"/>
              <a:cs typeface="Times New Roman" pitchFamily="18" charset="0"/>
            </a:endParaRPr>
          </a:p>
        </p:txBody>
      </p:sp>
      <p:cxnSp>
        <p:nvCxnSpPr>
          <p:cNvPr id="22" name="直線接點 21"/>
          <p:cNvCxnSpPr/>
          <p:nvPr/>
        </p:nvCxnSpPr>
        <p:spPr>
          <a:xfrm>
            <a:off x="1816925" y="3526971"/>
            <a:ext cx="6448301" cy="0"/>
          </a:xfrm>
          <a:prstGeom prst="line">
            <a:avLst/>
          </a:prstGeom>
          <a:ln w="28575">
            <a:solidFill>
              <a:srgbClr val="660066"/>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flipV="1">
            <a:off x="4785756" y="1425039"/>
            <a:ext cx="0" cy="4239491"/>
          </a:xfrm>
          <a:prstGeom prst="line">
            <a:avLst/>
          </a:prstGeom>
          <a:ln w="28575">
            <a:solidFill>
              <a:srgbClr val="660066"/>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876300" y="1425039"/>
            <a:ext cx="2880373" cy="2078182"/>
          </a:xfrm>
          <a:prstGeom prst="rect">
            <a:avLst/>
          </a:prstGeom>
          <a:solidFill>
            <a:srgbClr val="FFFFC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smtClean="0">
                <a:solidFill>
                  <a:srgbClr val="FF0000"/>
                </a:solidFill>
                <a:latin typeface="微軟正黑體" pitchFamily="34" charset="-120"/>
                <a:ea typeface="微軟正黑體" pitchFamily="34" charset="-120"/>
              </a:rPr>
              <a:t>圖片</a:t>
            </a:r>
            <a:r>
              <a:rPr lang="zh-TW" altLang="en-US" sz="2800" dirty="0" smtClean="0">
                <a:solidFill>
                  <a:schemeClr val="tx1"/>
                </a:solidFill>
                <a:latin typeface="微軟正黑體" pitchFamily="34" charset="-120"/>
                <a:ea typeface="微軟正黑體" pitchFamily="34" charset="-120"/>
              </a:rPr>
              <a:t>較多</a:t>
            </a:r>
            <a:endParaRPr lang="zh-TW" altLang="en-US" sz="2800" dirty="0">
              <a:solidFill>
                <a:schemeClr val="tx1"/>
              </a:solidFill>
              <a:latin typeface="微軟正黑體" pitchFamily="34" charset="-120"/>
              <a:ea typeface="微軟正黑體" pitchFamily="34" charset="-120"/>
            </a:endParaRPr>
          </a:p>
        </p:txBody>
      </p:sp>
      <p:sp>
        <p:nvSpPr>
          <p:cNvPr id="26" name="矩形 25"/>
          <p:cNvSpPr/>
          <p:nvPr/>
        </p:nvSpPr>
        <p:spPr>
          <a:xfrm>
            <a:off x="4795653" y="3538847"/>
            <a:ext cx="3445822" cy="2099954"/>
          </a:xfrm>
          <a:prstGeom prst="rect">
            <a:avLst/>
          </a:prstGeom>
          <a:solidFill>
            <a:srgbClr val="FFFFC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smtClean="0">
                <a:solidFill>
                  <a:srgbClr val="0000CC"/>
                </a:solidFill>
                <a:latin typeface="微軟正黑體" pitchFamily="34" charset="-120"/>
                <a:ea typeface="微軟正黑體" pitchFamily="34" charset="-120"/>
              </a:rPr>
              <a:t>文字</a:t>
            </a:r>
            <a:r>
              <a:rPr lang="zh-TW" altLang="en-US" sz="2800" dirty="0" smtClean="0">
                <a:solidFill>
                  <a:schemeClr val="tx1"/>
                </a:solidFill>
                <a:latin typeface="微軟正黑體" pitchFamily="34" charset="-120"/>
                <a:ea typeface="微軟正黑體" pitchFamily="34" charset="-120"/>
              </a:rPr>
              <a:t>較多</a:t>
            </a:r>
            <a:endParaRPr lang="zh-TW" altLang="en-US" sz="2800" dirty="0">
              <a:solidFill>
                <a:schemeClr val="tx1"/>
              </a:solidFill>
              <a:latin typeface="微軟正黑體" pitchFamily="34" charset="-120"/>
              <a:ea typeface="微軟正黑體" pitchFamily="34" charset="-120"/>
            </a:endParaRPr>
          </a:p>
        </p:txBody>
      </p:sp>
      <p:pic>
        <p:nvPicPr>
          <p:cNvPr id="23" name="Picture 2"/>
          <p:cNvPicPr>
            <a:picLocks noChangeAspect="1" noChangeArrowheads="1"/>
          </p:cNvPicPr>
          <p:nvPr/>
        </p:nvPicPr>
        <p:blipFill>
          <a:blip r:embed="rId3" cstate="print"/>
          <a:srcRect/>
          <a:stretch>
            <a:fillRect/>
          </a:stretch>
        </p:blipFill>
        <p:spPr bwMode="auto">
          <a:xfrm>
            <a:off x="1000414" y="1413168"/>
            <a:ext cx="7326994" cy="4999507"/>
          </a:xfrm>
          <a:prstGeom prst="rect">
            <a:avLst/>
          </a:prstGeom>
          <a:noFill/>
          <a:ln w="9525">
            <a:noFill/>
            <a:miter lim="800000"/>
            <a:headEnd/>
            <a:tailEnd/>
          </a:ln>
        </p:spPr>
      </p:pic>
      <p:pic>
        <p:nvPicPr>
          <p:cNvPr id="6" name="圖片 5" descr="logo_color.png"/>
          <p:cNvPicPr>
            <a:picLocks noChangeAspect="1"/>
          </p:cNvPicPr>
          <p:nvPr/>
        </p:nvPicPr>
        <p:blipFill>
          <a:blip r:embed="rId4" cstate="print"/>
          <a:stretch>
            <a:fillRect/>
          </a:stretch>
        </p:blipFill>
        <p:spPr>
          <a:xfrm>
            <a:off x="175847" y="6178062"/>
            <a:ext cx="1039248" cy="494880"/>
          </a:xfrm>
          <a:prstGeom prst="rect">
            <a:avLst/>
          </a:prstGeom>
        </p:spPr>
      </p:pic>
    </p:spTree>
    <p:extLst>
      <p:ext uri="{BB962C8B-B14F-4D97-AF65-F5344CB8AC3E}">
        <p14:creationId xmlns:p14="http://schemas.microsoft.com/office/powerpoint/2010/main" val="226910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down)">
                                      <p:cBhvr>
                                        <p:cTn id="14" dur="500"/>
                                        <p:tgtEl>
                                          <p:spTgt spid="17"/>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24"/>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5"/>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22"/>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6"/>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8"/>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9"/>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17"/>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P spid="19" grpId="1"/>
      <p:bldP spid="25" grpId="0" animBg="1"/>
      <p:bldP spid="25" grpId="1" animBg="1"/>
      <p:bldP spid="26" grpId="0" animBg="1"/>
      <p:bldP spid="26"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338324" y="1261418"/>
            <a:ext cx="8371401" cy="3233041"/>
            <a:chOff x="338324" y="1017578"/>
            <a:chExt cx="8371401" cy="3233041"/>
          </a:xfrm>
        </p:grpSpPr>
        <p:pic>
          <p:nvPicPr>
            <p:cNvPr id="1027" name="Picture 3"/>
            <p:cNvPicPr>
              <a:picLocks noChangeAspect="1" noChangeArrowheads="1"/>
            </p:cNvPicPr>
            <p:nvPr/>
          </p:nvPicPr>
          <p:blipFill>
            <a:blip r:embed="rId2" cstate="print"/>
            <a:srcRect l="428" t="1101"/>
            <a:stretch>
              <a:fillRect/>
            </a:stretch>
          </p:blipFill>
          <p:spPr bwMode="auto">
            <a:xfrm>
              <a:off x="338324" y="1017578"/>
              <a:ext cx="8371401" cy="3233041"/>
            </a:xfrm>
            <a:prstGeom prst="rect">
              <a:avLst/>
            </a:prstGeom>
            <a:noFill/>
            <a:ln w="9525">
              <a:noFill/>
              <a:miter lim="800000"/>
              <a:headEnd/>
              <a:tailEnd/>
            </a:ln>
            <a:effectLst/>
          </p:spPr>
        </p:pic>
        <p:sp>
          <p:nvSpPr>
            <p:cNvPr id="7" name="文字方塊 6"/>
            <p:cNvSpPr txBox="1"/>
            <p:nvPr/>
          </p:nvSpPr>
          <p:spPr>
            <a:xfrm>
              <a:off x="1133856" y="1609344"/>
              <a:ext cx="2517648" cy="384721"/>
            </a:xfrm>
            <a:prstGeom prst="rect">
              <a:avLst/>
            </a:prstGeom>
            <a:solidFill>
              <a:schemeClr val="bg1"/>
            </a:solidFill>
          </p:spPr>
          <p:txBody>
            <a:bodyPr wrap="square" rtlCol="0">
              <a:spAutoFit/>
            </a:bodyPr>
            <a:lstStyle/>
            <a:p>
              <a:r>
                <a:rPr lang="zh-TW" altLang="en-US" sz="1900" b="1" dirty="0" smtClean="0">
                  <a:solidFill>
                    <a:srgbClr val="006600"/>
                  </a:solidFill>
                  <a:latin typeface="Times New Roman" pitchFamily="18" charset="0"/>
                  <a:ea typeface="微軟正黑體" pitchFamily="34" charset="-120"/>
                  <a:cs typeface="Times New Roman" pitchFamily="18" charset="0"/>
                </a:rPr>
                <a:t>台灣檢驗科技（</a:t>
              </a:r>
              <a:r>
                <a:rPr lang="en-US" altLang="zh-TW" sz="1900" b="1" dirty="0" smtClean="0">
                  <a:solidFill>
                    <a:srgbClr val="006600"/>
                  </a:solidFill>
                  <a:latin typeface="Times New Roman" pitchFamily="18" charset="0"/>
                  <a:ea typeface="微軟正黑體" pitchFamily="34" charset="-120"/>
                  <a:cs typeface="Times New Roman" pitchFamily="18" charset="0"/>
                </a:rPr>
                <a:t>SGS</a:t>
              </a:r>
              <a:r>
                <a:rPr lang="zh-TW" altLang="en-US" sz="1900" b="1" dirty="0" smtClean="0">
                  <a:solidFill>
                    <a:srgbClr val="003300"/>
                  </a:solidFill>
                  <a:latin typeface="Times New Roman" pitchFamily="18" charset="0"/>
                  <a:ea typeface="微軟正黑體" pitchFamily="34" charset="-120"/>
                  <a:cs typeface="Times New Roman" pitchFamily="18" charset="0"/>
                </a:rPr>
                <a:t>）</a:t>
              </a:r>
              <a:endParaRPr lang="zh-TW" altLang="en-US" sz="1900" b="1" dirty="0">
                <a:solidFill>
                  <a:srgbClr val="003300"/>
                </a:solidFill>
                <a:latin typeface="Times New Roman" pitchFamily="18" charset="0"/>
                <a:ea typeface="微軟正黑體" pitchFamily="34" charset="-120"/>
                <a:cs typeface="Times New Roman" pitchFamily="18" charset="0"/>
              </a:endParaRPr>
            </a:p>
          </p:txBody>
        </p:sp>
        <p:sp>
          <p:nvSpPr>
            <p:cNvPr id="6" name="文字方塊 5"/>
            <p:cNvSpPr txBox="1"/>
            <p:nvPr/>
          </p:nvSpPr>
          <p:spPr>
            <a:xfrm>
              <a:off x="1213104" y="1200912"/>
              <a:ext cx="2517648" cy="384721"/>
            </a:xfrm>
            <a:prstGeom prst="rect">
              <a:avLst/>
            </a:prstGeom>
            <a:solidFill>
              <a:schemeClr val="bg1"/>
            </a:solidFill>
          </p:spPr>
          <p:txBody>
            <a:bodyPr wrap="square" rtlCol="0">
              <a:spAutoFit/>
            </a:bodyPr>
            <a:lstStyle/>
            <a:p>
              <a:r>
                <a:rPr lang="zh-TW" altLang="en-US" sz="1900" b="1" dirty="0" smtClean="0">
                  <a:solidFill>
                    <a:srgbClr val="006600"/>
                  </a:solidFill>
                  <a:latin typeface="Times New Roman" pitchFamily="18" charset="0"/>
                  <a:ea typeface="微軟正黑體" pitchFamily="34" charset="-120"/>
                  <a:cs typeface="Times New Roman" pitchFamily="18" charset="0"/>
                </a:rPr>
                <a:t>英國標準協會（</a:t>
              </a:r>
              <a:r>
                <a:rPr lang="en-US" altLang="zh-TW" sz="1900" b="1" dirty="0" smtClean="0">
                  <a:solidFill>
                    <a:srgbClr val="006600"/>
                  </a:solidFill>
                  <a:latin typeface="Times New Roman" pitchFamily="18" charset="0"/>
                  <a:ea typeface="微軟正黑體" pitchFamily="34" charset="-120"/>
                  <a:cs typeface="Times New Roman" pitchFamily="18" charset="0"/>
                </a:rPr>
                <a:t>BSI</a:t>
              </a:r>
              <a:r>
                <a:rPr lang="zh-TW" altLang="en-US" sz="1900" b="1" dirty="0" smtClean="0">
                  <a:solidFill>
                    <a:srgbClr val="006600"/>
                  </a:solidFill>
                  <a:latin typeface="Times New Roman" pitchFamily="18" charset="0"/>
                  <a:ea typeface="微軟正黑體" pitchFamily="34" charset="-120"/>
                  <a:cs typeface="Times New Roman" pitchFamily="18" charset="0"/>
                </a:rPr>
                <a:t>）</a:t>
              </a:r>
              <a:endParaRPr lang="zh-TW" altLang="en-US" sz="1900" b="1" dirty="0">
                <a:solidFill>
                  <a:srgbClr val="006600"/>
                </a:solidFill>
                <a:latin typeface="Times New Roman" pitchFamily="18" charset="0"/>
                <a:ea typeface="微軟正黑體" pitchFamily="34" charset="-120"/>
                <a:cs typeface="Times New Roman" pitchFamily="18" charset="0"/>
              </a:endParaRPr>
            </a:p>
          </p:txBody>
        </p:sp>
      </p:grpSp>
      <p:sp>
        <p:nvSpPr>
          <p:cNvPr id="14" name="矩形 13"/>
          <p:cNvSpPr/>
          <p:nvPr/>
        </p:nvSpPr>
        <p:spPr>
          <a:xfrm>
            <a:off x="243840" y="1200912"/>
            <a:ext cx="8644128" cy="479145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8" name="群組 7"/>
          <p:cNvGrpSpPr/>
          <p:nvPr/>
        </p:nvGrpSpPr>
        <p:grpSpPr>
          <a:xfrm>
            <a:off x="2060448" y="1255776"/>
            <a:ext cx="6638990" cy="4069078"/>
            <a:chOff x="2060448" y="1011936"/>
            <a:chExt cx="6638990" cy="4069078"/>
          </a:xfrm>
        </p:grpSpPr>
        <p:pic>
          <p:nvPicPr>
            <p:cNvPr id="1026" name="Picture 2"/>
            <p:cNvPicPr>
              <a:picLocks noChangeArrowheads="1"/>
            </p:cNvPicPr>
            <p:nvPr/>
          </p:nvPicPr>
          <p:blipFill>
            <a:blip r:embed="rId3" cstate="print"/>
            <a:srcRect l="970" t="961"/>
            <a:stretch>
              <a:fillRect/>
            </a:stretch>
          </p:blipFill>
          <p:spPr bwMode="auto">
            <a:xfrm>
              <a:off x="2109216" y="1011936"/>
              <a:ext cx="6590222" cy="4069078"/>
            </a:xfrm>
            <a:prstGeom prst="rect">
              <a:avLst/>
            </a:prstGeom>
            <a:noFill/>
            <a:ln w="9525">
              <a:noFill/>
              <a:miter lim="800000"/>
              <a:headEnd/>
              <a:tailEnd/>
            </a:ln>
            <a:effectLst/>
          </p:spPr>
        </p:pic>
        <p:sp>
          <p:nvSpPr>
            <p:cNvPr id="4" name="文字方塊 3"/>
            <p:cNvSpPr txBox="1"/>
            <p:nvPr/>
          </p:nvSpPr>
          <p:spPr>
            <a:xfrm>
              <a:off x="2535936" y="1194816"/>
              <a:ext cx="1182624" cy="384721"/>
            </a:xfrm>
            <a:prstGeom prst="rect">
              <a:avLst/>
            </a:prstGeom>
            <a:solidFill>
              <a:schemeClr val="bg1"/>
            </a:solidFill>
          </p:spPr>
          <p:txBody>
            <a:bodyPr wrap="square" rtlCol="0">
              <a:spAutoFit/>
            </a:bodyPr>
            <a:lstStyle/>
            <a:p>
              <a:r>
                <a:rPr lang="zh-TW" altLang="en-US" sz="1900" b="1" dirty="0" smtClean="0">
                  <a:solidFill>
                    <a:srgbClr val="0000CC"/>
                  </a:solidFill>
                  <a:latin typeface="微軟正黑體" pitchFamily="34" charset="-120"/>
                  <a:ea typeface="微軟正黑體" pitchFamily="34" charset="-120"/>
                </a:rPr>
                <a:t>資誠聯合</a:t>
              </a:r>
              <a:endParaRPr lang="zh-TW" altLang="en-US" sz="1900" b="1" dirty="0">
                <a:solidFill>
                  <a:srgbClr val="0000CC"/>
                </a:solidFill>
                <a:latin typeface="微軟正黑體" pitchFamily="34" charset="-120"/>
                <a:ea typeface="微軟正黑體" pitchFamily="34" charset="-120"/>
              </a:endParaRPr>
            </a:p>
          </p:txBody>
        </p:sp>
        <p:sp>
          <p:nvSpPr>
            <p:cNvPr id="5" name="文字方塊 4"/>
            <p:cNvSpPr txBox="1"/>
            <p:nvPr/>
          </p:nvSpPr>
          <p:spPr>
            <a:xfrm>
              <a:off x="2060448" y="1609344"/>
              <a:ext cx="1670304" cy="384721"/>
            </a:xfrm>
            <a:prstGeom prst="rect">
              <a:avLst/>
            </a:prstGeom>
            <a:solidFill>
              <a:schemeClr val="bg1"/>
            </a:solidFill>
          </p:spPr>
          <p:txBody>
            <a:bodyPr wrap="square" rtlCol="0">
              <a:spAutoFit/>
            </a:bodyPr>
            <a:lstStyle/>
            <a:p>
              <a:r>
                <a:rPr lang="zh-TW" altLang="en-US" sz="1900" b="1" dirty="0" smtClean="0">
                  <a:solidFill>
                    <a:srgbClr val="0000CC"/>
                  </a:solidFill>
                  <a:latin typeface="微軟正黑體" pitchFamily="34" charset="-120"/>
                  <a:ea typeface="微軟正黑體" pitchFamily="34" charset="-120"/>
                </a:rPr>
                <a:t>勤業眾信聯合</a:t>
              </a:r>
              <a:endParaRPr lang="zh-TW" altLang="en-US" sz="1900" b="1" dirty="0">
                <a:solidFill>
                  <a:srgbClr val="0000CC"/>
                </a:solidFill>
                <a:latin typeface="微軟正黑體" pitchFamily="34" charset="-120"/>
                <a:ea typeface="微軟正黑體" pitchFamily="34" charset="-120"/>
              </a:endParaRPr>
            </a:p>
          </p:txBody>
        </p:sp>
      </p:grpSp>
      <p:pic>
        <p:nvPicPr>
          <p:cNvPr id="1028" name="Picture 4"/>
          <p:cNvPicPr>
            <a:picLocks noChangeAspect="1" noChangeArrowheads="1"/>
          </p:cNvPicPr>
          <p:nvPr/>
        </p:nvPicPr>
        <p:blipFill>
          <a:blip r:embed="rId4" cstate="print"/>
          <a:srcRect/>
          <a:stretch>
            <a:fillRect/>
          </a:stretch>
        </p:blipFill>
        <p:spPr bwMode="auto">
          <a:xfrm>
            <a:off x="5693664" y="3122588"/>
            <a:ext cx="2255453" cy="1962937"/>
          </a:xfrm>
          <a:prstGeom prst="rect">
            <a:avLst/>
          </a:prstGeom>
          <a:noFill/>
          <a:ln w="9525">
            <a:noFill/>
            <a:miter lim="800000"/>
            <a:headEnd/>
            <a:tailEnd/>
          </a:ln>
          <a:effectLst/>
        </p:spPr>
      </p:pic>
      <p:sp>
        <p:nvSpPr>
          <p:cNvPr id="12" name="矩形 11"/>
          <p:cNvSpPr/>
          <p:nvPr/>
        </p:nvSpPr>
        <p:spPr>
          <a:xfrm>
            <a:off x="6237762" y="5060942"/>
            <a:ext cx="2418558" cy="430887"/>
          </a:xfrm>
          <a:prstGeom prst="rect">
            <a:avLst/>
          </a:prstGeom>
        </p:spPr>
        <p:txBody>
          <a:bodyPr wrap="square">
            <a:spAutoFit/>
          </a:bodyPr>
          <a:lstStyle/>
          <a:p>
            <a:pPr algn="ctr"/>
            <a:r>
              <a:rPr lang="en-US" altLang="zh-TW" sz="2200" b="1" dirty="0" smtClean="0">
                <a:solidFill>
                  <a:srgbClr val="000066"/>
                </a:solidFill>
                <a:latin typeface="微軟正黑體" pitchFamily="34" charset="-120"/>
                <a:ea typeface="微軟正黑體" pitchFamily="34" charset="-120"/>
              </a:rPr>
              <a:t>[</a:t>
            </a:r>
            <a:r>
              <a:rPr lang="zh-TW" altLang="en-US" sz="2200" b="1" dirty="0" smtClean="0">
                <a:solidFill>
                  <a:srgbClr val="0000CC"/>
                </a:solidFill>
                <a:latin typeface="微軟正黑體" pitchFamily="34" charset="-120"/>
                <a:ea typeface="微軟正黑體" pitchFamily="34" charset="-120"/>
              </a:rPr>
              <a:t> 會計師事務所 </a:t>
            </a:r>
            <a:r>
              <a:rPr lang="en-US" altLang="zh-TW" sz="2200" b="1" dirty="0" smtClean="0">
                <a:solidFill>
                  <a:srgbClr val="000066"/>
                </a:solidFill>
                <a:latin typeface="微軟正黑體" pitchFamily="34" charset="-120"/>
                <a:ea typeface="微軟正黑體" pitchFamily="34" charset="-120"/>
              </a:rPr>
              <a:t>]</a:t>
            </a:r>
            <a:endParaRPr lang="zh-TW" altLang="en-US" sz="2200" b="1" dirty="0">
              <a:solidFill>
                <a:srgbClr val="000066"/>
              </a:solidFill>
              <a:latin typeface="微軟正黑體" pitchFamily="34" charset="-120"/>
              <a:ea typeface="微軟正黑體" pitchFamily="34" charset="-120"/>
            </a:endParaRPr>
          </a:p>
        </p:txBody>
      </p:sp>
      <p:sp>
        <p:nvSpPr>
          <p:cNvPr id="13" name="矩形 12"/>
          <p:cNvSpPr/>
          <p:nvPr/>
        </p:nvSpPr>
        <p:spPr>
          <a:xfrm>
            <a:off x="6871746" y="2793230"/>
            <a:ext cx="2174718" cy="769441"/>
          </a:xfrm>
          <a:prstGeom prst="rect">
            <a:avLst/>
          </a:prstGeom>
        </p:spPr>
        <p:txBody>
          <a:bodyPr wrap="square">
            <a:spAutoFit/>
          </a:bodyPr>
          <a:lstStyle/>
          <a:p>
            <a:pPr algn="ctr"/>
            <a:r>
              <a:rPr lang="en-US" altLang="zh-TW" sz="2200" b="1" dirty="0" smtClean="0">
                <a:solidFill>
                  <a:srgbClr val="003300"/>
                </a:solidFill>
                <a:latin typeface="微軟正黑體" pitchFamily="34" charset="-120"/>
                <a:ea typeface="微軟正黑體" pitchFamily="34" charset="-120"/>
              </a:rPr>
              <a:t>[</a:t>
            </a:r>
            <a:r>
              <a:rPr lang="zh-TW" altLang="en-US" sz="2200" b="1" dirty="0" smtClean="0">
                <a:solidFill>
                  <a:srgbClr val="006600"/>
                </a:solidFill>
                <a:latin typeface="微軟正黑體" pitchFamily="34" charset="-120"/>
                <a:ea typeface="微軟正黑體" pitchFamily="34" charset="-120"/>
              </a:rPr>
              <a:t> 其他查驗證</a:t>
            </a:r>
            <a:endParaRPr lang="en-US" altLang="zh-TW" sz="2200" b="1" dirty="0" smtClean="0">
              <a:solidFill>
                <a:srgbClr val="006600"/>
              </a:solidFill>
              <a:latin typeface="微軟正黑體" pitchFamily="34" charset="-120"/>
              <a:ea typeface="微軟正黑體" pitchFamily="34" charset="-120"/>
            </a:endParaRPr>
          </a:p>
          <a:p>
            <a:pPr algn="ctr"/>
            <a:r>
              <a:rPr lang="zh-TW" altLang="en-US" sz="2200" b="1" dirty="0" smtClean="0">
                <a:solidFill>
                  <a:srgbClr val="006600"/>
                </a:solidFill>
                <a:latin typeface="微軟正黑體" pitchFamily="34" charset="-120"/>
                <a:ea typeface="微軟正黑體" pitchFamily="34" charset="-120"/>
              </a:rPr>
              <a:t>單位 </a:t>
            </a:r>
            <a:r>
              <a:rPr lang="en-US" altLang="zh-TW" sz="2200" b="1" dirty="0" smtClean="0">
                <a:solidFill>
                  <a:srgbClr val="003300"/>
                </a:solidFill>
                <a:latin typeface="微軟正黑體" pitchFamily="34" charset="-120"/>
                <a:ea typeface="微軟正黑體" pitchFamily="34" charset="-120"/>
              </a:rPr>
              <a:t>]</a:t>
            </a:r>
            <a:endParaRPr lang="zh-TW" altLang="en-US" sz="2200" b="1" dirty="0">
              <a:solidFill>
                <a:srgbClr val="003300"/>
              </a:solidFill>
              <a:latin typeface="微軟正黑體" pitchFamily="34" charset="-120"/>
              <a:ea typeface="微軟正黑體" pitchFamily="34" charset="-120"/>
            </a:endParaRPr>
          </a:p>
        </p:txBody>
      </p:sp>
      <p:sp>
        <p:nvSpPr>
          <p:cNvPr id="15" name="矩形 1"/>
          <p:cNvSpPr>
            <a:spLocks noChangeArrowheads="1"/>
          </p:cNvSpPr>
          <p:nvPr/>
        </p:nvSpPr>
        <p:spPr bwMode="auto">
          <a:xfrm>
            <a:off x="0" y="0"/>
            <a:ext cx="304800" cy="304800"/>
          </a:xfrm>
          <a:prstGeom prst="rect">
            <a:avLst/>
          </a:pr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600">
                <a:solidFill>
                  <a:schemeClr val="tx1"/>
                </a:solidFill>
                <a:latin typeface="Verdana" pitchFamily="34" charset="0"/>
                <a:ea typeface="新細明體" pitchFamily="18" charset="-120"/>
              </a:defRPr>
            </a:lvl1pPr>
            <a:lvl2pPr marL="742950" indent="-285750" eaLnBrk="0" hangingPunct="0">
              <a:defRPr kumimoji="1" sz="3600">
                <a:solidFill>
                  <a:schemeClr val="tx1"/>
                </a:solidFill>
                <a:latin typeface="Verdana" pitchFamily="34" charset="0"/>
                <a:ea typeface="新細明體" pitchFamily="18" charset="-120"/>
              </a:defRPr>
            </a:lvl2pPr>
            <a:lvl3pPr marL="1143000" indent="-228600" eaLnBrk="0" hangingPunct="0">
              <a:defRPr kumimoji="1" sz="3600">
                <a:solidFill>
                  <a:schemeClr val="tx1"/>
                </a:solidFill>
                <a:latin typeface="Verdana" pitchFamily="34" charset="0"/>
                <a:ea typeface="新細明體" pitchFamily="18" charset="-120"/>
              </a:defRPr>
            </a:lvl3pPr>
            <a:lvl4pPr marL="1600200" indent="-228600" eaLnBrk="0" hangingPunct="0">
              <a:defRPr kumimoji="1" sz="3600">
                <a:solidFill>
                  <a:schemeClr val="tx1"/>
                </a:solidFill>
                <a:latin typeface="Verdana" pitchFamily="34" charset="0"/>
                <a:ea typeface="新細明體" pitchFamily="18" charset="-120"/>
              </a:defRPr>
            </a:lvl4pPr>
            <a:lvl5pPr marL="2057400" indent="-228600" eaLnBrk="0" hangingPunct="0">
              <a:defRPr kumimoji="1" sz="3600">
                <a:solidFill>
                  <a:schemeClr val="tx1"/>
                </a:solidFill>
                <a:latin typeface="Verdana" pitchFamily="34" charset="0"/>
                <a:ea typeface="新細明體" pitchFamily="18" charset="-120"/>
              </a:defRPr>
            </a:lvl5pPr>
            <a:lvl6pPr marL="2514600" indent="-228600" algn="ctr" eaLnBrk="0" fontAlgn="base" hangingPunct="0">
              <a:spcBef>
                <a:spcPct val="0"/>
              </a:spcBef>
              <a:spcAft>
                <a:spcPct val="0"/>
              </a:spcAft>
              <a:defRPr kumimoji="1" sz="3600">
                <a:solidFill>
                  <a:schemeClr val="tx1"/>
                </a:solidFill>
                <a:latin typeface="Verdana" pitchFamily="34" charset="0"/>
                <a:ea typeface="新細明體" pitchFamily="18" charset="-120"/>
              </a:defRPr>
            </a:lvl6pPr>
            <a:lvl7pPr marL="2971800" indent="-228600" algn="ctr" eaLnBrk="0" fontAlgn="base" hangingPunct="0">
              <a:spcBef>
                <a:spcPct val="0"/>
              </a:spcBef>
              <a:spcAft>
                <a:spcPct val="0"/>
              </a:spcAft>
              <a:defRPr kumimoji="1" sz="3600">
                <a:solidFill>
                  <a:schemeClr val="tx1"/>
                </a:solidFill>
                <a:latin typeface="Verdana" pitchFamily="34" charset="0"/>
                <a:ea typeface="新細明體" pitchFamily="18" charset="-120"/>
              </a:defRPr>
            </a:lvl7pPr>
            <a:lvl8pPr marL="3429000" indent="-228600" algn="ctr" eaLnBrk="0" fontAlgn="base" hangingPunct="0">
              <a:spcBef>
                <a:spcPct val="0"/>
              </a:spcBef>
              <a:spcAft>
                <a:spcPct val="0"/>
              </a:spcAft>
              <a:defRPr kumimoji="1" sz="3600">
                <a:solidFill>
                  <a:schemeClr val="tx1"/>
                </a:solidFill>
                <a:latin typeface="Verdana" pitchFamily="34" charset="0"/>
                <a:ea typeface="新細明體" pitchFamily="18" charset="-120"/>
              </a:defRPr>
            </a:lvl8pPr>
            <a:lvl9pPr marL="3886200" indent="-228600" algn="ctr" eaLnBrk="0" fontAlgn="base" hangingPunct="0">
              <a:spcBef>
                <a:spcPct val="0"/>
              </a:spcBef>
              <a:spcAft>
                <a:spcPct val="0"/>
              </a:spcAft>
              <a:defRPr kumimoji="1" sz="3600">
                <a:solidFill>
                  <a:schemeClr val="tx1"/>
                </a:solidFill>
                <a:latin typeface="Verdana" pitchFamily="34" charset="0"/>
                <a:ea typeface="新細明體" pitchFamily="18" charset="-120"/>
              </a:defRPr>
            </a:lvl9pPr>
          </a:lstStyle>
          <a:p>
            <a:pPr eaLnBrk="1" hangingPunct="1">
              <a:defRPr/>
            </a:pPr>
            <a:endParaRPr kumimoji="0" lang="zh-TW" altLang="en-US" sz="1800" smtClean="0">
              <a:solidFill>
                <a:prstClr val="black"/>
              </a:solidFill>
              <a:latin typeface="Arial" charset="0"/>
            </a:endParaRPr>
          </a:p>
        </p:txBody>
      </p:sp>
      <p:sp>
        <p:nvSpPr>
          <p:cNvPr id="16" name="矩形 11"/>
          <p:cNvSpPr>
            <a:spLocks noChangeArrowheads="1"/>
          </p:cNvSpPr>
          <p:nvPr/>
        </p:nvSpPr>
        <p:spPr bwMode="auto">
          <a:xfrm>
            <a:off x="306388" y="0"/>
            <a:ext cx="304800" cy="3048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600">
                <a:solidFill>
                  <a:schemeClr val="tx1"/>
                </a:solidFill>
                <a:latin typeface="Verdana" pitchFamily="34" charset="0"/>
                <a:ea typeface="新細明體" pitchFamily="18" charset="-120"/>
              </a:defRPr>
            </a:lvl1pPr>
            <a:lvl2pPr marL="742950" indent="-285750" eaLnBrk="0" hangingPunct="0">
              <a:defRPr kumimoji="1" sz="3600">
                <a:solidFill>
                  <a:schemeClr val="tx1"/>
                </a:solidFill>
                <a:latin typeface="Verdana" pitchFamily="34" charset="0"/>
                <a:ea typeface="新細明體" pitchFamily="18" charset="-120"/>
              </a:defRPr>
            </a:lvl2pPr>
            <a:lvl3pPr marL="1143000" indent="-228600" eaLnBrk="0" hangingPunct="0">
              <a:defRPr kumimoji="1" sz="3600">
                <a:solidFill>
                  <a:schemeClr val="tx1"/>
                </a:solidFill>
                <a:latin typeface="Verdana" pitchFamily="34" charset="0"/>
                <a:ea typeface="新細明體" pitchFamily="18" charset="-120"/>
              </a:defRPr>
            </a:lvl3pPr>
            <a:lvl4pPr marL="1600200" indent="-228600" eaLnBrk="0" hangingPunct="0">
              <a:defRPr kumimoji="1" sz="3600">
                <a:solidFill>
                  <a:schemeClr val="tx1"/>
                </a:solidFill>
                <a:latin typeface="Verdana" pitchFamily="34" charset="0"/>
                <a:ea typeface="新細明體" pitchFamily="18" charset="-120"/>
              </a:defRPr>
            </a:lvl4pPr>
            <a:lvl5pPr marL="2057400" indent="-228600" eaLnBrk="0" hangingPunct="0">
              <a:defRPr kumimoji="1" sz="3600">
                <a:solidFill>
                  <a:schemeClr val="tx1"/>
                </a:solidFill>
                <a:latin typeface="Verdana" pitchFamily="34" charset="0"/>
                <a:ea typeface="新細明體" pitchFamily="18" charset="-120"/>
              </a:defRPr>
            </a:lvl5pPr>
            <a:lvl6pPr marL="2514600" indent="-228600" algn="ctr" eaLnBrk="0" fontAlgn="base" hangingPunct="0">
              <a:spcBef>
                <a:spcPct val="0"/>
              </a:spcBef>
              <a:spcAft>
                <a:spcPct val="0"/>
              </a:spcAft>
              <a:defRPr kumimoji="1" sz="3600">
                <a:solidFill>
                  <a:schemeClr val="tx1"/>
                </a:solidFill>
                <a:latin typeface="Verdana" pitchFamily="34" charset="0"/>
                <a:ea typeface="新細明體" pitchFamily="18" charset="-120"/>
              </a:defRPr>
            </a:lvl6pPr>
            <a:lvl7pPr marL="2971800" indent="-228600" algn="ctr" eaLnBrk="0" fontAlgn="base" hangingPunct="0">
              <a:spcBef>
                <a:spcPct val="0"/>
              </a:spcBef>
              <a:spcAft>
                <a:spcPct val="0"/>
              </a:spcAft>
              <a:defRPr kumimoji="1" sz="3600">
                <a:solidFill>
                  <a:schemeClr val="tx1"/>
                </a:solidFill>
                <a:latin typeface="Verdana" pitchFamily="34" charset="0"/>
                <a:ea typeface="新細明體" pitchFamily="18" charset="-120"/>
              </a:defRPr>
            </a:lvl7pPr>
            <a:lvl8pPr marL="3429000" indent="-228600" algn="ctr" eaLnBrk="0" fontAlgn="base" hangingPunct="0">
              <a:spcBef>
                <a:spcPct val="0"/>
              </a:spcBef>
              <a:spcAft>
                <a:spcPct val="0"/>
              </a:spcAft>
              <a:defRPr kumimoji="1" sz="3600">
                <a:solidFill>
                  <a:schemeClr val="tx1"/>
                </a:solidFill>
                <a:latin typeface="Verdana" pitchFamily="34" charset="0"/>
                <a:ea typeface="新細明體" pitchFamily="18" charset="-120"/>
              </a:defRPr>
            </a:lvl8pPr>
            <a:lvl9pPr marL="3886200" indent="-228600" algn="ctr" eaLnBrk="0" fontAlgn="base" hangingPunct="0">
              <a:spcBef>
                <a:spcPct val="0"/>
              </a:spcBef>
              <a:spcAft>
                <a:spcPct val="0"/>
              </a:spcAft>
              <a:defRPr kumimoji="1" sz="3600">
                <a:solidFill>
                  <a:schemeClr val="tx1"/>
                </a:solidFill>
                <a:latin typeface="Verdana" pitchFamily="34" charset="0"/>
                <a:ea typeface="新細明體" pitchFamily="18" charset="-120"/>
              </a:defRPr>
            </a:lvl9pPr>
          </a:lstStyle>
          <a:p>
            <a:pPr eaLnBrk="1" hangingPunct="1">
              <a:defRPr/>
            </a:pPr>
            <a:endParaRPr kumimoji="0" lang="zh-TW" altLang="en-US" sz="2400" smtClean="0">
              <a:solidFill>
                <a:prstClr val="black"/>
              </a:solidFill>
              <a:latin typeface="Times New Roman" pitchFamily="18" charset="0"/>
            </a:endParaRPr>
          </a:p>
        </p:txBody>
      </p:sp>
      <p:sp>
        <p:nvSpPr>
          <p:cNvPr id="17" name="矩形 12"/>
          <p:cNvSpPr>
            <a:spLocks noChangeArrowheads="1"/>
          </p:cNvSpPr>
          <p:nvPr/>
        </p:nvSpPr>
        <p:spPr bwMode="auto">
          <a:xfrm>
            <a:off x="0" y="306388"/>
            <a:ext cx="304800" cy="3048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600">
                <a:solidFill>
                  <a:schemeClr val="tx1"/>
                </a:solidFill>
                <a:latin typeface="Verdana" pitchFamily="34" charset="0"/>
                <a:ea typeface="新細明體" pitchFamily="18" charset="-120"/>
              </a:defRPr>
            </a:lvl1pPr>
            <a:lvl2pPr marL="742950" indent="-285750" eaLnBrk="0" hangingPunct="0">
              <a:defRPr kumimoji="1" sz="3600">
                <a:solidFill>
                  <a:schemeClr val="tx1"/>
                </a:solidFill>
                <a:latin typeface="Verdana" pitchFamily="34" charset="0"/>
                <a:ea typeface="新細明體" pitchFamily="18" charset="-120"/>
              </a:defRPr>
            </a:lvl2pPr>
            <a:lvl3pPr marL="1143000" indent="-228600" eaLnBrk="0" hangingPunct="0">
              <a:defRPr kumimoji="1" sz="3600">
                <a:solidFill>
                  <a:schemeClr val="tx1"/>
                </a:solidFill>
                <a:latin typeface="Verdana" pitchFamily="34" charset="0"/>
                <a:ea typeface="新細明體" pitchFamily="18" charset="-120"/>
              </a:defRPr>
            </a:lvl3pPr>
            <a:lvl4pPr marL="1600200" indent="-228600" eaLnBrk="0" hangingPunct="0">
              <a:defRPr kumimoji="1" sz="3600">
                <a:solidFill>
                  <a:schemeClr val="tx1"/>
                </a:solidFill>
                <a:latin typeface="Verdana" pitchFamily="34" charset="0"/>
                <a:ea typeface="新細明體" pitchFamily="18" charset="-120"/>
              </a:defRPr>
            </a:lvl4pPr>
            <a:lvl5pPr marL="2057400" indent="-228600" eaLnBrk="0" hangingPunct="0">
              <a:defRPr kumimoji="1" sz="3600">
                <a:solidFill>
                  <a:schemeClr val="tx1"/>
                </a:solidFill>
                <a:latin typeface="Verdana" pitchFamily="34" charset="0"/>
                <a:ea typeface="新細明體" pitchFamily="18" charset="-120"/>
              </a:defRPr>
            </a:lvl5pPr>
            <a:lvl6pPr marL="2514600" indent="-228600" algn="ctr" eaLnBrk="0" fontAlgn="base" hangingPunct="0">
              <a:spcBef>
                <a:spcPct val="0"/>
              </a:spcBef>
              <a:spcAft>
                <a:spcPct val="0"/>
              </a:spcAft>
              <a:defRPr kumimoji="1" sz="3600">
                <a:solidFill>
                  <a:schemeClr val="tx1"/>
                </a:solidFill>
                <a:latin typeface="Verdana" pitchFamily="34" charset="0"/>
                <a:ea typeface="新細明體" pitchFamily="18" charset="-120"/>
              </a:defRPr>
            </a:lvl6pPr>
            <a:lvl7pPr marL="2971800" indent="-228600" algn="ctr" eaLnBrk="0" fontAlgn="base" hangingPunct="0">
              <a:spcBef>
                <a:spcPct val="0"/>
              </a:spcBef>
              <a:spcAft>
                <a:spcPct val="0"/>
              </a:spcAft>
              <a:defRPr kumimoji="1" sz="3600">
                <a:solidFill>
                  <a:schemeClr val="tx1"/>
                </a:solidFill>
                <a:latin typeface="Verdana" pitchFamily="34" charset="0"/>
                <a:ea typeface="新細明體" pitchFamily="18" charset="-120"/>
              </a:defRPr>
            </a:lvl7pPr>
            <a:lvl8pPr marL="3429000" indent="-228600" algn="ctr" eaLnBrk="0" fontAlgn="base" hangingPunct="0">
              <a:spcBef>
                <a:spcPct val="0"/>
              </a:spcBef>
              <a:spcAft>
                <a:spcPct val="0"/>
              </a:spcAft>
              <a:defRPr kumimoji="1" sz="3600">
                <a:solidFill>
                  <a:schemeClr val="tx1"/>
                </a:solidFill>
                <a:latin typeface="Verdana" pitchFamily="34" charset="0"/>
                <a:ea typeface="新細明體" pitchFamily="18" charset="-120"/>
              </a:defRPr>
            </a:lvl8pPr>
            <a:lvl9pPr marL="3886200" indent="-228600" algn="ctr" eaLnBrk="0" fontAlgn="base" hangingPunct="0">
              <a:spcBef>
                <a:spcPct val="0"/>
              </a:spcBef>
              <a:spcAft>
                <a:spcPct val="0"/>
              </a:spcAft>
              <a:defRPr kumimoji="1" sz="3600">
                <a:solidFill>
                  <a:schemeClr val="tx1"/>
                </a:solidFill>
                <a:latin typeface="Verdana" pitchFamily="34" charset="0"/>
                <a:ea typeface="新細明體" pitchFamily="18" charset="-120"/>
              </a:defRPr>
            </a:lvl9pPr>
          </a:lstStyle>
          <a:p>
            <a:pPr eaLnBrk="1" hangingPunct="1">
              <a:defRPr/>
            </a:pPr>
            <a:endParaRPr kumimoji="0" lang="zh-TW" altLang="en-US" sz="2400" smtClean="0">
              <a:solidFill>
                <a:prstClr val="black"/>
              </a:solidFill>
              <a:latin typeface="Times New Roman" pitchFamily="18" charset="0"/>
            </a:endParaRPr>
          </a:p>
        </p:txBody>
      </p:sp>
      <p:sp>
        <p:nvSpPr>
          <p:cNvPr id="18" name="文字方塊 17"/>
          <p:cNvSpPr txBox="1"/>
          <p:nvPr/>
        </p:nvSpPr>
        <p:spPr>
          <a:xfrm>
            <a:off x="611560" y="234262"/>
            <a:ext cx="7920880" cy="677108"/>
          </a:xfrm>
          <a:prstGeom prst="rect">
            <a:avLst/>
          </a:prstGeom>
          <a:noFill/>
        </p:spPr>
        <p:txBody>
          <a:bodyPr wrap="square" rtlCol="0">
            <a:spAutoFit/>
          </a:bodyPr>
          <a:lstStyle/>
          <a:p>
            <a:r>
              <a:rPr lang="en-US" altLang="zh-TW" sz="3800" dirty="0" smtClean="0">
                <a:latin typeface="微軟正黑體" pitchFamily="34" charset="-120"/>
                <a:ea typeface="微軟正黑體" pitchFamily="34" charset="-120"/>
              </a:rPr>
              <a:t>CSR</a:t>
            </a:r>
            <a:r>
              <a:rPr lang="zh-TW" altLang="en-US" sz="3800" dirty="0" smtClean="0">
                <a:latin typeface="微軟正黑體" pitchFamily="34" charset="-120"/>
                <a:ea typeface="微軟正黑體" pitchFamily="34" charset="-120"/>
              </a:rPr>
              <a:t>報告書 </a:t>
            </a:r>
            <a:r>
              <a:rPr lang="en-US" altLang="zh-TW" sz="3800" dirty="0" smtClean="0">
                <a:latin typeface="微軟正黑體" pitchFamily="34" charset="-120"/>
                <a:ea typeface="微軟正黑體" pitchFamily="34" charset="-120"/>
              </a:rPr>
              <a:t>– </a:t>
            </a:r>
            <a:r>
              <a:rPr lang="zh-TW" altLang="en-US" sz="3800" dirty="0" smtClean="0">
                <a:latin typeface="微軟正黑體" pitchFamily="34" charset="-120"/>
                <a:ea typeface="微軟正黑體" pitchFamily="34" charset="-120"/>
              </a:rPr>
              <a:t>認證單位</a:t>
            </a:r>
            <a:endParaRPr lang="zh-TW" altLang="en-US" sz="3800" dirty="0">
              <a:latin typeface="微軟正黑體" pitchFamily="34" charset="-120"/>
              <a:ea typeface="微軟正黑體" pitchFamily="34" charset="-120"/>
            </a:endParaRPr>
          </a:p>
        </p:txBody>
      </p:sp>
      <p:cxnSp>
        <p:nvCxnSpPr>
          <p:cNvPr id="19" name="直線接點 18"/>
          <p:cNvCxnSpPr/>
          <p:nvPr/>
        </p:nvCxnSpPr>
        <p:spPr>
          <a:xfrm>
            <a:off x="723331" y="918650"/>
            <a:ext cx="7765576" cy="0"/>
          </a:xfrm>
          <a:prstGeom prst="line">
            <a:avLst/>
          </a:prstGeom>
          <a:ln w="28575">
            <a:solidFill>
              <a:srgbClr val="003300"/>
            </a:solidFill>
            <a:tailEnd type="none"/>
          </a:ln>
        </p:spPr>
        <p:style>
          <a:lnRef idx="1">
            <a:schemeClr val="accent1"/>
          </a:lnRef>
          <a:fillRef idx="0">
            <a:schemeClr val="accent1"/>
          </a:fillRef>
          <a:effectRef idx="0">
            <a:schemeClr val="accent1"/>
          </a:effectRef>
          <a:fontRef idx="minor">
            <a:schemeClr val="tx1"/>
          </a:fontRef>
        </p:style>
      </p:cxnSp>
      <p:pic>
        <p:nvPicPr>
          <p:cNvPr id="20" name="圖片 19" descr="logo_color.png"/>
          <p:cNvPicPr>
            <a:picLocks noChangeAspect="1"/>
          </p:cNvPicPr>
          <p:nvPr/>
        </p:nvPicPr>
        <p:blipFill>
          <a:blip r:embed="rId5" cstate="print"/>
          <a:stretch>
            <a:fillRect/>
          </a:stretch>
        </p:blipFill>
        <p:spPr>
          <a:xfrm>
            <a:off x="175847" y="6178062"/>
            <a:ext cx="1039248" cy="494880"/>
          </a:xfrm>
          <a:prstGeom prst="rect">
            <a:avLst/>
          </a:prstGeom>
        </p:spPr>
      </p:pic>
      <p:sp>
        <p:nvSpPr>
          <p:cNvPr id="21" name="文字方塊 20"/>
          <p:cNvSpPr txBox="1"/>
          <p:nvPr/>
        </p:nvSpPr>
        <p:spPr>
          <a:xfrm>
            <a:off x="8464059" y="6389076"/>
            <a:ext cx="550985" cy="369332"/>
          </a:xfrm>
          <a:prstGeom prst="rect">
            <a:avLst/>
          </a:prstGeom>
          <a:noFill/>
        </p:spPr>
        <p:txBody>
          <a:bodyPr wrap="square" rtlCol="0">
            <a:spAutoFit/>
          </a:bodyPr>
          <a:lstStyle/>
          <a:p>
            <a:pPr algn="ctr"/>
            <a:r>
              <a:rPr lang="en-US" altLang="zh-TW" dirty="0" smtClean="0">
                <a:solidFill>
                  <a:srgbClr val="003300"/>
                </a:solidFill>
              </a:rPr>
              <a:t>6</a:t>
            </a:r>
            <a:endParaRPr lang="zh-TW" altLang="en-US" dirty="0">
              <a:solidFill>
                <a:srgbClr val="003300"/>
              </a:solidFill>
            </a:endParaRPr>
          </a:p>
        </p:txBody>
      </p:sp>
    </p:spTree>
    <p:extLst>
      <p:ext uri="{BB962C8B-B14F-4D97-AF65-F5344CB8AC3E}">
        <p14:creationId xmlns:p14="http://schemas.microsoft.com/office/powerpoint/2010/main" val="20029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p:bldP spid="1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cstate="print"/>
          <a:srcRect/>
          <a:stretch>
            <a:fillRect/>
          </a:stretch>
        </p:blipFill>
        <p:spPr bwMode="auto">
          <a:xfrm>
            <a:off x="2057710" y="651456"/>
            <a:ext cx="5775098" cy="6044480"/>
          </a:xfrm>
          <a:prstGeom prst="rect">
            <a:avLst/>
          </a:prstGeom>
          <a:noFill/>
          <a:ln w="9525">
            <a:noFill/>
            <a:miter lim="800000"/>
            <a:headEnd/>
            <a:tailEnd/>
          </a:ln>
          <a:effectLst/>
        </p:spPr>
      </p:pic>
      <p:sp>
        <p:nvSpPr>
          <p:cNvPr id="8" name="文字方塊 7"/>
          <p:cNvSpPr txBox="1"/>
          <p:nvPr/>
        </p:nvSpPr>
        <p:spPr>
          <a:xfrm>
            <a:off x="1204684" y="174172"/>
            <a:ext cx="6531429" cy="523220"/>
          </a:xfrm>
          <a:prstGeom prst="rect">
            <a:avLst/>
          </a:prstGeom>
          <a:noFill/>
        </p:spPr>
        <p:txBody>
          <a:bodyPr wrap="square" rtlCol="0">
            <a:spAutoFit/>
          </a:bodyPr>
          <a:lstStyle/>
          <a:p>
            <a:r>
              <a:rPr lang="zh-TW" altLang="en-US" sz="2800" b="1" dirty="0" smtClean="0">
                <a:solidFill>
                  <a:srgbClr val="003300"/>
                </a:solidFill>
                <a:latin typeface="微軟正黑體" pitchFamily="34" charset="-120"/>
                <a:ea typeface="微軟正黑體" pitchFamily="34" charset="-120"/>
              </a:rPr>
              <a:t>附錄、用水大戶</a:t>
            </a:r>
            <a:endParaRPr lang="zh-TW" altLang="en-US" sz="2800" b="1" dirty="0">
              <a:solidFill>
                <a:srgbClr val="003300"/>
              </a:solidFill>
              <a:latin typeface="微軟正黑體" pitchFamily="34" charset="-120"/>
              <a:ea typeface="微軟正黑體" pitchFamily="34" charset="-120"/>
            </a:endParaRPr>
          </a:p>
        </p:txBody>
      </p:sp>
      <p:sp>
        <p:nvSpPr>
          <p:cNvPr id="4" name="文字方塊 3"/>
          <p:cNvSpPr txBox="1"/>
          <p:nvPr/>
        </p:nvSpPr>
        <p:spPr>
          <a:xfrm>
            <a:off x="1204684" y="174171"/>
            <a:ext cx="6628124" cy="954107"/>
          </a:xfrm>
          <a:prstGeom prst="rect">
            <a:avLst/>
          </a:prstGeom>
          <a:solidFill>
            <a:schemeClr val="bg1"/>
          </a:solidFill>
        </p:spPr>
        <p:txBody>
          <a:bodyPr wrap="square" rtlCol="0">
            <a:spAutoFit/>
          </a:bodyPr>
          <a:lstStyle/>
          <a:p>
            <a:r>
              <a:rPr lang="zh-TW" altLang="en-US" sz="2800" b="1" dirty="0" smtClean="0">
                <a:solidFill>
                  <a:srgbClr val="003300"/>
                </a:solidFill>
                <a:latin typeface="微軟正黑體" pitchFamily="34" charset="-120"/>
                <a:ea typeface="微軟正黑體" pitchFamily="34" charset="-120"/>
              </a:rPr>
              <a:t>基本工資 </a:t>
            </a:r>
            <a:r>
              <a:rPr lang="en-US" altLang="zh-TW" sz="2800" b="1" dirty="0" smtClean="0">
                <a:solidFill>
                  <a:srgbClr val="003300"/>
                </a:solidFill>
                <a:latin typeface="微軟正黑體" pitchFamily="34" charset="-120"/>
                <a:ea typeface="微軟正黑體" pitchFamily="34" charset="-120"/>
              </a:rPr>
              <a:t>&amp; </a:t>
            </a:r>
            <a:r>
              <a:rPr lang="zh-TW" altLang="en-US" sz="2800" b="1" dirty="0" smtClean="0">
                <a:solidFill>
                  <a:srgbClr val="003300"/>
                </a:solidFill>
                <a:latin typeface="微軟正黑體" pitchFamily="34" charset="-120"/>
                <a:ea typeface="微軟正黑體" pitchFamily="34" charset="-120"/>
              </a:rPr>
              <a:t>勞動成本增加</a:t>
            </a:r>
            <a:r>
              <a:rPr lang="zh-TW" altLang="en-US" sz="2800" b="1" dirty="0">
                <a:solidFill>
                  <a:srgbClr val="003300"/>
                </a:solidFill>
                <a:latin typeface="微軟正黑體" pitchFamily="34" charset="-120"/>
                <a:ea typeface="微軟正黑體" pitchFamily="34" charset="-120"/>
              </a:rPr>
              <a:t>，</a:t>
            </a:r>
            <a:r>
              <a:rPr lang="zh-TW" altLang="en-US" sz="2800" b="1" dirty="0" smtClean="0">
                <a:solidFill>
                  <a:srgbClr val="003300"/>
                </a:solidFill>
                <a:latin typeface="微軟正黑體" pitchFamily="34" charset="-120"/>
                <a:ea typeface="微軟正黑體" pitchFamily="34" charset="-120"/>
              </a:rPr>
              <a:t>哪些公司受影響 </a:t>
            </a:r>
            <a:r>
              <a:rPr lang="en-US" altLang="zh-TW" sz="2800" b="1" dirty="0" smtClean="0">
                <a:solidFill>
                  <a:srgbClr val="003300"/>
                </a:solidFill>
                <a:latin typeface="微軟正黑體" pitchFamily="34" charset="-120"/>
                <a:ea typeface="微軟正黑體" pitchFamily="34" charset="-120"/>
              </a:rPr>
              <a:t>? [</a:t>
            </a:r>
            <a:r>
              <a:rPr lang="zh-TW" altLang="en-US" sz="2800" b="1" dirty="0" smtClean="0">
                <a:solidFill>
                  <a:srgbClr val="003300"/>
                </a:solidFill>
                <a:latin typeface="微軟正黑體" pitchFamily="34" charset="-120"/>
                <a:ea typeface="微軟正黑體" pitchFamily="34" charset="-120"/>
              </a:rPr>
              <a:t>員工學歷構成</a:t>
            </a:r>
            <a:r>
              <a:rPr lang="en-US" altLang="zh-TW" sz="2800" b="1" dirty="0" smtClean="0">
                <a:solidFill>
                  <a:srgbClr val="003300"/>
                </a:solidFill>
                <a:latin typeface="微軟正黑體" pitchFamily="34" charset="-120"/>
                <a:ea typeface="微軟正黑體" pitchFamily="34" charset="-120"/>
              </a:rPr>
              <a:t>]</a:t>
            </a:r>
            <a:endParaRPr lang="zh-TW" altLang="en-US" sz="2800" b="1" dirty="0">
              <a:solidFill>
                <a:srgbClr val="003300"/>
              </a:solidFill>
              <a:latin typeface="微軟正黑體" pitchFamily="34" charset="-120"/>
              <a:ea typeface="微軟正黑體" pitchFamily="34" charset="-120"/>
            </a:endParaRPr>
          </a:p>
        </p:txBody>
      </p:sp>
      <p:sp>
        <p:nvSpPr>
          <p:cNvPr id="7" name="矩形 6"/>
          <p:cNvSpPr/>
          <p:nvPr/>
        </p:nvSpPr>
        <p:spPr>
          <a:xfrm>
            <a:off x="0" y="0"/>
            <a:ext cx="179512" cy="6858000"/>
          </a:xfrm>
          <a:prstGeom prst="rect">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26" name="圖片 1" descr="image001"/>
          <p:cNvPicPr>
            <a:picLocks noChangeAspect="1" noChangeArrowheads="1"/>
          </p:cNvPicPr>
          <p:nvPr/>
        </p:nvPicPr>
        <p:blipFill>
          <a:blip r:embed="rId3" cstate="print"/>
          <a:srcRect b="41448"/>
          <a:stretch>
            <a:fillRect/>
          </a:stretch>
        </p:blipFill>
        <p:spPr bwMode="auto">
          <a:xfrm>
            <a:off x="1212849" y="1190170"/>
            <a:ext cx="6770007" cy="5456501"/>
          </a:xfrm>
          <a:prstGeom prst="rect">
            <a:avLst/>
          </a:prstGeom>
          <a:noFill/>
          <a:ln w="9525">
            <a:noFill/>
            <a:miter lim="800000"/>
            <a:headEnd/>
            <a:tailEnd/>
          </a:ln>
        </p:spPr>
      </p:pic>
      <p:sp>
        <p:nvSpPr>
          <p:cNvPr id="10" name="Shape 66"/>
          <p:cNvSpPr>
            <a:spLocks noChangeArrowheads="1"/>
          </p:cNvSpPr>
          <p:nvPr/>
        </p:nvSpPr>
        <p:spPr bwMode="auto">
          <a:xfrm>
            <a:off x="8460432" y="6453336"/>
            <a:ext cx="683568" cy="288032"/>
          </a:xfrm>
          <a:prstGeom prst="rect">
            <a:avLst/>
          </a:prstGeom>
          <a:solidFill>
            <a:srgbClr val="003300"/>
          </a:solidFill>
          <a:ln w="9525">
            <a:noFill/>
            <a:miter lim="800000"/>
            <a:headEnd/>
            <a:tailEnd/>
          </a:ln>
        </p:spPr>
        <p:txBody>
          <a:bodyPr lIns="91425" tIns="91425" rIns="91425" bIns="9142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zh-TW" sz="1800" b="0" i="0" u="none" strike="noStrike" kern="0" cap="none" spc="0" normalizeH="0" baseline="0" noProof="0" dirty="0">
              <a:ln>
                <a:noFill/>
              </a:ln>
              <a:solidFill>
                <a:sysClr val="window" lastClr="FFFFFF"/>
              </a:solidFill>
              <a:effectLst/>
              <a:uLnTx/>
              <a:uFillTx/>
            </a:endParaRPr>
          </a:p>
        </p:txBody>
      </p:sp>
      <p:sp>
        <p:nvSpPr>
          <p:cNvPr id="11" name="投影片編號版面配置區 5"/>
          <p:cNvSpPr>
            <a:spLocks noGrp="1"/>
          </p:cNvSpPr>
          <p:nvPr>
            <p:ph type="sldNum" sz="quarter" idx="12"/>
          </p:nvPr>
        </p:nvSpPr>
        <p:spPr>
          <a:xfrm>
            <a:off x="8441045" y="6387741"/>
            <a:ext cx="504056" cy="365125"/>
          </a:xfrm>
          <a:prstGeom prst="rect">
            <a:avLst/>
          </a:prstGeom>
        </p:spPr>
        <p:txBody>
          <a:bodyPr/>
          <a:lstStyle>
            <a:lvl1pPr>
              <a:defRPr>
                <a:solidFill>
                  <a:schemeClr val="bg1"/>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800" b="0" i="0" u="none" strike="noStrike" kern="0" cap="none" spc="0" normalizeH="0" baseline="0" noProof="0" smtClean="0">
                <a:ln>
                  <a:noFill/>
                </a:ln>
                <a:solidFill>
                  <a:sysClr val="window" lastClr="FFFFFF"/>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63</a:t>
            </a:fld>
            <a:endParaRPr kumimoji="0" lang="zh-TW" altLang="en-US" sz="1800" b="0" i="0" u="none" strike="noStrike" kern="0" cap="none" spc="0" normalizeH="0" baseline="0" noProof="0" dirty="0">
              <a:ln>
                <a:noFill/>
              </a:ln>
              <a:solidFill>
                <a:sysClr val="window" lastClr="FFFFFF"/>
              </a:solidFill>
              <a:effectLst/>
              <a:uLnTx/>
              <a:uFillTx/>
            </a:endParaRPr>
          </a:p>
        </p:txBody>
      </p:sp>
    </p:spTree>
    <p:extLst>
      <p:ext uri="{BB962C8B-B14F-4D97-AF65-F5344CB8AC3E}">
        <p14:creationId xmlns:p14="http://schemas.microsoft.com/office/powerpoint/2010/main" val="2621963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673224" y="1628800"/>
            <a:ext cx="5698976" cy="1656184"/>
          </a:xfrm>
        </p:spPr>
        <p:txBody>
          <a:bodyPr/>
          <a:lstStyle/>
          <a:p>
            <a:r>
              <a:rPr lang="en-US" altLang="zh-TW" sz="14000" dirty="0" smtClean="0"/>
              <a:t>Thanks!</a:t>
            </a:r>
            <a:endParaRPr lang="zh-TW" altLang="en-US" sz="14000" dirty="0"/>
          </a:p>
        </p:txBody>
      </p:sp>
      <p:sp>
        <p:nvSpPr>
          <p:cNvPr id="5" name="副標題 4"/>
          <p:cNvSpPr>
            <a:spLocks noGrp="1"/>
          </p:cNvSpPr>
          <p:nvPr>
            <p:ph type="subTitle" idx="1"/>
          </p:nvPr>
        </p:nvSpPr>
        <p:spPr/>
        <p:txBody>
          <a:bodyPr/>
          <a:lstStyle/>
          <a:p>
            <a:r>
              <a:rPr lang="en-US" altLang="zh-TW" dirty="0" smtClean="0"/>
              <a:t>Any Questions</a:t>
            </a:r>
            <a:r>
              <a:rPr lang="zh-TW" altLang="en-US" dirty="0" smtClean="0"/>
              <a:t> </a:t>
            </a:r>
            <a:r>
              <a:rPr lang="en-US" altLang="zh-TW" i="1" dirty="0" smtClean="0">
                <a:solidFill>
                  <a:schemeClr val="accent3"/>
                </a:solidFill>
              </a:rPr>
              <a:t>?</a:t>
            </a:r>
            <a:endParaRPr lang="zh-TW" altLang="en-US" i="1" dirty="0">
              <a:solidFill>
                <a:schemeClr val="accent3"/>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1"/>
          </p:nvPr>
        </p:nvSpPr>
        <p:spPr/>
        <p:txBody>
          <a:bodyPr/>
          <a:lstStyle/>
          <a:p>
            <a:pPr algn="l"/>
            <a:r>
              <a:rPr lang="en-US" altLang="zh-TW" dirty="0" smtClean="0"/>
              <a:t>TCRI</a:t>
            </a:r>
            <a:r>
              <a:rPr lang="zh-TW" altLang="en-US" dirty="0" smtClean="0"/>
              <a:t>方法論</a:t>
            </a:r>
            <a:endParaRPr lang="zh-TW" altLang="zh-TW" dirty="0" smtClean="0"/>
          </a:p>
        </p:txBody>
      </p:sp>
      <p:sp>
        <p:nvSpPr>
          <p:cNvPr id="5" name="投影片編號版面配置區 4"/>
          <p:cNvSpPr>
            <a:spLocks noGrp="1"/>
          </p:cNvSpPr>
          <p:nvPr>
            <p:ph type="sldNum" sz="quarter" idx="12"/>
          </p:nvPr>
        </p:nvSpPr>
        <p:spPr/>
        <p:txBody>
          <a:bodyPr/>
          <a:lstStyle/>
          <a:p>
            <a:fld id="{BEC71E89-DB97-4238-A838-D14EE2B303CA}" type="slidenum">
              <a:rPr lang="zh-TW" altLang="en-US" smtClean="0"/>
              <a:pPr/>
              <a:t>7</a:t>
            </a:fld>
            <a:endParaRPr lang="zh-TW" altLang="en-US" dirty="0"/>
          </a:p>
        </p:txBody>
      </p:sp>
      <p:sp>
        <p:nvSpPr>
          <p:cNvPr id="6" name="標題 5"/>
          <p:cNvSpPr>
            <a:spLocks noGrp="1"/>
          </p:cNvSpPr>
          <p:nvPr>
            <p:ph type="title"/>
          </p:nvPr>
        </p:nvSpPr>
        <p:spPr/>
        <p:txBody>
          <a:bodyPr/>
          <a:lstStyle/>
          <a:p>
            <a:r>
              <a:rPr lang="en-US" altLang="zh-TW" i="1" dirty="0" smtClean="0"/>
              <a:t>TCRI</a:t>
            </a:r>
            <a:r>
              <a:rPr lang="zh-TW" altLang="en-US" i="1" dirty="0" smtClean="0"/>
              <a:t> </a:t>
            </a:r>
            <a:r>
              <a:rPr lang="zh-TW" altLang="en-US" dirty="0" smtClean="0"/>
              <a:t>理論：信用風險三成因</a:t>
            </a:r>
            <a:endParaRPr lang="zh-TW" altLang="en-US" dirty="0"/>
          </a:p>
        </p:txBody>
      </p:sp>
      <p:sp>
        <p:nvSpPr>
          <p:cNvPr id="7" name="矩形 6"/>
          <p:cNvSpPr/>
          <p:nvPr/>
        </p:nvSpPr>
        <p:spPr>
          <a:xfrm>
            <a:off x="539552" y="5589240"/>
            <a:ext cx="8064896" cy="432048"/>
          </a:xfrm>
          <a:prstGeom prst="rect">
            <a:avLst/>
          </a:prstGeom>
          <a:gradFill>
            <a:gsLst>
              <a:gs pos="0">
                <a:srgbClr val="03D4A8"/>
              </a:gs>
              <a:gs pos="25000">
                <a:srgbClr val="21D6E0"/>
              </a:gs>
              <a:gs pos="75000">
                <a:srgbClr val="0087E6"/>
              </a:gs>
              <a:gs pos="100000">
                <a:srgbClr val="005CBF"/>
              </a:gs>
            </a:gsLst>
            <a:lin ang="16200000" scaled="0"/>
          </a:gradFill>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2400" b="1" dirty="0" smtClean="0">
                <a:solidFill>
                  <a:schemeClr val="bg1"/>
                </a:solidFill>
                <a:latin typeface="+mn-ea"/>
              </a:rPr>
              <a:t>企業信用風險 </a:t>
            </a:r>
            <a:r>
              <a:rPr lang="en-US" altLang="zh-TW" sz="2400" b="1" dirty="0" smtClean="0">
                <a:solidFill>
                  <a:schemeClr val="bg1"/>
                </a:solidFill>
                <a:latin typeface="+mn-ea"/>
              </a:rPr>
              <a:t>(</a:t>
            </a:r>
            <a:r>
              <a:rPr lang="en-US" altLang="zh-TW" sz="2400" b="1" i="1" dirty="0" smtClean="0">
                <a:solidFill>
                  <a:schemeClr val="bg1"/>
                </a:solidFill>
                <a:latin typeface="Times New Roman" pitchFamily="18" charset="0"/>
                <a:cs typeface="Times New Roman" pitchFamily="18" charset="0"/>
              </a:rPr>
              <a:t>TCRI</a:t>
            </a:r>
            <a:r>
              <a:rPr lang="en-US" altLang="zh-TW" sz="2400" b="1" dirty="0" smtClean="0">
                <a:solidFill>
                  <a:schemeClr val="bg1"/>
                </a:solidFill>
                <a:latin typeface="+mn-ea"/>
              </a:rPr>
              <a:t>)</a:t>
            </a:r>
            <a:endParaRPr lang="zh-TW" altLang="en-US" sz="2400" b="1" dirty="0">
              <a:solidFill>
                <a:schemeClr val="bg1"/>
              </a:solidFill>
              <a:latin typeface="+mn-ea"/>
            </a:endParaRPr>
          </a:p>
        </p:txBody>
      </p:sp>
      <p:sp>
        <p:nvSpPr>
          <p:cNvPr id="8" name="Text Box 5"/>
          <p:cNvSpPr txBox="1">
            <a:spLocks noChangeArrowheads="1"/>
          </p:cNvSpPr>
          <p:nvPr/>
        </p:nvSpPr>
        <p:spPr bwMode="auto">
          <a:xfrm>
            <a:off x="539552" y="4437112"/>
            <a:ext cx="2664296" cy="648071"/>
          </a:xfrm>
          <a:prstGeom prst="rect">
            <a:avLst/>
          </a:prstGeom>
          <a:solidFill>
            <a:srgbClr val="FFFFFF"/>
          </a:solidFill>
          <a:ln w="19050">
            <a:solidFill>
              <a:schemeClr val="accent1">
                <a:lumMod val="50000"/>
              </a:schemeClr>
            </a:solidFill>
            <a:miter lim="800000"/>
            <a:headEnd/>
            <a:tailEnd/>
          </a:ln>
          <a:effectLst/>
        </p:spPr>
        <p:txBody>
          <a:bodyPr vert="horz" lIns="18000" tIns="18000" rIns="0" bIns="0">
            <a:normAutofit/>
          </a:bodyPr>
          <a:lstStyle/>
          <a:p>
            <a:pPr marR="0" lvl="0" indent="-256032" algn="just" fontAlgn="auto">
              <a:lnSpc>
                <a:spcPct val="110000"/>
              </a:lnSpc>
              <a:spcBef>
                <a:spcPct val="30000"/>
              </a:spcBef>
              <a:spcAft>
                <a:spcPts val="0"/>
              </a:spcAft>
              <a:buClrTx/>
              <a:buSzPct val="85000"/>
              <a:buFont typeface="Wingdings 3"/>
              <a:buNone/>
              <a:tabLst/>
              <a:defRPr/>
            </a:pPr>
            <a:r>
              <a:rPr lang="zh-TW" altLang="en-US" sz="1600" dirty="0" smtClean="0">
                <a:latin typeface="+mn-ea"/>
                <a:sym typeface="Wingdings 2" pitchFamily="18" charset="2"/>
              </a:rPr>
              <a:t>獲利力	      規模</a:t>
            </a:r>
            <a:endParaRPr lang="en-US" altLang="zh-TW" sz="1600" dirty="0" smtClean="0">
              <a:latin typeface="+mn-ea"/>
              <a:sym typeface="Wingdings 2" pitchFamily="18" charset="2"/>
            </a:endParaRPr>
          </a:p>
          <a:p>
            <a:pPr marR="0" lvl="0" indent="-256032" algn="just" fontAlgn="auto">
              <a:lnSpc>
                <a:spcPct val="110000"/>
              </a:lnSpc>
              <a:spcBef>
                <a:spcPct val="30000"/>
              </a:spcBef>
              <a:spcAft>
                <a:spcPts val="0"/>
              </a:spcAft>
              <a:buClrTx/>
              <a:buSzPct val="85000"/>
              <a:buFont typeface="Wingdings 3"/>
              <a:buNone/>
              <a:tabLst/>
              <a:defRPr/>
            </a:pPr>
            <a:r>
              <a:rPr lang="zh-TW" altLang="en-US" sz="1600" dirty="0" smtClean="0">
                <a:latin typeface="+mn-ea"/>
                <a:sym typeface="Wingdings 2" pitchFamily="18" charset="2"/>
              </a:rPr>
              <a:t>財務結構     效率</a:t>
            </a:r>
          </a:p>
        </p:txBody>
      </p:sp>
      <p:sp>
        <p:nvSpPr>
          <p:cNvPr id="9" name="矩形 8"/>
          <p:cNvSpPr/>
          <p:nvPr/>
        </p:nvSpPr>
        <p:spPr>
          <a:xfrm>
            <a:off x="539552" y="1124744"/>
            <a:ext cx="2664296" cy="4320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dirty="0" smtClean="0">
                <a:latin typeface="+mn-ea"/>
              </a:rPr>
              <a:t>A</a:t>
            </a:r>
            <a:r>
              <a:rPr lang="zh-TW" altLang="en-US" dirty="0" smtClean="0">
                <a:latin typeface="+mn-ea"/>
              </a:rPr>
              <a:t> 財務體質</a:t>
            </a:r>
          </a:p>
        </p:txBody>
      </p:sp>
      <p:sp>
        <p:nvSpPr>
          <p:cNvPr id="11" name="矩形 10"/>
          <p:cNvSpPr/>
          <p:nvPr/>
        </p:nvSpPr>
        <p:spPr>
          <a:xfrm>
            <a:off x="3275856" y="1124744"/>
            <a:ext cx="2160240" cy="4320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dirty="0" smtClean="0">
                <a:latin typeface="+mn-ea"/>
              </a:rPr>
              <a:t>I</a:t>
            </a:r>
            <a:r>
              <a:rPr lang="zh-TW" altLang="en-US" dirty="0" smtClean="0">
                <a:latin typeface="+mn-ea"/>
              </a:rPr>
              <a:t> 產業前景</a:t>
            </a:r>
          </a:p>
        </p:txBody>
      </p:sp>
      <p:sp>
        <p:nvSpPr>
          <p:cNvPr id="13" name="矩形 12"/>
          <p:cNvSpPr/>
          <p:nvPr/>
        </p:nvSpPr>
        <p:spPr>
          <a:xfrm>
            <a:off x="5508104" y="1124744"/>
            <a:ext cx="3096344" cy="4320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dirty="0" smtClean="0">
                <a:latin typeface="+mn-ea"/>
              </a:rPr>
              <a:t>M</a:t>
            </a:r>
            <a:r>
              <a:rPr lang="zh-TW" altLang="en-US" dirty="0" smtClean="0">
                <a:latin typeface="+mn-ea"/>
              </a:rPr>
              <a:t>公司治理</a:t>
            </a:r>
          </a:p>
        </p:txBody>
      </p:sp>
      <p:sp>
        <p:nvSpPr>
          <p:cNvPr id="15" name="矩形 14"/>
          <p:cNvSpPr/>
          <p:nvPr/>
        </p:nvSpPr>
        <p:spPr>
          <a:xfrm>
            <a:off x="539552" y="4005064"/>
            <a:ext cx="2664296" cy="3600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dirty="0" smtClean="0">
                <a:latin typeface="+mn-ea"/>
              </a:rPr>
              <a:t>財務分析</a:t>
            </a:r>
            <a:endParaRPr lang="zh-TW" altLang="en-US" dirty="0">
              <a:latin typeface="+mn-ea"/>
            </a:endParaRPr>
          </a:p>
        </p:txBody>
      </p:sp>
      <p:sp>
        <p:nvSpPr>
          <p:cNvPr id="16" name="矩形 15"/>
          <p:cNvSpPr/>
          <p:nvPr/>
        </p:nvSpPr>
        <p:spPr>
          <a:xfrm>
            <a:off x="539552" y="1700808"/>
            <a:ext cx="2664296" cy="3600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dirty="0" smtClean="0">
                <a:latin typeface="+mn-ea"/>
              </a:rPr>
              <a:t>會計分析</a:t>
            </a:r>
          </a:p>
        </p:txBody>
      </p:sp>
      <p:sp>
        <p:nvSpPr>
          <p:cNvPr id="18" name="Text Box 4"/>
          <p:cNvSpPr txBox="1">
            <a:spLocks noChangeArrowheads="1"/>
          </p:cNvSpPr>
          <p:nvPr/>
        </p:nvSpPr>
        <p:spPr bwMode="auto">
          <a:xfrm>
            <a:off x="539552" y="2132856"/>
            <a:ext cx="2664296" cy="1656184"/>
          </a:xfrm>
          <a:prstGeom prst="rect">
            <a:avLst/>
          </a:prstGeom>
          <a:solidFill>
            <a:srgbClr val="FFFFFF"/>
          </a:solidFill>
          <a:ln w="19050">
            <a:solidFill>
              <a:schemeClr val="accent1">
                <a:lumMod val="50000"/>
              </a:schemeClr>
            </a:solidFill>
            <a:miter lim="800000"/>
            <a:headEnd/>
            <a:tailEnd/>
          </a:ln>
          <a:effectLst/>
        </p:spPr>
        <p:txBody>
          <a:bodyPr lIns="18000" tIns="18000" rIns="0" bIns="0"/>
          <a:lstStyle/>
          <a:p>
            <a:pPr algn="just">
              <a:lnSpc>
                <a:spcPct val="110000"/>
              </a:lnSpc>
              <a:spcBef>
                <a:spcPct val="30000"/>
              </a:spcBef>
              <a:defRPr/>
            </a:pPr>
            <a:r>
              <a:rPr lang="zh-TW" altLang="en-US" sz="1600" dirty="0" smtClean="0">
                <a:latin typeface="+mn-ea"/>
                <a:sym typeface="Wingdings 2" pitchFamily="18" charset="2"/>
              </a:rPr>
              <a:t></a:t>
            </a:r>
            <a:r>
              <a:rPr lang="zh-TW" altLang="en-US" sz="1600" dirty="0">
                <a:latin typeface="+mn-ea"/>
              </a:rPr>
              <a:t>不周全</a:t>
            </a:r>
            <a:r>
              <a:rPr lang="en-US" altLang="zh-TW" sz="1600" dirty="0">
                <a:latin typeface="+mn-ea"/>
              </a:rPr>
              <a:t>(</a:t>
            </a:r>
            <a:r>
              <a:rPr lang="zh-TW" altLang="en-US" sz="1600" dirty="0">
                <a:latin typeface="+mn-ea"/>
              </a:rPr>
              <a:t>期間、個體</a:t>
            </a:r>
            <a:r>
              <a:rPr lang="en-US" altLang="zh-TW" sz="1600" dirty="0">
                <a:latin typeface="+mn-ea"/>
              </a:rPr>
              <a:t>)</a:t>
            </a:r>
          </a:p>
          <a:p>
            <a:pPr algn="just">
              <a:lnSpc>
                <a:spcPct val="110000"/>
              </a:lnSpc>
              <a:spcBef>
                <a:spcPct val="30000"/>
              </a:spcBef>
              <a:defRPr/>
            </a:pPr>
            <a:r>
              <a:rPr lang="en-US" altLang="zh-TW" sz="1600" dirty="0" smtClean="0">
                <a:latin typeface="+mn-ea"/>
                <a:sym typeface="Wingdings 2" pitchFamily="18" charset="2"/>
              </a:rPr>
              <a:t></a:t>
            </a:r>
            <a:r>
              <a:rPr lang="zh-TW" altLang="en-US" sz="1600" dirty="0" smtClean="0">
                <a:latin typeface="+mn-ea"/>
                <a:sym typeface="Wingdings 2" pitchFamily="18" charset="2"/>
              </a:rPr>
              <a:t>不獨立</a:t>
            </a:r>
            <a:r>
              <a:rPr lang="en-US" altLang="zh-TW" sz="1600" dirty="0" smtClean="0">
                <a:latin typeface="+mn-ea"/>
                <a:sym typeface="Wingdings 2" pitchFamily="18" charset="2"/>
              </a:rPr>
              <a:t>/</a:t>
            </a:r>
            <a:r>
              <a:rPr lang="zh-TW" altLang="en-US" sz="1600" dirty="0" smtClean="0">
                <a:latin typeface="+mn-ea"/>
                <a:sym typeface="Wingdings 2" pitchFamily="18" charset="2"/>
              </a:rPr>
              <a:t>不周全</a:t>
            </a:r>
            <a:r>
              <a:rPr lang="en-US" altLang="zh-TW" sz="1600" dirty="0" smtClean="0">
                <a:latin typeface="+mn-ea"/>
                <a:sym typeface="Wingdings 2" pitchFamily="18" charset="2"/>
              </a:rPr>
              <a:t>(</a:t>
            </a:r>
            <a:r>
              <a:rPr lang="zh-TW" altLang="en-US" sz="1600" dirty="0" smtClean="0">
                <a:latin typeface="+mn-ea"/>
                <a:sym typeface="Wingdings 2" pitchFamily="18" charset="2"/>
              </a:rPr>
              <a:t>關係人交易</a:t>
            </a:r>
            <a:r>
              <a:rPr lang="en-US" altLang="zh-TW" sz="1600" dirty="0" smtClean="0">
                <a:latin typeface="+mn-ea"/>
                <a:sym typeface="Wingdings 2" pitchFamily="18" charset="2"/>
              </a:rPr>
              <a:t>)</a:t>
            </a:r>
            <a:endParaRPr lang="zh-TW" altLang="en-US" sz="1600" dirty="0" smtClean="0">
              <a:latin typeface="+mn-ea"/>
            </a:endParaRPr>
          </a:p>
          <a:p>
            <a:pPr algn="just">
              <a:lnSpc>
                <a:spcPct val="110000"/>
              </a:lnSpc>
              <a:spcBef>
                <a:spcPct val="30000"/>
              </a:spcBef>
              <a:defRPr/>
            </a:pPr>
            <a:r>
              <a:rPr lang="en-US" altLang="zh-TW" sz="1600" dirty="0" smtClean="0">
                <a:latin typeface="+mn-ea"/>
                <a:sym typeface="Wingdings 2" pitchFamily="18" charset="2"/>
              </a:rPr>
              <a:t></a:t>
            </a:r>
            <a:r>
              <a:rPr lang="zh-TW" altLang="en-US" sz="1600" dirty="0">
                <a:latin typeface="+mn-ea"/>
                <a:sym typeface="Wingdings 2" pitchFamily="18" charset="2"/>
              </a:rPr>
              <a:t>歷史未必重現</a:t>
            </a:r>
            <a:r>
              <a:rPr lang="en-US" altLang="zh-TW" sz="1600" dirty="0">
                <a:latin typeface="+mn-ea"/>
                <a:sym typeface="Wingdings 2" pitchFamily="18" charset="2"/>
              </a:rPr>
              <a:t>(</a:t>
            </a:r>
            <a:r>
              <a:rPr lang="zh-TW" altLang="en-US" sz="1600" dirty="0">
                <a:latin typeface="+mn-ea"/>
                <a:sym typeface="Wingdings 2" pitchFamily="18" charset="2"/>
              </a:rPr>
              <a:t>換手換行</a:t>
            </a:r>
            <a:r>
              <a:rPr lang="en-US" altLang="zh-TW" sz="1600" dirty="0">
                <a:latin typeface="+mn-ea"/>
                <a:sym typeface="Wingdings 2" pitchFamily="18" charset="2"/>
              </a:rPr>
              <a:t>)</a:t>
            </a:r>
          </a:p>
          <a:p>
            <a:pPr algn="just">
              <a:lnSpc>
                <a:spcPct val="110000"/>
              </a:lnSpc>
              <a:spcBef>
                <a:spcPct val="30000"/>
              </a:spcBef>
              <a:defRPr/>
            </a:pPr>
            <a:r>
              <a:rPr lang="zh-TW" altLang="en-US" sz="1600" dirty="0" smtClean="0">
                <a:latin typeface="+mn-ea"/>
                <a:sym typeface="Wingdings 2" pitchFamily="18" charset="2"/>
              </a:rPr>
              <a:t>高估</a:t>
            </a:r>
            <a:r>
              <a:rPr lang="zh-TW" altLang="en-US" sz="1600" dirty="0" smtClean="0">
                <a:latin typeface="+mn-ea"/>
              </a:rPr>
              <a:t>資產</a:t>
            </a:r>
            <a:r>
              <a:rPr lang="en-US" altLang="zh-TW" sz="1600" dirty="0" smtClean="0">
                <a:latin typeface="+mn-ea"/>
              </a:rPr>
              <a:t>(AR</a:t>
            </a:r>
            <a:r>
              <a:rPr lang="zh-TW" altLang="en-US" sz="1600" dirty="0" smtClean="0">
                <a:latin typeface="+mn-ea"/>
              </a:rPr>
              <a:t>、商譽</a:t>
            </a:r>
            <a:r>
              <a:rPr lang="en-US" altLang="zh-TW" sz="1600" dirty="0" smtClean="0">
                <a:latin typeface="+mn-ea"/>
              </a:rPr>
              <a:t>)</a:t>
            </a:r>
          </a:p>
          <a:p>
            <a:pPr algn="just">
              <a:lnSpc>
                <a:spcPct val="110000"/>
              </a:lnSpc>
              <a:spcBef>
                <a:spcPct val="30000"/>
              </a:spcBef>
              <a:defRPr/>
            </a:pPr>
            <a:r>
              <a:rPr lang="zh-TW" altLang="en-US" sz="1600" dirty="0" smtClean="0">
                <a:latin typeface="+mn-ea"/>
                <a:sym typeface="Wingdings 2" pitchFamily="18" charset="2"/>
              </a:rPr>
              <a:t></a:t>
            </a:r>
            <a:r>
              <a:rPr lang="zh-TW" altLang="en-US" sz="1600" dirty="0" smtClean="0">
                <a:latin typeface="+mn-ea"/>
              </a:rPr>
              <a:t>虛</a:t>
            </a:r>
            <a:r>
              <a:rPr lang="zh-TW" altLang="en-US" sz="1600" dirty="0">
                <a:latin typeface="+mn-ea"/>
              </a:rPr>
              <a:t>列</a:t>
            </a:r>
            <a:r>
              <a:rPr lang="zh-TW" altLang="en-US" sz="1600" dirty="0" smtClean="0">
                <a:latin typeface="+mn-ea"/>
              </a:rPr>
              <a:t>獲利</a:t>
            </a:r>
            <a:endParaRPr lang="en-US" altLang="zh-TW" sz="1600" dirty="0" smtClean="0">
              <a:latin typeface="+mn-ea"/>
            </a:endParaRPr>
          </a:p>
          <a:p>
            <a:pPr algn="just">
              <a:lnSpc>
                <a:spcPct val="110000"/>
              </a:lnSpc>
              <a:spcBef>
                <a:spcPct val="30000"/>
              </a:spcBef>
              <a:defRPr/>
            </a:pPr>
            <a:endParaRPr lang="en-US" altLang="zh-TW" dirty="0" smtClean="0">
              <a:latin typeface="+mn-ea"/>
            </a:endParaRPr>
          </a:p>
          <a:p>
            <a:pPr algn="just">
              <a:lnSpc>
                <a:spcPct val="110000"/>
              </a:lnSpc>
              <a:spcBef>
                <a:spcPct val="30000"/>
              </a:spcBef>
              <a:defRPr/>
            </a:pPr>
            <a:endParaRPr lang="zh-TW" altLang="en-US" dirty="0">
              <a:latin typeface="+mn-ea"/>
            </a:endParaRPr>
          </a:p>
        </p:txBody>
      </p:sp>
      <p:sp>
        <p:nvSpPr>
          <p:cNvPr id="19" name="向下箭號 18"/>
          <p:cNvSpPr/>
          <p:nvPr/>
        </p:nvSpPr>
        <p:spPr>
          <a:xfrm>
            <a:off x="1547664" y="3789040"/>
            <a:ext cx="432048" cy="216024"/>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latin typeface="+mn-ea"/>
            </a:endParaRPr>
          </a:p>
        </p:txBody>
      </p:sp>
      <p:pic>
        <p:nvPicPr>
          <p:cNvPr id="20"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483768" y="1052736"/>
            <a:ext cx="529592" cy="504056"/>
          </a:xfrm>
          <a:prstGeom prst="rect">
            <a:avLst/>
          </a:prstGeom>
          <a:noFill/>
          <a:ln w="9525">
            <a:noFill/>
            <a:miter lim="800000"/>
            <a:headEnd/>
            <a:tailEnd/>
          </a:ln>
        </p:spPr>
      </p:pic>
      <p:pic>
        <p:nvPicPr>
          <p:cNvPr id="21"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911524" y="980728"/>
            <a:ext cx="524572" cy="499691"/>
          </a:xfrm>
          <a:prstGeom prst="rect">
            <a:avLst/>
          </a:prstGeom>
          <a:noFill/>
          <a:ln w="9525">
            <a:noFill/>
            <a:miter lim="800000"/>
            <a:headEnd/>
            <a:tailEnd/>
          </a:ln>
        </p:spPr>
      </p:pic>
      <p:pic>
        <p:nvPicPr>
          <p:cNvPr id="22" name="Picture 4"/>
          <p:cNvPicPr>
            <a:picLocks noChangeAspect="1" noChangeArrowheads="1"/>
          </p:cNvPicPr>
          <p:nvPr/>
        </p:nvPicPr>
        <p:blipFill>
          <a:blip r:embed="rId4" cstate="print">
            <a:clrChange>
              <a:clrFrom>
                <a:srgbClr val="EFEFEF"/>
              </a:clrFrom>
              <a:clrTo>
                <a:srgbClr val="EFEFEF">
                  <a:alpha val="0"/>
                </a:srgbClr>
              </a:clrTo>
            </a:clrChange>
          </a:blip>
          <a:srcRect/>
          <a:stretch>
            <a:fillRect/>
          </a:stretch>
        </p:blipFill>
        <p:spPr bwMode="auto">
          <a:xfrm>
            <a:off x="7758395" y="1078434"/>
            <a:ext cx="846053" cy="478358"/>
          </a:xfrm>
          <a:prstGeom prst="rect">
            <a:avLst/>
          </a:prstGeom>
          <a:noFill/>
          <a:ln w="9525">
            <a:noFill/>
            <a:miter lim="800000"/>
            <a:headEnd/>
            <a:tailEnd/>
          </a:ln>
        </p:spPr>
      </p:pic>
      <p:sp>
        <p:nvSpPr>
          <p:cNvPr id="23" name="Text Box 6"/>
          <p:cNvSpPr txBox="1">
            <a:spLocks noChangeArrowheads="1"/>
          </p:cNvSpPr>
          <p:nvPr/>
        </p:nvSpPr>
        <p:spPr bwMode="auto">
          <a:xfrm>
            <a:off x="3275856" y="1700808"/>
            <a:ext cx="2160240" cy="3384376"/>
          </a:xfrm>
          <a:prstGeom prst="rect">
            <a:avLst/>
          </a:prstGeom>
          <a:solidFill>
            <a:srgbClr val="FFFFFF"/>
          </a:solidFill>
          <a:ln w="19050">
            <a:solidFill>
              <a:schemeClr val="accent1">
                <a:lumMod val="50000"/>
              </a:schemeClr>
            </a:solidFill>
            <a:miter lim="800000"/>
            <a:headEnd/>
            <a:tailEnd/>
          </a:ln>
          <a:effectLst/>
        </p:spPr>
        <p:txBody>
          <a:bodyPr lIns="18000" tIns="18000" rIns="0" bIns="0"/>
          <a:lstStyle/>
          <a:p>
            <a:pPr algn="just">
              <a:lnSpc>
                <a:spcPct val="110000"/>
              </a:lnSpc>
              <a:spcBef>
                <a:spcPct val="30000"/>
              </a:spcBef>
              <a:defRPr/>
            </a:pPr>
            <a:r>
              <a:rPr lang="zh-TW" altLang="en-US" sz="1600" dirty="0" smtClean="0">
                <a:latin typeface="+mn-ea"/>
                <a:sym typeface="Wingdings 2" pitchFamily="18" charset="2"/>
              </a:rPr>
              <a:t></a:t>
            </a:r>
            <a:r>
              <a:rPr lang="zh-TW" altLang="en-US" sz="1600" dirty="0">
                <a:latin typeface="+mn-ea"/>
              </a:rPr>
              <a:t>原料、產品供需變化</a:t>
            </a:r>
          </a:p>
          <a:p>
            <a:pPr algn="just">
              <a:lnSpc>
                <a:spcPct val="110000"/>
              </a:lnSpc>
              <a:spcBef>
                <a:spcPct val="30000"/>
              </a:spcBef>
              <a:defRPr/>
            </a:pPr>
            <a:r>
              <a:rPr lang="zh-TW" altLang="en-US" sz="1600" dirty="0" smtClean="0">
                <a:latin typeface="+mn-ea"/>
                <a:sym typeface="Wingdings 2" pitchFamily="18" charset="2"/>
              </a:rPr>
              <a:t>製程</a:t>
            </a:r>
            <a:r>
              <a:rPr lang="zh-TW" altLang="en-US" sz="1600" dirty="0" smtClean="0">
                <a:latin typeface="+mn-ea"/>
              </a:rPr>
              <a:t>技術</a:t>
            </a:r>
            <a:r>
              <a:rPr lang="zh-TW" altLang="en-US" sz="1600" dirty="0">
                <a:latin typeface="+mn-ea"/>
              </a:rPr>
              <a:t>變革</a:t>
            </a:r>
          </a:p>
          <a:p>
            <a:pPr algn="just">
              <a:lnSpc>
                <a:spcPct val="110000"/>
              </a:lnSpc>
              <a:spcBef>
                <a:spcPct val="30000"/>
              </a:spcBef>
              <a:defRPr/>
            </a:pPr>
            <a:r>
              <a:rPr lang="zh-TW" altLang="en-US" sz="1600" dirty="0">
                <a:latin typeface="+mn-ea"/>
                <a:sym typeface="Wingdings 2" pitchFamily="18" charset="2"/>
              </a:rPr>
              <a:t>競爭者加入</a:t>
            </a:r>
            <a:r>
              <a:rPr lang="en-US" altLang="zh-TW" sz="1600" dirty="0">
                <a:latin typeface="+mn-ea"/>
                <a:sym typeface="Wingdings 2" pitchFamily="18" charset="2"/>
              </a:rPr>
              <a:t>/</a:t>
            </a:r>
            <a:r>
              <a:rPr lang="zh-TW" altLang="en-US" sz="1600" dirty="0">
                <a:latin typeface="+mn-ea"/>
                <a:sym typeface="Wingdings 2" pitchFamily="18" charset="2"/>
              </a:rPr>
              <a:t>退出</a:t>
            </a:r>
          </a:p>
          <a:p>
            <a:pPr algn="just">
              <a:lnSpc>
                <a:spcPct val="110000"/>
              </a:lnSpc>
              <a:spcBef>
                <a:spcPct val="30000"/>
              </a:spcBef>
              <a:defRPr/>
            </a:pPr>
            <a:r>
              <a:rPr lang="zh-TW" altLang="en-US" sz="1600" dirty="0">
                <a:latin typeface="+mn-ea"/>
                <a:sym typeface="Wingdings 2" pitchFamily="18" charset="2"/>
              </a:rPr>
              <a:t>產業</a:t>
            </a:r>
            <a:r>
              <a:rPr lang="zh-TW" altLang="en-US" sz="1600" dirty="0" smtClean="0">
                <a:latin typeface="+mn-ea"/>
                <a:sym typeface="Wingdings 2" pitchFamily="18" charset="2"/>
              </a:rPr>
              <a:t>方向</a:t>
            </a:r>
            <a:endParaRPr lang="en-US" altLang="zh-TW" sz="1600" dirty="0" smtClean="0">
              <a:latin typeface="+mn-ea"/>
              <a:sym typeface="Wingdings 2" pitchFamily="18" charset="2"/>
            </a:endParaRPr>
          </a:p>
          <a:p>
            <a:pPr algn="just">
              <a:lnSpc>
                <a:spcPct val="110000"/>
              </a:lnSpc>
              <a:spcBef>
                <a:spcPct val="30000"/>
              </a:spcBef>
              <a:defRPr/>
            </a:pPr>
            <a:r>
              <a:rPr lang="zh-TW" altLang="en-US" sz="1600" dirty="0" smtClean="0">
                <a:latin typeface="+mn-ea"/>
                <a:sym typeface="Wingdings 2" pitchFamily="18" charset="2"/>
              </a:rPr>
              <a:t>產業</a:t>
            </a:r>
            <a:r>
              <a:rPr lang="zh-TW" altLang="en-US" sz="1600" dirty="0">
                <a:latin typeface="+mn-ea"/>
                <a:sym typeface="Wingdings 2" pitchFamily="18" charset="2"/>
              </a:rPr>
              <a:t>地位</a:t>
            </a:r>
          </a:p>
          <a:p>
            <a:pPr algn="just">
              <a:lnSpc>
                <a:spcPct val="110000"/>
              </a:lnSpc>
              <a:spcBef>
                <a:spcPct val="30000"/>
              </a:spcBef>
              <a:defRPr/>
            </a:pPr>
            <a:endParaRPr lang="en-US" altLang="zh-TW" sz="1600" b="1" u="sng" dirty="0">
              <a:latin typeface="+mn-ea"/>
            </a:endParaRPr>
          </a:p>
        </p:txBody>
      </p:sp>
      <p:sp>
        <p:nvSpPr>
          <p:cNvPr id="24" name="Text Box 8"/>
          <p:cNvSpPr txBox="1">
            <a:spLocks noChangeArrowheads="1"/>
          </p:cNvSpPr>
          <p:nvPr/>
        </p:nvSpPr>
        <p:spPr bwMode="auto">
          <a:xfrm>
            <a:off x="5543600" y="1700808"/>
            <a:ext cx="3060848" cy="3384376"/>
          </a:xfrm>
          <a:prstGeom prst="rect">
            <a:avLst/>
          </a:prstGeom>
          <a:solidFill>
            <a:srgbClr val="FFFFFF"/>
          </a:solidFill>
          <a:ln w="19050">
            <a:solidFill>
              <a:schemeClr val="accent1">
                <a:lumMod val="50000"/>
              </a:schemeClr>
            </a:solidFill>
            <a:miter lim="800000"/>
            <a:headEnd/>
            <a:tailEnd/>
          </a:ln>
          <a:effectLst/>
        </p:spPr>
        <p:txBody>
          <a:bodyPr lIns="18000" tIns="18000" rIns="0" bIns="0"/>
          <a:lstStyle/>
          <a:p>
            <a:pPr algn="just">
              <a:lnSpc>
                <a:spcPct val="110000"/>
              </a:lnSpc>
              <a:spcBef>
                <a:spcPct val="30000"/>
              </a:spcBef>
              <a:tabLst>
                <a:tab pos="577850" algn="l"/>
              </a:tabLst>
              <a:defRPr/>
            </a:pPr>
            <a:r>
              <a:rPr lang="zh-TW" altLang="en-US" sz="1600" dirty="0" smtClean="0">
                <a:latin typeface="+mn-ea"/>
                <a:sym typeface="Wingdings 2" pitchFamily="18" charset="2"/>
              </a:rPr>
              <a:t>股權結構</a:t>
            </a:r>
            <a:r>
              <a:rPr lang="en-US" altLang="zh-TW" sz="1600" dirty="0" smtClean="0">
                <a:latin typeface="+mn-ea"/>
                <a:sym typeface="Wingdings 2" pitchFamily="18" charset="2"/>
              </a:rPr>
              <a:t>(</a:t>
            </a:r>
            <a:r>
              <a:rPr lang="zh-TW" altLang="en-US" sz="1600" dirty="0" smtClean="0">
                <a:latin typeface="+mn-ea"/>
                <a:sym typeface="Wingdings 2" pitchFamily="18" charset="2"/>
              </a:rPr>
              <a:t>集團、經營層穩定性</a:t>
            </a:r>
            <a:r>
              <a:rPr lang="en-US" altLang="zh-TW" sz="1600" dirty="0" smtClean="0">
                <a:latin typeface="+mn-ea"/>
                <a:sym typeface="Wingdings 2" pitchFamily="18" charset="2"/>
              </a:rPr>
              <a:t>)</a:t>
            </a:r>
          </a:p>
          <a:p>
            <a:pPr algn="just">
              <a:lnSpc>
                <a:spcPct val="110000"/>
              </a:lnSpc>
              <a:spcBef>
                <a:spcPct val="30000"/>
              </a:spcBef>
              <a:tabLst>
                <a:tab pos="577850" algn="l"/>
              </a:tabLst>
              <a:defRPr/>
            </a:pPr>
            <a:r>
              <a:rPr lang="zh-TW" altLang="en-US" sz="1600" dirty="0" smtClean="0">
                <a:latin typeface="+mn-ea"/>
                <a:sym typeface="Wingdings 2" pitchFamily="18" charset="2"/>
              </a:rPr>
              <a:t>董事及高管職能</a:t>
            </a:r>
            <a:endParaRPr lang="en-US" altLang="zh-TW" sz="1600" dirty="0" smtClean="0">
              <a:latin typeface="+mn-ea"/>
              <a:sym typeface="Wingdings 2" pitchFamily="18" charset="2"/>
            </a:endParaRPr>
          </a:p>
          <a:p>
            <a:pPr algn="just">
              <a:lnSpc>
                <a:spcPct val="110000"/>
              </a:lnSpc>
              <a:spcBef>
                <a:spcPct val="30000"/>
              </a:spcBef>
              <a:tabLst>
                <a:tab pos="577850" algn="l"/>
              </a:tabLst>
              <a:defRPr/>
            </a:pPr>
            <a:r>
              <a:rPr lang="en-US" altLang="zh-TW" sz="1600" dirty="0" smtClean="0">
                <a:latin typeface="+mn-ea"/>
                <a:sym typeface="Wingdings 2" pitchFamily="18" charset="2"/>
              </a:rPr>
              <a:t>   (</a:t>
            </a:r>
            <a:r>
              <a:rPr lang="zh-TW" altLang="en-US" sz="1600" dirty="0" smtClean="0">
                <a:latin typeface="+mn-ea"/>
                <a:sym typeface="Wingdings 2" pitchFamily="18" charset="2"/>
              </a:rPr>
              <a:t>學經歷、人事穩定度</a:t>
            </a:r>
            <a:r>
              <a:rPr lang="en-US" altLang="zh-TW" sz="1600" dirty="0" smtClean="0">
                <a:latin typeface="+mn-ea"/>
                <a:sym typeface="Wingdings 2" pitchFamily="18" charset="2"/>
              </a:rPr>
              <a:t>)</a:t>
            </a:r>
          </a:p>
          <a:p>
            <a:pPr algn="just">
              <a:lnSpc>
                <a:spcPct val="110000"/>
              </a:lnSpc>
              <a:spcBef>
                <a:spcPct val="30000"/>
              </a:spcBef>
              <a:tabLst>
                <a:tab pos="577850" algn="l"/>
              </a:tabLst>
              <a:defRPr/>
            </a:pPr>
            <a:r>
              <a:rPr lang="zh-TW" altLang="en-US" sz="1600" dirty="0" smtClean="0">
                <a:latin typeface="+mn-ea"/>
                <a:sym typeface="Wingdings 2" pitchFamily="18" charset="2"/>
              </a:rPr>
              <a:t>公平對待資金提供者</a:t>
            </a:r>
            <a:endParaRPr lang="en-US" altLang="zh-TW" sz="1600" dirty="0" smtClean="0">
              <a:latin typeface="+mn-ea"/>
              <a:sym typeface="Wingdings 2" pitchFamily="18" charset="2"/>
            </a:endParaRPr>
          </a:p>
          <a:p>
            <a:pPr algn="just">
              <a:lnSpc>
                <a:spcPct val="110000"/>
              </a:lnSpc>
              <a:spcBef>
                <a:spcPct val="30000"/>
              </a:spcBef>
              <a:tabLst>
                <a:tab pos="577850" algn="l"/>
              </a:tabLst>
              <a:defRPr/>
            </a:pPr>
            <a:r>
              <a:rPr lang="en-US" altLang="zh-TW" sz="1600" dirty="0" smtClean="0">
                <a:latin typeface="+mn-ea"/>
                <a:sym typeface="Wingdings 2" pitchFamily="18" charset="2"/>
              </a:rPr>
              <a:t>   (</a:t>
            </a:r>
            <a:r>
              <a:rPr lang="zh-TW" altLang="en-US" sz="1600" dirty="0" smtClean="0">
                <a:latin typeface="+mn-ea"/>
                <a:sym typeface="Wingdings 2" pitchFamily="18" charset="2"/>
              </a:rPr>
              <a:t>董監酬勞、股東權益</a:t>
            </a:r>
            <a:r>
              <a:rPr lang="en-US" altLang="zh-TW" sz="1600" dirty="0" smtClean="0">
                <a:latin typeface="+mn-ea"/>
                <a:sym typeface="Wingdings 2" pitchFamily="18" charset="2"/>
              </a:rPr>
              <a:t>)</a:t>
            </a:r>
          </a:p>
          <a:p>
            <a:pPr marL="0" lvl="1" algn="just">
              <a:lnSpc>
                <a:spcPct val="110000"/>
              </a:lnSpc>
              <a:spcBef>
                <a:spcPct val="30000"/>
              </a:spcBef>
              <a:tabLst>
                <a:tab pos="577850" algn="l"/>
              </a:tabLst>
              <a:defRPr/>
            </a:pPr>
            <a:r>
              <a:rPr lang="zh-TW" altLang="en-US" sz="1600" dirty="0" smtClean="0">
                <a:latin typeface="+mn-ea"/>
                <a:sym typeface="Wingdings 2" pitchFamily="18" charset="2"/>
              </a:rPr>
              <a:t>財報與資訊透明度</a:t>
            </a:r>
            <a:endParaRPr lang="en-US" altLang="zh-TW" sz="1600" dirty="0" smtClean="0">
              <a:latin typeface="+mn-ea"/>
              <a:sym typeface="Wingdings 2" pitchFamily="18" charset="2"/>
            </a:endParaRPr>
          </a:p>
          <a:p>
            <a:pPr marL="0" lvl="1" algn="just">
              <a:lnSpc>
                <a:spcPct val="110000"/>
              </a:lnSpc>
              <a:spcBef>
                <a:spcPct val="30000"/>
              </a:spcBef>
              <a:tabLst>
                <a:tab pos="577850" algn="l"/>
              </a:tabLst>
              <a:defRPr/>
            </a:pPr>
            <a:r>
              <a:rPr lang="zh-TW" altLang="en-US" sz="1600" dirty="0" smtClean="0">
                <a:latin typeface="+mn-ea"/>
                <a:sym typeface="Wingdings 2" pitchFamily="18" charset="2"/>
              </a:rPr>
              <a:t>企業社會責任</a:t>
            </a:r>
            <a:endParaRPr lang="en-US" altLang="zh-TW" sz="1600" dirty="0" smtClean="0">
              <a:latin typeface="+mn-ea"/>
              <a:sym typeface="Wingdings 2" pitchFamily="18" charset="2"/>
            </a:endParaRPr>
          </a:p>
          <a:p>
            <a:pPr marL="0" lvl="1" algn="just">
              <a:lnSpc>
                <a:spcPct val="110000"/>
              </a:lnSpc>
              <a:spcBef>
                <a:spcPct val="30000"/>
              </a:spcBef>
              <a:tabLst>
                <a:tab pos="577850" algn="l"/>
              </a:tabLst>
              <a:defRPr/>
            </a:pPr>
            <a:r>
              <a:rPr lang="en-US" altLang="zh-TW" sz="1600" dirty="0" smtClean="0">
                <a:latin typeface="+mn-ea"/>
                <a:sym typeface="Wingdings 2" pitchFamily="18" charset="2"/>
              </a:rPr>
              <a:t>   (</a:t>
            </a:r>
            <a:r>
              <a:rPr lang="zh-TW" altLang="en-US" sz="1600" dirty="0" smtClean="0">
                <a:latin typeface="+mn-ea"/>
                <a:sym typeface="Wingdings 2" pitchFamily="18" charset="2"/>
              </a:rPr>
              <a:t>環境、員工、產品</a:t>
            </a:r>
            <a:r>
              <a:rPr lang="en-US" altLang="zh-TW" sz="1600" dirty="0" smtClean="0">
                <a:latin typeface="+mn-ea"/>
                <a:sym typeface="Wingdings 2" pitchFamily="18" charset="2"/>
              </a:rPr>
              <a:t>)</a:t>
            </a:r>
          </a:p>
          <a:p>
            <a:pPr marL="0" lvl="1" algn="just">
              <a:lnSpc>
                <a:spcPct val="110000"/>
              </a:lnSpc>
              <a:spcBef>
                <a:spcPct val="30000"/>
              </a:spcBef>
              <a:tabLst>
                <a:tab pos="577850" algn="l"/>
              </a:tabLst>
              <a:defRPr/>
            </a:pPr>
            <a:r>
              <a:rPr lang="zh-TW" altLang="en-US" sz="1600" dirty="0" smtClean="0">
                <a:latin typeface="+mn-ea"/>
                <a:sym typeface="Wingdings 2" pitchFamily="18" charset="2"/>
              </a:rPr>
              <a:t>其他：經營邏輯怪異、獲利主來財務操作、管理階層不名譽行為</a:t>
            </a:r>
            <a:endParaRPr lang="en-US" altLang="zh-TW" sz="1600" dirty="0" smtClean="0">
              <a:latin typeface="+mn-ea"/>
              <a:sym typeface="Wingdings 2" pitchFamily="18" charset="2"/>
            </a:endParaRPr>
          </a:p>
          <a:p>
            <a:pPr algn="just">
              <a:lnSpc>
                <a:spcPct val="110000"/>
              </a:lnSpc>
              <a:spcBef>
                <a:spcPct val="30000"/>
              </a:spcBef>
              <a:tabLst>
                <a:tab pos="577850" algn="l"/>
              </a:tabLst>
              <a:defRPr/>
            </a:pPr>
            <a:endParaRPr lang="zh-TW" altLang="en-US" sz="1600" dirty="0">
              <a:latin typeface="+mn-ea"/>
              <a:sym typeface="Wingdings 2" pitchFamily="18" charset="2"/>
            </a:endParaRPr>
          </a:p>
        </p:txBody>
      </p:sp>
      <p:sp>
        <p:nvSpPr>
          <p:cNvPr id="26" name="矩形 25"/>
          <p:cNvSpPr/>
          <p:nvPr/>
        </p:nvSpPr>
        <p:spPr>
          <a:xfrm>
            <a:off x="6156176" y="5733256"/>
            <a:ext cx="2448272" cy="461665"/>
          </a:xfrm>
          <a:prstGeom prst="rect">
            <a:avLst/>
          </a:prstGeom>
        </p:spPr>
        <p:txBody>
          <a:bodyPr wrap="square">
            <a:spAutoFit/>
          </a:bodyPr>
          <a:lstStyle/>
          <a:p>
            <a:pPr algn="r">
              <a:buNone/>
            </a:pPr>
            <a:r>
              <a:rPr lang="en-US" altLang="zh-TW" sz="2400" i="1" dirty="0" smtClean="0">
                <a:solidFill>
                  <a:srgbClr val="0000FF"/>
                </a:solidFill>
              </a:rPr>
              <a:t>top-down?</a:t>
            </a:r>
          </a:p>
        </p:txBody>
      </p:sp>
      <p:sp>
        <p:nvSpPr>
          <p:cNvPr id="25" name="向下箭號 24"/>
          <p:cNvSpPr/>
          <p:nvPr/>
        </p:nvSpPr>
        <p:spPr>
          <a:xfrm>
            <a:off x="3995936" y="5157192"/>
            <a:ext cx="720080" cy="360040"/>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544662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1"/>
          </p:nvPr>
        </p:nvSpPr>
        <p:spPr/>
        <p:txBody>
          <a:bodyPr/>
          <a:lstStyle/>
          <a:p>
            <a:pPr algn="l"/>
            <a:r>
              <a:rPr lang="en-US" altLang="zh-TW" smtClean="0"/>
              <a:t>TCRI</a:t>
            </a:r>
            <a:r>
              <a:rPr lang="zh-TW" altLang="en-US" smtClean="0"/>
              <a:t>方法論</a:t>
            </a:r>
            <a:endParaRPr lang="zh-TW" altLang="zh-TW" dirty="0" smtClean="0"/>
          </a:p>
        </p:txBody>
      </p:sp>
      <p:sp>
        <p:nvSpPr>
          <p:cNvPr id="5" name="投影片編號版面配置區 4"/>
          <p:cNvSpPr>
            <a:spLocks noGrp="1"/>
          </p:cNvSpPr>
          <p:nvPr>
            <p:ph type="sldNum" sz="quarter" idx="12"/>
          </p:nvPr>
        </p:nvSpPr>
        <p:spPr/>
        <p:txBody>
          <a:bodyPr/>
          <a:lstStyle/>
          <a:p>
            <a:fld id="{BEC71E89-DB97-4238-A838-D14EE2B303CA}" type="slidenum">
              <a:rPr lang="zh-TW" altLang="en-US" smtClean="0"/>
              <a:pPr/>
              <a:t>8</a:t>
            </a:fld>
            <a:endParaRPr lang="zh-TW" altLang="en-US" dirty="0"/>
          </a:p>
        </p:txBody>
      </p:sp>
      <p:sp>
        <p:nvSpPr>
          <p:cNvPr id="6" name="標題 5"/>
          <p:cNvSpPr>
            <a:spLocks noGrp="1"/>
          </p:cNvSpPr>
          <p:nvPr>
            <p:ph type="title"/>
          </p:nvPr>
        </p:nvSpPr>
        <p:spPr/>
        <p:txBody>
          <a:bodyPr/>
          <a:lstStyle/>
          <a:p>
            <a:r>
              <a:rPr lang="en-US" altLang="zh-TW" i="1" dirty="0" smtClean="0"/>
              <a:t>TCRI</a:t>
            </a:r>
            <a:r>
              <a:rPr lang="en-US" altLang="zh-TW" dirty="0" smtClean="0"/>
              <a:t> </a:t>
            </a:r>
            <a:r>
              <a:rPr lang="zh-TW" altLang="en-US" dirty="0" smtClean="0"/>
              <a:t>等級意義：放款</a:t>
            </a:r>
            <a:endParaRPr lang="zh-TW" altLang="en-US" dirty="0"/>
          </a:p>
        </p:txBody>
      </p:sp>
      <p:grpSp>
        <p:nvGrpSpPr>
          <p:cNvPr id="2" name="群組 7"/>
          <p:cNvGrpSpPr/>
          <p:nvPr/>
        </p:nvGrpSpPr>
        <p:grpSpPr>
          <a:xfrm>
            <a:off x="539552" y="1196752"/>
            <a:ext cx="7969250" cy="4752528"/>
            <a:chOff x="395536" y="1413594"/>
            <a:chExt cx="7969250" cy="4973749"/>
          </a:xfrm>
        </p:grpSpPr>
        <p:sp>
          <p:nvSpPr>
            <p:cNvPr id="9" name="Text Box 3"/>
            <p:cNvSpPr txBox="1">
              <a:spLocks noChangeArrowheads="1"/>
            </p:cNvSpPr>
            <p:nvPr/>
          </p:nvSpPr>
          <p:spPr bwMode="auto">
            <a:xfrm>
              <a:off x="395536" y="2480394"/>
              <a:ext cx="1677988" cy="396875"/>
            </a:xfrm>
            <a:prstGeom prst="rect">
              <a:avLst/>
            </a:prstGeom>
            <a:noFill/>
            <a:ln w="9525">
              <a:noFill/>
              <a:miter lim="800000"/>
              <a:headEnd/>
              <a:tailEnd/>
            </a:ln>
          </p:spPr>
          <p:txBody>
            <a:bodyPr lIns="91420" tIns="45710" rIns="91420" bIns="45710">
              <a:spAutoFit/>
            </a:bodyPr>
            <a:lstStyle/>
            <a:p>
              <a:pPr eaLnBrk="1" hangingPunct="1">
                <a:spcBef>
                  <a:spcPct val="50000"/>
                </a:spcBef>
              </a:pPr>
              <a:r>
                <a:rPr kumimoji="1" lang="zh-TW" altLang="en-US" sz="2000" b="0" dirty="0">
                  <a:solidFill>
                    <a:srgbClr val="000000"/>
                  </a:solidFill>
                  <a:latin typeface="+mn-ea"/>
                </a:rPr>
                <a:t>低度風險</a:t>
              </a:r>
            </a:p>
          </p:txBody>
        </p:sp>
        <p:sp>
          <p:nvSpPr>
            <p:cNvPr id="10" name="Text Box 4"/>
            <p:cNvSpPr txBox="1">
              <a:spLocks noChangeArrowheads="1"/>
            </p:cNvSpPr>
            <p:nvPr/>
          </p:nvSpPr>
          <p:spPr bwMode="auto">
            <a:xfrm>
              <a:off x="395536" y="3851994"/>
              <a:ext cx="1677988" cy="396875"/>
            </a:xfrm>
            <a:prstGeom prst="rect">
              <a:avLst/>
            </a:prstGeom>
            <a:noFill/>
            <a:ln w="9525">
              <a:noFill/>
              <a:miter lim="800000"/>
              <a:headEnd/>
              <a:tailEnd/>
            </a:ln>
          </p:spPr>
          <p:txBody>
            <a:bodyPr lIns="91420" tIns="45710" rIns="91420" bIns="45710">
              <a:spAutoFit/>
            </a:bodyPr>
            <a:lstStyle/>
            <a:p>
              <a:pPr eaLnBrk="1" hangingPunct="1">
                <a:spcBef>
                  <a:spcPct val="50000"/>
                </a:spcBef>
              </a:pPr>
              <a:r>
                <a:rPr kumimoji="1" lang="zh-TW" altLang="en-US" sz="2000" b="0">
                  <a:solidFill>
                    <a:srgbClr val="000000"/>
                  </a:solidFill>
                  <a:latin typeface="+mn-ea"/>
                </a:rPr>
                <a:t>中度風險</a:t>
              </a:r>
            </a:p>
          </p:txBody>
        </p:sp>
        <p:sp>
          <p:nvSpPr>
            <p:cNvPr id="11" name="Text Box 5"/>
            <p:cNvSpPr txBox="1">
              <a:spLocks noChangeArrowheads="1"/>
            </p:cNvSpPr>
            <p:nvPr/>
          </p:nvSpPr>
          <p:spPr bwMode="auto">
            <a:xfrm>
              <a:off x="395536" y="5147394"/>
              <a:ext cx="1677988" cy="396875"/>
            </a:xfrm>
            <a:prstGeom prst="rect">
              <a:avLst/>
            </a:prstGeom>
            <a:noFill/>
            <a:ln w="9525">
              <a:noFill/>
              <a:miter lim="800000"/>
              <a:headEnd/>
              <a:tailEnd/>
            </a:ln>
          </p:spPr>
          <p:txBody>
            <a:bodyPr lIns="91420" tIns="45710" rIns="91420" bIns="45710">
              <a:spAutoFit/>
            </a:bodyPr>
            <a:lstStyle/>
            <a:p>
              <a:pPr eaLnBrk="1" hangingPunct="1">
                <a:spcBef>
                  <a:spcPct val="50000"/>
                </a:spcBef>
              </a:pPr>
              <a:r>
                <a:rPr kumimoji="1" lang="zh-TW" altLang="en-US" sz="2000" b="0">
                  <a:solidFill>
                    <a:srgbClr val="000000"/>
                  </a:solidFill>
                  <a:latin typeface="+mn-ea"/>
                </a:rPr>
                <a:t>高度風險</a:t>
              </a:r>
            </a:p>
          </p:txBody>
        </p:sp>
        <p:sp>
          <p:nvSpPr>
            <p:cNvPr id="12" name="AutoShape 6"/>
            <p:cNvSpPr>
              <a:spLocks/>
            </p:cNvSpPr>
            <p:nvPr/>
          </p:nvSpPr>
          <p:spPr bwMode="auto">
            <a:xfrm>
              <a:off x="4434136" y="2099394"/>
              <a:ext cx="304800" cy="1219200"/>
            </a:xfrm>
            <a:prstGeom prst="rightBrace">
              <a:avLst>
                <a:gd name="adj1" fmla="val 33333"/>
                <a:gd name="adj2" fmla="val 50000"/>
              </a:avLst>
            </a:prstGeom>
            <a:noFill/>
            <a:ln w="9525">
              <a:solidFill>
                <a:schemeClr val="tx1"/>
              </a:solidFill>
              <a:round/>
              <a:headEnd/>
              <a:tailEnd/>
            </a:ln>
          </p:spPr>
          <p:txBody>
            <a:bodyPr wrap="none" anchor="ctr"/>
            <a:lstStyle/>
            <a:p>
              <a:endParaRPr lang="zh-TW" altLang="en-US">
                <a:latin typeface="+mn-ea"/>
              </a:endParaRPr>
            </a:p>
          </p:txBody>
        </p:sp>
        <p:sp>
          <p:nvSpPr>
            <p:cNvPr id="13" name="AutoShape 7"/>
            <p:cNvSpPr>
              <a:spLocks/>
            </p:cNvSpPr>
            <p:nvPr/>
          </p:nvSpPr>
          <p:spPr bwMode="auto">
            <a:xfrm>
              <a:off x="4434136" y="3394794"/>
              <a:ext cx="304800" cy="1219200"/>
            </a:xfrm>
            <a:prstGeom prst="rightBrace">
              <a:avLst>
                <a:gd name="adj1" fmla="val 33333"/>
                <a:gd name="adj2" fmla="val 50000"/>
              </a:avLst>
            </a:prstGeom>
            <a:noFill/>
            <a:ln w="9525">
              <a:solidFill>
                <a:schemeClr val="tx1"/>
              </a:solidFill>
              <a:round/>
              <a:headEnd/>
              <a:tailEnd/>
            </a:ln>
          </p:spPr>
          <p:txBody>
            <a:bodyPr wrap="none" anchor="ctr"/>
            <a:lstStyle/>
            <a:p>
              <a:endParaRPr lang="zh-TW" altLang="en-US">
                <a:latin typeface="+mn-ea"/>
              </a:endParaRPr>
            </a:p>
          </p:txBody>
        </p:sp>
        <p:sp>
          <p:nvSpPr>
            <p:cNvPr id="14" name="AutoShape 8"/>
            <p:cNvSpPr>
              <a:spLocks/>
            </p:cNvSpPr>
            <p:nvPr/>
          </p:nvSpPr>
          <p:spPr bwMode="auto">
            <a:xfrm>
              <a:off x="4434136" y="4766394"/>
              <a:ext cx="304800" cy="1219200"/>
            </a:xfrm>
            <a:prstGeom prst="rightBrace">
              <a:avLst>
                <a:gd name="adj1" fmla="val 33333"/>
                <a:gd name="adj2" fmla="val 50000"/>
              </a:avLst>
            </a:prstGeom>
            <a:noFill/>
            <a:ln w="9525">
              <a:solidFill>
                <a:schemeClr val="tx1"/>
              </a:solidFill>
              <a:round/>
              <a:headEnd/>
              <a:tailEnd/>
            </a:ln>
          </p:spPr>
          <p:txBody>
            <a:bodyPr wrap="none" anchor="ctr"/>
            <a:lstStyle/>
            <a:p>
              <a:endParaRPr lang="zh-TW" altLang="en-US">
                <a:latin typeface="+mn-ea"/>
              </a:endParaRPr>
            </a:p>
          </p:txBody>
        </p:sp>
        <p:sp>
          <p:nvSpPr>
            <p:cNvPr id="15" name="Text Box 9"/>
            <p:cNvSpPr txBox="1">
              <a:spLocks noChangeArrowheads="1"/>
            </p:cNvSpPr>
            <p:nvPr/>
          </p:nvSpPr>
          <p:spPr bwMode="auto">
            <a:xfrm>
              <a:off x="3976936" y="2099394"/>
              <a:ext cx="332102" cy="373454"/>
            </a:xfrm>
            <a:prstGeom prst="rect">
              <a:avLst/>
            </a:prstGeom>
            <a:noFill/>
            <a:ln w="9525">
              <a:noFill/>
              <a:miter lim="800000"/>
              <a:headEnd/>
              <a:tailEnd/>
            </a:ln>
          </p:spPr>
          <p:txBody>
            <a:bodyPr wrap="none" lIns="91420" tIns="45710" rIns="91420" bIns="45710">
              <a:spAutoFit/>
            </a:bodyPr>
            <a:lstStyle/>
            <a:p>
              <a:pPr eaLnBrk="1" hangingPunct="1"/>
              <a:r>
                <a:rPr kumimoji="1" lang="en-US" altLang="zh-TW" i="1" dirty="0">
                  <a:solidFill>
                    <a:srgbClr val="000000"/>
                  </a:solidFill>
                  <a:latin typeface="Verdana" pitchFamily="34" charset="0"/>
                  <a:ea typeface="Verdana" pitchFamily="34" charset="0"/>
                  <a:cs typeface="Verdana" pitchFamily="34" charset="0"/>
                </a:rPr>
                <a:t>1</a:t>
              </a:r>
            </a:p>
          </p:txBody>
        </p:sp>
        <p:sp>
          <p:nvSpPr>
            <p:cNvPr id="16" name="Text Box 10"/>
            <p:cNvSpPr txBox="1">
              <a:spLocks noChangeArrowheads="1"/>
            </p:cNvSpPr>
            <p:nvPr/>
          </p:nvSpPr>
          <p:spPr bwMode="auto">
            <a:xfrm>
              <a:off x="4980236" y="2327994"/>
              <a:ext cx="3124200" cy="778051"/>
            </a:xfrm>
            <a:prstGeom prst="rect">
              <a:avLst/>
            </a:prstGeom>
            <a:noFill/>
            <a:ln w="9525">
              <a:noFill/>
              <a:miter lim="800000"/>
              <a:headEnd/>
              <a:tailEnd/>
            </a:ln>
          </p:spPr>
          <p:txBody>
            <a:bodyPr lIns="91420" tIns="45710" rIns="91420" bIns="45710">
              <a:spAutoFit/>
            </a:bodyPr>
            <a:lstStyle/>
            <a:p>
              <a:pPr eaLnBrk="1" hangingPunct="1">
                <a:spcBef>
                  <a:spcPct val="20000"/>
                </a:spcBef>
              </a:pPr>
              <a:r>
                <a:rPr kumimoji="1" lang="en-US" altLang="zh-TW" sz="2000" b="0" dirty="0">
                  <a:solidFill>
                    <a:srgbClr val="000000"/>
                  </a:solidFill>
                  <a:latin typeface="+mj-lt"/>
                </a:rPr>
                <a:t>Cash flow lending</a:t>
              </a:r>
            </a:p>
            <a:p>
              <a:pPr eaLnBrk="1" hangingPunct="1">
                <a:spcBef>
                  <a:spcPct val="20000"/>
                </a:spcBef>
              </a:pPr>
              <a:r>
                <a:rPr kumimoji="1" lang="en-US" altLang="zh-TW" sz="2000" b="0" dirty="0">
                  <a:solidFill>
                    <a:srgbClr val="000000"/>
                  </a:solidFill>
                  <a:latin typeface="+mj-lt"/>
                </a:rPr>
                <a:t>(</a:t>
              </a:r>
              <a:r>
                <a:rPr kumimoji="1" lang="zh-TW" altLang="en-US" sz="2000" b="0" dirty="0">
                  <a:solidFill>
                    <a:srgbClr val="000000"/>
                  </a:solidFill>
                  <a:latin typeface="+mj-lt"/>
                </a:rPr>
                <a:t>信用放款</a:t>
              </a:r>
              <a:r>
                <a:rPr kumimoji="1" lang="en-US" altLang="zh-TW" sz="2000" b="0" dirty="0">
                  <a:solidFill>
                    <a:srgbClr val="000000"/>
                  </a:solidFill>
                  <a:latin typeface="+mj-lt"/>
                </a:rPr>
                <a:t>)</a:t>
              </a:r>
            </a:p>
          </p:txBody>
        </p:sp>
        <p:sp>
          <p:nvSpPr>
            <p:cNvPr id="17" name="Text Box 11"/>
            <p:cNvSpPr txBox="1">
              <a:spLocks noChangeArrowheads="1"/>
            </p:cNvSpPr>
            <p:nvPr/>
          </p:nvSpPr>
          <p:spPr bwMode="auto">
            <a:xfrm>
              <a:off x="5011986" y="3470994"/>
              <a:ext cx="3124200" cy="1151526"/>
            </a:xfrm>
            <a:prstGeom prst="rect">
              <a:avLst/>
            </a:prstGeom>
            <a:noFill/>
            <a:ln w="9525">
              <a:noFill/>
              <a:miter lim="800000"/>
              <a:headEnd/>
              <a:tailEnd/>
            </a:ln>
          </p:spPr>
          <p:txBody>
            <a:bodyPr lIns="91420" tIns="45710" rIns="91420" bIns="45710">
              <a:spAutoFit/>
            </a:bodyPr>
            <a:lstStyle/>
            <a:p>
              <a:pPr eaLnBrk="1" hangingPunct="1">
                <a:spcBef>
                  <a:spcPct val="20000"/>
                </a:spcBef>
              </a:pPr>
              <a:r>
                <a:rPr kumimoji="1" lang="en-US" altLang="zh-TW" sz="2000" b="0" dirty="0">
                  <a:solidFill>
                    <a:srgbClr val="000000"/>
                  </a:solidFill>
                  <a:latin typeface="+mj-lt"/>
                </a:rPr>
                <a:t>Cash flow lending/</a:t>
              </a:r>
            </a:p>
            <a:p>
              <a:pPr eaLnBrk="1" hangingPunct="1">
                <a:spcBef>
                  <a:spcPct val="20000"/>
                </a:spcBef>
              </a:pPr>
              <a:r>
                <a:rPr kumimoji="1" lang="en-US" altLang="zh-TW" sz="2000" b="0" dirty="0">
                  <a:solidFill>
                    <a:srgbClr val="000000"/>
                  </a:solidFill>
                  <a:latin typeface="+mj-lt"/>
                </a:rPr>
                <a:t>Assets lending</a:t>
              </a:r>
            </a:p>
            <a:p>
              <a:pPr eaLnBrk="1" hangingPunct="1">
                <a:spcBef>
                  <a:spcPct val="20000"/>
                </a:spcBef>
              </a:pPr>
              <a:r>
                <a:rPr kumimoji="1" lang="en-US" altLang="zh-TW" sz="2000" b="0" dirty="0">
                  <a:solidFill>
                    <a:srgbClr val="000000"/>
                  </a:solidFill>
                  <a:latin typeface="+mj-lt"/>
                </a:rPr>
                <a:t>(</a:t>
              </a:r>
              <a:r>
                <a:rPr kumimoji="1" lang="zh-TW" altLang="en-US" sz="2000" b="0" dirty="0">
                  <a:solidFill>
                    <a:srgbClr val="000000"/>
                  </a:solidFill>
                  <a:latin typeface="+mj-lt"/>
                </a:rPr>
                <a:t>非信用放款</a:t>
              </a:r>
              <a:r>
                <a:rPr kumimoji="1" lang="en-US" altLang="zh-TW" sz="2000" b="0" dirty="0">
                  <a:solidFill>
                    <a:srgbClr val="000000"/>
                  </a:solidFill>
                  <a:latin typeface="+mj-lt"/>
                </a:rPr>
                <a:t>)</a:t>
              </a:r>
            </a:p>
          </p:txBody>
        </p:sp>
        <p:sp>
          <p:nvSpPr>
            <p:cNvPr id="18" name="Text Box 12"/>
            <p:cNvSpPr txBox="1">
              <a:spLocks noChangeArrowheads="1"/>
            </p:cNvSpPr>
            <p:nvPr/>
          </p:nvSpPr>
          <p:spPr bwMode="auto">
            <a:xfrm>
              <a:off x="5011986" y="4994994"/>
              <a:ext cx="3124200" cy="778051"/>
            </a:xfrm>
            <a:prstGeom prst="rect">
              <a:avLst/>
            </a:prstGeom>
            <a:noFill/>
            <a:ln w="9525">
              <a:noFill/>
              <a:miter lim="800000"/>
              <a:headEnd/>
              <a:tailEnd/>
            </a:ln>
          </p:spPr>
          <p:txBody>
            <a:bodyPr lIns="91420" tIns="45710" rIns="91420" bIns="45710">
              <a:spAutoFit/>
            </a:bodyPr>
            <a:lstStyle/>
            <a:p>
              <a:pPr eaLnBrk="1" hangingPunct="1">
                <a:spcBef>
                  <a:spcPct val="20000"/>
                </a:spcBef>
              </a:pPr>
              <a:r>
                <a:rPr kumimoji="1" lang="en-US" altLang="zh-TW" sz="2000" b="0" dirty="0">
                  <a:solidFill>
                    <a:srgbClr val="000000"/>
                  </a:solidFill>
                  <a:latin typeface="+mj-lt"/>
                </a:rPr>
                <a:t>Assets lending</a:t>
              </a:r>
            </a:p>
            <a:p>
              <a:pPr eaLnBrk="1" hangingPunct="1">
                <a:spcBef>
                  <a:spcPct val="20000"/>
                </a:spcBef>
              </a:pPr>
              <a:r>
                <a:rPr kumimoji="1" lang="en-US" altLang="zh-TW" sz="2000" b="0" dirty="0">
                  <a:solidFill>
                    <a:srgbClr val="000000"/>
                  </a:solidFill>
                  <a:latin typeface="+mj-lt"/>
                </a:rPr>
                <a:t>(</a:t>
              </a:r>
              <a:r>
                <a:rPr kumimoji="1" lang="zh-TW" altLang="en-US" sz="2000" b="0" dirty="0">
                  <a:solidFill>
                    <a:srgbClr val="000000"/>
                  </a:solidFill>
                  <a:latin typeface="+mj-lt"/>
                </a:rPr>
                <a:t>資產放款</a:t>
              </a:r>
              <a:r>
                <a:rPr kumimoji="1" lang="en-US" altLang="zh-TW" sz="2000" b="0" dirty="0">
                  <a:solidFill>
                    <a:srgbClr val="000000"/>
                  </a:solidFill>
                  <a:latin typeface="+mj-lt"/>
                </a:rPr>
                <a:t>)(</a:t>
              </a:r>
              <a:r>
                <a:rPr kumimoji="1" lang="zh-TW" altLang="en-US" sz="2000" b="0" dirty="0">
                  <a:solidFill>
                    <a:srgbClr val="000000"/>
                  </a:solidFill>
                  <a:latin typeface="+mj-lt"/>
                </a:rPr>
                <a:t>當舖</a:t>
              </a:r>
              <a:r>
                <a:rPr kumimoji="1" lang="en-US" altLang="zh-TW" sz="2000" b="0" dirty="0">
                  <a:solidFill>
                    <a:srgbClr val="000000"/>
                  </a:solidFill>
                  <a:latin typeface="+mj-lt"/>
                </a:rPr>
                <a:t>)</a:t>
              </a:r>
            </a:p>
          </p:txBody>
        </p:sp>
        <p:sp>
          <p:nvSpPr>
            <p:cNvPr id="19" name="Text Box 13"/>
            <p:cNvSpPr txBox="1">
              <a:spLocks noChangeArrowheads="1"/>
            </p:cNvSpPr>
            <p:nvPr/>
          </p:nvSpPr>
          <p:spPr bwMode="auto">
            <a:xfrm>
              <a:off x="3595936" y="1413594"/>
              <a:ext cx="1501775" cy="457200"/>
            </a:xfrm>
            <a:prstGeom prst="rect">
              <a:avLst/>
            </a:prstGeom>
            <a:noFill/>
            <a:ln w="9525">
              <a:noFill/>
              <a:miter lim="800000"/>
              <a:headEnd/>
              <a:tailEnd/>
            </a:ln>
          </p:spPr>
          <p:txBody>
            <a:bodyPr lIns="91420" tIns="45710" rIns="91420" bIns="45710">
              <a:spAutoFit/>
            </a:bodyPr>
            <a:lstStyle/>
            <a:p>
              <a:pPr eaLnBrk="1" hangingPunct="1">
                <a:spcBef>
                  <a:spcPct val="50000"/>
                </a:spcBef>
              </a:pPr>
              <a:r>
                <a:rPr kumimoji="1" lang="en-US" altLang="zh-TW" sz="2400" b="1" dirty="0">
                  <a:solidFill>
                    <a:schemeClr val="tx2"/>
                  </a:solidFill>
                  <a:latin typeface="+mn-ea"/>
                </a:rPr>
                <a:t>[</a:t>
              </a:r>
              <a:r>
                <a:rPr kumimoji="1" lang="en-US" altLang="zh-TW" sz="2400" b="1" i="1" dirty="0">
                  <a:solidFill>
                    <a:schemeClr val="tx2"/>
                  </a:solidFill>
                  <a:latin typeface="+mn-ea"/>
                </a:rPr>
                <a:t>TCRI</a:t>
              </a:r>
              <a:r>
                <a:rPr kumimoji="1" lang="en-US" altLang="zh-TW" sz="2400" b="1" dirty="0">
                  <a:solidFill>
                    <a:schemeClr val="tx2"/>
                  </a:solidFill>
                  <a:latin typeface="+mn-ea"/>
                </a:rPr>
                <a:t>]</a:t>
              </a:r>
            </a:p>
          </p:txBody>
        </p:sp>
        <p:sp>
          <p:nvSpPr>
            <p:cNvPr id="20" name="Text Box 14"/>
            <p:cNvSpPr txBox="1">
              <a:spLocks noChangeArrowheads="1"/>
            </p:cNvSpPr>
            <p:nvPr/>
          </p:nvSpPr>
          <p:spPr bwMode="auto">
            <a:xfrm>
              <a:off x="5424736" y="1413594"/>
              <a:ext cx="2286000" cy="457200"/>
            </a:xfrm>
            <a:prstGeom prst="rect">
              <a:avLst/>
            </a:prstGeom>
            <a:noFill/>
            <a:ln w="9525">
              <a:noFill/>
              <a:miter lim="800000"/>
              <a:headEnd/>
              <a:tailEnd/>
            </a:ln>
          </p:spPr>
          <p:txBody>
            <a:bodyPr lIns="91420" tIns="45710" rIns="91420" bIns="45710">
              <a:spAutoFit/>
            </a:bodyPr>
            <a:lstStyle/>
            <a:p>
              <a:pPr eaLnBrk="1" hangingPunct="1">
                <a:spcBef>
                  <a:spcPct val="50000"/>
                </a:spcBef>
              </a:pPr>
              <a:r>
                <a:rPr kumimoji="1" lang="en-US" altLang="zh-TW" sz="2400" b="1" dirty="0">
                  <a:solidFill>
                    <a:schemeClr val="tx2"/>
                  </a:solidFill>
                  <a:latin typeface="+mn-ea"/>
                </a:rPr>
                <a:t>[</a:t>
              </a:r>
              <a:r>
                <a:rPr kumimoji="1" lang="zh-TW" altLang="en-US" sz="2400" b="1" dirty="0">
                  <a:solidFill>
                    <a:schemeClr val="tx2"/>
                  </a:solidFill>
                  <a:latin typeface="+mn-ea"/>
                </a:rPr>
                <a:t>搭配放款別</a:t>
              </a:r>
              <a:r>
                <a:rPr kumimoji="1" lang="en-US" altLang="zh-TW" sz="2400" b="1" dirty="0">
                  <a:solidFill>
                    <a:schemeClr val="tx2"/>
                  </a:solidFill>
                  <a:latin typeface="+mn-ea"/>
                </a:rPr>
                <a:t>]</a:t>
              </a:r>
            </a:p>
          </p:txBody>
        </p:sp>
        <p:sp>
          <p:nvSpPr>
            <p:cNvPr id="21" name="Text Box 15"/>
            <p:cNvSpPr txBox="1">
              <a:spLocks noChangeArrowheads="1"/>
            </p:cNvSpPr>
            <p:nvPr/>
          </p:nvSpPr>
          <p:spPr bwMode="auto">
            <a:xfrm>
              <a:off x="471736" y="1413594"/>
              <a:ext cx="1501775" cy="457200"/>
            </a:xfrm>
            <a:prstGeom prst="rect">
              <a:avLst/>
            </a:prstGeom>
            <a:noFill/>
            <a:ln w="9525">
              <a:noFill/>
              <a:miter lim="800000"/>
              <a:headEnd/>
              <a:tailEnd/>
            </a:ln>
          </p:spPr>
          <p:txBody>
            <a:bodyPr lIns="91420" tIns="45710" rIns="91420" bIns="45710">
              <a:spAutoFit/>
            </a:bodyPr>
            <a:lstStyle/>
            <a:p>
              <a:pPr eaLnBrk="1" hangingPunct="1">
                <a:spcBef>
                  <a:spcPct val="50000"/>
                </a:spcBef>
              </a:pPr>
              <a:r>
                <a:rPr kumimoji="1" lang="en-US" altLang="zh-TW" sz="2400" b="1" dirty="0">
                  <a:solidFill>
                    <a:schemeClr val="tx2"/>
                  </a:solidFill>
                  <a:latin typeface="+mn-ea"/>
                </a:rPr>
                <a:t>[</a:t>
              </a:r>
              <a:r>
                <a:rPr kumimoji="1" lang="zh-TW" altLang="en-US" sz="2400" b="1" dirty="0">
                  <a:solidFill>
                    <a:schemeClr val="tx2"/>
                  </a:solidFill>
                  <a:latin typeface="+mn-ea"/>
                </a:rPr>
                <a:t>風險別</a:t>
              </a:r>
              <a:r>
                <a:rPr kumimoji="1" lang="en-US" altLang="zh-TW" sz="2400" b="1" dirty="0">
                  <a:solidFill>
                    <a:schemeClr val="tx2"/>
                  </a:solidFill>
                  <a:latin typeface="+mn-ea"/>
                </a:rPr>
                <a:t>]</a:t>
              </a:r>
            </a:p>
          </p:txBody>
        </p:sp>
        <p:sp>
          <p:nvSpPr>
            <p:cNvPr id="22" name="Text Box 16"/>
            <p:cNvSpPr txBox="1">
              <a:spLocks noChangeArrowheads="1"/>
            </p:cNvSpPr>
            <p:nvPr/>
          </p:nvSpPr>
          <p:spPr bwMode="auto">
            <a:xfrm>
              <a:off x="3976936" y="2480394"/>
              <a:ext cx="332102" cy="373454"/>
            </a:xfrm>
            <a:prstGeom prst="rect">
              <a:avLst/>
            </a:prstGeom>
            <a:noFill/>
            <a:ln w="9525">
              <a:noFill/>
              <a:miter lim="800000"/>
              <a:headEnd/>
              <a:tailEnd/>
            </a:ln>
          </p:spPr>
          <p:txBody>
            <a:bodyPr wrap="none" lIns="91420" tIns="45710" rIns="91420" bIns="45710">
              <a:spAutoFit/>
            </a:bodyPr>
            <a:lstStyle/>
            <a:p>
              <a:pPr eaLnBrk="1" hangingPunct="1"/>
              <a:r>
                <a:rPr kumimoji="1" lang="en-US" altLang="zh-TW" i="1" dirty="0">
                  <a:solidFill>
                    <a:srgbClr val="000000"/>
                  </a:solidFill>
                  <a:latin typeface="Verdana" pitchFamily="34" charset="0"/>
                  <a:ea typeface="Verdana" pitchFamily="34" charset="0"/>
                  <a:cs typeface="Verdana" pitchFamily="34" charset="0"/>
                </a:rPr>
                <a:t>2</a:t>
              </a:r>
            </a:p>
          </p:txBody>
        </p:sp>
        <p:sp>
          <p:nvSpPr>
            <p:cNvPr id="23" name="Text Box 17"/>
            <p:cNvSpPr txBox="1">
              <a:spLocks noChangeArrowheads="1"/>
            </p:cNvSpPr>
            <p:nvPr/>
          </p:nvSpPr>
          <p:spPr bwMode="auto">
            <a:xfrm>
              <a:off x="3976936" y="2785194"/>
              <a:ext cx="332102" cy="373454"/>
            </a:xfrm>
            <a:prstGeom prst="rect">
              <a:avLst/>
            </a:prstGeom>
            <a:noFill/>
            <a:ln w="9525">
              <a:noFill/>
              <a:miter lim="800000"/>
              <a:headEnd/>
              <a:tailEnd/>
            </a:ln>
          </p:spPr>
          <p:txBody>
            <a:bodyPr wrap="none" lIns="91420" tIns="45710" rIns="91420" bIns="45710">
              <a:spAutoFit/>
            </a:bodyPr>
            <a:lstStyle/>
            <a:p>
              <a:pPr eaLnBrk="1" hangingPunct="1"/>
              <a:r>
                <a:rPr kumimoji="1" lang="en-US" altLang="zh-TW" i="1">
                  <a:solidFill>
                    <a:srgbClr val="000000"/>
                  </a:solidFill>
                  <a:latin typeface="Verdana" pitchFamily="34" charset="0"/>
                  <a:ea typeface="Verdana" pitchFamily="34" charset="0"/>
                  <a:cs typeface="Verdana" pitchFamily="34" charset="0"/>
                </a:rPr>
                <a:t>3</a:t>
              </a:r>
            </a:p>
          </p:txBody>
        </p:sp>
        <p:sp>
          <p:nvSpPr>
            <p:cNvPr id="24" name="Text Box 18"/>
            <p:cNvSpPr txBox="1">
              <a:spLocks noChangeArrowheads="1"/>
            </p:cNvSpPr>
            <p:nvPr/>
          </p:nvSpPr>
          <p:spPr bwMode="auto">
            <a:xfrm>
              <a:off x="3976936" y="3623394"/>
              <a:ext cx="332102" cy="373454"/>
            </a:xfrm>
            <a:prstGeom prst="rect">
              <a:avLst/>
            </a:prstGeom>
            <a:noFill/>
            <a:ln w="9525">
              <a:noFill/>
              <a:miter lim="800000"/>
              <a:headEnd/>
              <a:tailEnd/>
            </a:ln>
          </p:spPr>
          <p:txBody>
            <a:bodyPr wrap="none" lIns="91420" tIns="45710" rIns="91420" bIns="45710">
              <a:spAutoFit/>
            </a:bodyPr>
            <a:lstStyle/>
            <a:p>
              <a:pPr eaLnBrk="1" hangingPunct="1"/>
              <a:r>
                <a:rPr kumimoji="1" lang="en-US" altLang="zh-TW" i="1">
                  <a:solidFill>
                    <a:srgbClr val="000000"/>
                  </a:solidFill>
                  <a:latin typeface="Verdana" pitchFamily="34" charset="0"/>
                  <a:ea typeface="Verdana" pitchFamily="34" charset="0"/>
                  <a:cs typeface="Verdana" pitchFamily="34" charset="0"/>
                </a:rPr>
                <a:t>5</a:t>
              </a:r>
            </a:p>
          </p:txBody>
        </p:sp>
        <p:sp>
          <p:nvSpPr>
            <p:cNvPr id="25" name="Text Box 19"/>
            <p:cNvSpPr txBox="1">
              <a:spLocks noChangeArrowheads="1"/>
            </p:cNvSpPr>
            <p:nvPr/>
          </p:nvSpPr>
          <p:spPr bwMode="auto">
            <a:xfrm>
              <a:off x="3976936" y="3089994"/>
              <a:ext cx="332102" cy="373454"/>
            </a:xfrm>
            <a:prstGeom prst="rect">
              <a:avLst/>
            </a:prstGeom>
            <a:noFill/>
            <a:ln w="9525">
              <a:noFill/>
              <a:miter lim="800000"/>
              <a:headEnd/>
              <a:tailEnd/>
            </a:ln>
          </p:spPr>
          <p:txBody>
            <a:bodyPr wrap="none" lIns="91420" tIns="45710" rIns="91420" bIns="45710">
              <a:spAutoFit/>
            </a:bodyPr>
            <a:lstStyle/>
            <a:p>
              <a:pPr eaLnBrk="1" hangingPunct="1"/>
              <a:r>
                <a:rPr kumimoji="1" lang="en-US" altLang="zh-TW" i="1">
                  <a:solidFill>
                    <a:srgbClr val="000000"/>
                  </a:solidFill>
                  <a:latin typeface="Verdana" pitchFamily="34" charset="0"/>
                  <a:ea typeface="Verdana" pitchFamily="34" charset="0"/>
                  <a:cs typeface="Verdana" pitchFamily="34" charset="0"/>
                </a:rPr>
                <a:t>4</a:t>
              </a:r>
            </a:p>
          </p:txBody>
        </p:sp>
        <p:sp>
          <p:nvSpPr>
            <p:cNvPr id="26" name="Text Box 20"/>
            <p:cNvSpPr txBox="1">
              <a:spLocks noChangeArrowheads="1"/>
            </p:cNvSpPr>
            <p:nvPr/>
          </p:nvSpPr>
          <p:spPr bwMode="auto">
            <a:xfrm>
              <a:off x="3976936" y="4766394"/>
              <a:ext cx="332102" cy="373454"/>
            </a:xfrm>
            <a:prstGeom prst="rect">
              <a:avLst/>
            </a:prstGeom>
            <a:noFill/>
            <a:ln w="9525">
              <a:noFill/>
              <a:miter lim="800000"/>
              <a:headEnd/>
              <a:tailEnd/>
            </a:ln>
          </p:spPr>
          <p:txBody>
            <a:bodyPr wrap="none" lIns="91420" tIns="45710" rIns="91420" bIns="45710">
              <a:spAutoFit/>
            </a:bodyPr>
            <a:lstStyle/>
            <a:p>
              <a:pPr eaLnBrk="1" hangingPunct="1"/>
              <a:r>
                <a:rPr kumimoji="1" lang="en-US" altLang="zh-TW" i="1">
                  <a:solidFill>
                    <a:srgbClr val="000000"/>
                  </a:solidFill>
                  <a:latin typeface="Verdana" pitchFamily="34" charset="0"/>
                  <a:ea typeface="Verdana" pitchFamily="34" charset="0"/>
                  <a:cs typeface="Verdana" pitchFamily="34" charset="0"/>
                </a:rPr>
                <a:t>7</a:t>
              </a:r>
            </a:p>
          </p:txBody>
        </p:sp>
        <p:sp>
          <p:nvSpPr>
            <p:cNvPr id="27" name="Text Box 21"/>
            <p:cNvSpPr txBox="1">
              <a:spLocks noChangeArrowheads="1"/>
            </p:cNvSpPr>
            <p:nvPr/>
          </p:nvSpPr>
          <p:spPr bwMode="auto">
            <a:xfrm>
              <a:off x="3976936" y="4232994"/>
              <a:ext cx="332102" cy="373454"/>
            </a:xfrm>
            <a:prstGeom prst="rect">
              <a:avLst/>
            </a:prstGeom>
            <a:noFill/>
            <a:ln w="9525">
              <a:noFill/>
              <a:miter lim="800000"/>
              <a:headEnd/>
              <a:tailEnd/>
            </a:ln>
          </p:spPr>
          <p:txBody>
            <a:bodyPr wrap="none" lIns="91420" tIns="45710" rIns="91420" bIns="45710">
              <a:spAutoFit/>
            </a:bodyPr>
            <a:lstStyle/>
            <a:p>
              <a:pPr eaLnBrk="1" hangingPunct="1"/>
              <a:r>
                <a:rPr kumimoji="1" lang="en-US" altLang="zh-TW" i="1">
                  <a:solidFill>
                    <a:srgbClr val="000000"/>
                  </a:solidFill>
                  <a:latin typeface="Verdana" pitchFamily="34" charset="0"/>
                  <a:ea typeface="Verdana" pitchFamily="34" charset="0"/>
                  <a:cs typeface="Verdana" pitchFamily="34" charset="0"/>
                </a:rPr>
                <a:t>6</a:t>
              </a:r>
            </a:p>
          </p:txBody>
        </p:sp>
        <p:sp>
          <p:nvSpPr>
            <p:cNvPr id="28" name="Text Box 22"/>
            <p:cNvSpPr txBox="1">
              <a:spLocks noChangeArrowheads="1"/>
            </p:cNvSpPr>
            <p:nvPr/>
          </p:nvSpPr>
          <p:spPr bwMode="auto">
            <a:xfrm>
              <a:off x="3976936" y="5223594"/>
              <a:ext cx="332102" cy="373454"/>
            </a:xfrm>
            <a:prstGeom prst="rect">
              <a:avLst/>
            </a:prstGeom>
            <a:noFill/>
            <a:ln w="9525">
              <a:noFill/>
              <a:miter lim="800000"/>
              <a:headEnd/>
              <a:tailEnd/>
            </a:ln>
          </p:spPr>
          <p:txBody>
            <a:bodyPr wrap="none" lIns="91420" tIns="45710" rIns="91420" bIns="45710">
              <a:spAutoFit/>
            </a:bodyPr>
            <a:lstStyle/>
            <a:p>
              <a:pPr eaLnBrk="1" hangingPunct="1"/>
              <a:r>
                <a:rPr kumimoji="1" lang="en-US" altLang="zh-TW" i="1">
                  <a:solidFill>
                    <a:srgbClr val="000000"/>
                  </a:solidFill>
                  <a:latin typeface="Verdana" pitchFamily="34" charset="0"/>
                  <a:ea typeface="Verdana" pitchFamily="34" charset="0"/>
                  <a:cs typeface="Verdana" pitchFamily="34" charset="0"/>
                </a:rPr>
                <a:t>8</a:t>
              </a:r>
            </a:p>
          </p:txBody>
        </p:sp>
        <p:sp>
          <p:nvSpPr>
            <p:cNvPr id="29" name="Text Box 23"/>
            <p:cNvSpPr txBox="1">
              <a:spLocks noChangeArrowheads="1"/>
            </p:cNvSpPr>
            <p:nvPr/>
          </p:nvSpPr>
          <p:spPr bwMode="auto">
            <a:xfrm>
              <a:off x="3976936" y="5680794"/>
              <a:ext cx="332102" cy="373454"/>
            </a:xfrm>
            <a:prstGeom prst="rect">
              <a:avLst/>
            </a:prstGeom>
            <a:noFill/>
            <a:ln w="9525">
              <a:noFill/>
              <a:miter lim="800000"/>
              <a:headEnd/>
              <a:tailEnd/>
            </a:ln>
          </p:spPr>
          <p:txBody>
            <a:bodyPr wrap="none" lIns="91420" tIns="45710" rIns="91420" bIns="45710">
              <a:spAutoFit/>
            </a:bodyPr>
            <a:lstStyle/>
            <a:p>
              <a:pPr eaLnBrk="1" hangingPunct="1"/>
              <a:r>
                <a:rPr kumimoji="1" lang="en-US" altLang="zh-TW" i="1">
                  <a:solidFill>
                    <a:srgbClr val="000000"/>
                  </a:solidFill>
                  <a:latin typeface="Verdana" pitchFamily="34" charset="0"/>
                  <a:ea typeface="Verdana" pitchFamily="34" charset="0"/>
                  <a:cs typeface="Verdana" pitchFamily="34" charset="0"/>
                </a:rPr>
                <a:t>9</a:t>
              </a:r>
            </a:p>
          </p:txBody>
        </p:sp>
        <p:sp>
          <p:nvSpPr>
            <p:cNvPr id="30" name="Text Box 24"/>
            <p:cNvSpPr txBox="1">
              <a:spLocks noChangeArrowheads="1"/>
            </p:cNvSpPr>
            <p:nvPr/>
          </p:nvSpPr>
          <p:spPr bwMode="auto">
            <a:xfrm>
              <a:off x="2630736" y="2238361"/>
              <a:ext cx="622246" cy="373454"/>
            </a:xfrm>
            <a:prstGeom prst="rect">
              <a:avLst/>
            </a:prstGeom>
            <a:noFill/>
            <a:ln w="9525">
              <a:noFill/>
              <a:miter lim="800000"/>
              <a:headEnd/>
              <a:tailEnd/>
            </a:ln>
          </p:spPr>
          <p:txBody>
            <a:bodyPr wrap="none" lIns="91420" tIns="45710" rIns="91420" bIns="45710">
              <a:spAutoFit/>
            </a:bodyPr>
            <a:lstStyle/>
            <a:p>
              <a:pPr eaLnBrk="1" hangingPunct="1"/>
              <a:r>
                <a:rPr kumimoji="1" lang="en-US" altLang="zh-TW" i="1" dirty="0">
                  <a:solidFill>
                    <a:srgbClr val="000000"/>
                  </a:solidFill>
                  <a:latin typeface="Verdana" pitchFamily="34" charset="0"/>
                  <a:ea typeface="Verdana" pitchFamily="34" charset="0"/>
                  <a:cs typeface="Verdana" pitchFamily="34" charset="0"/>
                </a:rPr>
                <a:t>760</a:t>
              </a:r>
            </a:p>
          </p:txBody>
        </p:sp>
        <p:sp>
          <p:nvSpPr>
            <p:cNvPr id="31" name="Text Box 25"/>
            <p:cNvSpPr txBox="1">
              <a:spLocks noChangeArrowheads="1"/>
            </p:cNvSpPr>
            <p:nvPr/>
          </p:nvSpPr>
          <p:spPr bwMode="auto">
            <a:xfrm>
              <a:off x="2630736" y="5452194"/>
              <a:ext cx="622246" cy="373454"/>
            </a:xfrm>
            <a:prstGeom prst="rect">
              <a:avLst/>
            </a:prstGeom>
            <a:noFill/>
            <a:ln w="9525">
              <a:noFill/>
              <a:miter lim="800000"/>
              <a:headEnd/>
              <a:tailEnd/>
            </a:ln>
          </p:spPr>
          <p:txBody>
            <a:bodyPr wrap="none" lIns="91420" tIns="45710" rIns="91420" bIns="45710">
              <a:spAutoFit/>
            </a:bodyPr>
            <a:lstStyle/>
            <a:p>
              <a:pPr eaLnBrk="1" hangingPunct="1"/>
              <a:r>
                <a:rPr kumimoji="1" lang="en-US" altLang="zh-TW" i="1">
                  <a:solidFill>
                    <a:srgbClr val="000000"/>
                  </a:solidFill>
                  <a:latin typeface="Verdana" pitchFamily="34" charset="0"/>
                  <a:ea typeface="Verdana" pitchFamily="34" charset="0"/>
                  <a:cs typeface="Verdana" pitchFamily="34" charset="0"/>
                </a:rPr>
                <a:t>165</a:t>
              </a:r>
            </a:p>
          </p:txBody>
        </p:sp>
        <p:sp>
          <p:nvSpPr>
            <p:cNvPr id="32" name="Text Box 26"/>
            <p:cNvSpPr txBox="1">
              <a:spLocks noChangeArrowheads="1"/>
            </p:cNvSpPr>
            <p:nvPr/>
          </p:nvSpPr>
          <p:spPr bwMode="auto">
            <a:xfrm>
              <a:off x="2630736" y="4981561"/>
              <a:ext cx="622246" cy="373454"/>
            </a:xfrm>
            <a:prstGeom prst="rect">
              <a:avLst/>
            </a:prstGeom>
            <a:noFill/>
            <a:ln w="9525">
              <a:noFill/>
              <a:miter lim="800000"/>
              <a:headEnd/>
              <a:tailEnd/>
            </a:ln>
          </p:spPr>
          <p:txBody>
            <a:bodyPr wrap="none" lIns="91420" tIns="45710" rIns="91420" bIns="45710">
              <a:spAutoFit/>
            </a:bodyPr>
            <a:lstStyle/>
            <a:p>
              <a:pPr eaLnBrk="1" hangingPunct="1"/>
              <a:r>
                <a:rPr kumimoji="1" lang="en-US" altLang="zh-TW" i="1">
                  <a:solidFill>
                    <a:srgbClr val="000000"/>
                  </a:solidFill>
                  <a:latin typeface="Verdana" pitchFamily="34" charset="0"/>
                  <a:ea typeface="Verdana" pitchFamily="34" charset="0"/>
                  <a:cs typeface="Verdana" pitchFamily="34" charset="0"/>
                </a:rPr>
                <a:t>250</a:t>
              </a:r>
            </a:p>
          </p:txBody>
        </p:sp>
        <p:sp>
          <p:nvSpPr>
            <p:cNvPr id="33" name="Text Box 27"/>
            <p:cNvSpPr txBox="1">
              <a:spLocks noChangeArrowheads="1"/>
            </p:cNvSpPr>
            <p:nvPr/>
          </p:nvSpPr>
          <p:spPr bwMode="auto">
            <a:xfrm>
              <a:off x="2630736" y="4524361"/>
              <a:ext cx="622246" cy="373454"/>
            </a:xfrm>
            <a:prstGeom prst="rect">
              <a:avLst/>
            </a:prstGeom>
            <a:noFill/>
            <a:ln w="9525">
              <a:noFill/>
              <a:miter lim="800000"/>
              <a:headEnd/>
              <a:tailEnd/>
            </a:ln>
          </p:spPr>
          <p:txBody>
            <a:bodyPr wrap="none" lIns="91420" tIns="45710" rIns="91420" bIns="45710">
              <a:spAutoFit/>
            </a:bodyPr>
            <a:lstStyle/>
            <a:p>
              <a:pPr eaLnBrk="1" hangingPunct="1"/>
              <a:r>
                <a:rPr kumimoji="1" lang="en-US" altLang="zh-TW" i="1">
                  <a:solidFill>
                    <a:srgbClr val="000000"/>
                  </a:solidFill>
                  <a:latin typeface="Verdana" pitchFamily="34" charset="0"/>
                  <a:ea typeface="Verdana" pitchFamily="34" charset="0"/>
                  <a:cs typeface="Verdana" pitchFamily="34" charset="0"/>
                </a:rPr>
                <a:t>335</a:t>
              </a:r>
            </a:p>
          </p:txBody>
        </p:sp>
        <p:sp>
          <p:nvSpPr>
            <p:cNvPr id="34" name="Text Box 28"/>
            <p:cNvSpPr txBox="1">
              <a:spLocks noChangeArrowheads="1"/>
            </p:cNvSpPr>
            <p:nvPr/>
          </p:nvSpPr>
          <p:spPr bwMode="auto">
            <a:xfrm>
              <a:off x="2630736" y="3914761"/>
              <a:ext cx="622246" cy="373454"/>
            </a:xfrm>
            <a:prstGeom prst="rect">
              <a:avLst/>
            </a:prstGeom>
            <a:noFill/>
            <a:ln w="9525">
              <a:noFill/>
              <a:miter lim="800000"/>
              <a:headEnd/>
              <a:tailEnd/>
            </a:ln>
          </p:spPr>
          <p:txBody>
            <a:bodyPr wrap="none" lIns="91420" tIns="45710" rIns="91420" bIns="45710">
              <a:spAutoFit/>
            </a:bodyPr>
            <a:lstStyle/>
            <a:p>
              <a:pPr eaLnBrk="1" hangingPunct="1"/>
              <a:r>
                <a:rPr kumimoji="1" lang="en-US" altLang="zh-TW" i="1">
                  <a:solidFill>
                    <a:srgbClr val="000000"/>
                  </a:solidFill>
                  <a:latin typeface="Verdana" pitchFamily="34" charset="0"/>
                  <a:ea typeface="Verdana" pitchFamily="34" charset="0"/>
                  <a:cs typeface="Verdana" pitchFamily="34" charset="0"/>
                </a:rPr>
                <a:t>420</a:t>
              </a:r>
            </a:p>
          </p:txBody>
        </p:sp>
        <p:sp>
          <p:nvSpPr>
            <p:cNvPr id="35" name="Text Box 29"/>
            <p:cNvSpPr txBox="1">
              <a:spLocks noChangeArrowheads="1"/>
            </p:cNvSpPr>
            <p:nvPr/>
          </p:nvSpPr>
          <p:spPr bwMode="auto">
            <a:xfrm>
              <a:off x="2630736" y="3228961"/>
              <a:ext cx="622246" cy="373454"/>
            </a:xfrm>
            <a:prstGeom prst="rect">
              <a:avLst/>
            </a:prstGeom>
            <a:noFill/>
            <a:ln w="9525">
              <a:noFill/>
              <a:miter lim="800000"/>
              <a:headEnd/>
              <a:tailEnd/>
            </a:ln>
          </p:spPr>
          <p:txBody>
            <a:bodyPr wrap="none" lIns="91420" tIns="45710" rIns="91420" bIns="45710">
              <a:spAutoFit/>
            </a:bodyPr>
            <a:lstStyle/>
            <a:p>
              <a:pPr eaLnBrk="1" hangingPunct="1"/>
              <a:r>
                <a:rPr kumimoji="1" lang="en-US" altLang="zh-TW" i="1">
                  <a:solidFill>
                    <a:srgbClr val="000000"/>
                  </a:solidFill>
                  <a:latin typeface="Verdana" pitchFamily="34" charset="0"/>
                  <a:ea typeface="Verdana" pitchFamily="34" charset="0"/>
                  <a:cs typeface="Verdana" pitchFamily="34" charset="0"/>
                </a:rPr>
                <a:t>505</a:t>
              </a:r>
            </a:p>
          </p:txBody>
        </p:sp>
        <p:sp>
          <p:nvSpPr>
            <p:cNvPr id="36" name="Text Box 30"/>
            <p:cNvSpPr txBox="1">
              <a:spLocks noChangeArrowheads="1"/>
            </p:cNvSpPr>
            <p:nvPr/>
          </p:nvSpPr>
          <p:spPr bwMode="auto">
            <a:xfrm>
              <a:off x="2630736" y="2924161"/>
              <a:ext cx="622246" cy="373454"/>
            </a:xfrm>
            <a:prstGeom prst="rect">
              <a:avLst/>
            </a:prstGeom>
            <a:noFill/>
            <a:ln w="9525">
              <a:noFill/>
              <a:miter lim="800000"/>
              <a:headEnd/>
              <a:tailEnd/>
            </a:ln>
          </p:spPr>
          <p:txBody>
            <a:bodyPr wrap="none" lIns="91420" tIns="45710" rIns="91420" bIns="45710">
              <a:spAutoFit/>
            </a:bodyPr>
            <a:lstStyle/>
            <a:p>
              <a:pPr eaLnBrk="1" hangingPunct="1"/>
              <a:r>
                <a:rPr kumimoji="1" lang="en-US" altLang="zh-TW" i="1">
                  <a:solidFill>
                    <a:srgbClr val="000000"/>
                  </a:solidFill>
                  <a:latin typeface="Verdana" pitchFamily="34" charset="0"/>
                  <a:ea typeface="Verdana" pitchFamily="34" charset="0"/>
                  <a:cs typeface="Verdana" pitchFamily="34" charset="0"/>
                </a:rPr>
                <a:t>590</a:t>
              </a:r>
            </a:p>
          </p:txBody>
        </p:sp>
        <p:sp>
          <p:nvSpPr>
            <p:cNvPr id="37" name="Text Box 31"/>
            <p:cNvSpPr txBox="1">
              <a:spLocks noChangeArrowheads="1"/>
            </p:cNvSpPr>
            <p:nvPr/>
          </p:nvSpPr>
          <p:spPr bwMode="auto">
            <a:xfrm>
              <a:off x="2630736" y="2619361"/>
              <a:ext cx="622246" cy="373454"/>
            </a:xfrm>
            <a:prstGeom prst="rect">
              <a:avLst/>
            </a:prstGeom>
            <a:noFill/>
            <a:ln w="9525">
              <a:noFill/>
              <a:miter lim="800000"/>
              <a:headEnd/>
              <a:tailEnd/>
            </a:ln>
          </p:spPr>
          <p:txBody>
            <a:bodyPr wrap="none" lIns="91420" tIns="45710" rIns="91420" bIns="45710">
              <a:spAutoFit/>
            </a:bodyPr>
            <a:lstStyle/>
            <a:p>
              <a:pPr eaLnBrk="1" hangingPunct="1"/>
              <a:r>
                <a:rPr kumimoji="1" lang="en-US" altLang="zh-TW" i="1" dirty="0">
                  <a:solidFill>
                    <a:srgbClr val="000000"/>
                  </a:solidFill>
                  <a:latin typeface="Verdana" pitchFamily="34" charset="0"/>
                  <a:ea typeface="Verdana" pitchFamily="34" charset="0"/>
                  <a:cs typeface="Verdana" pitchFamily="34" charset="0"/>
                </a:rPr>
                <a:t>675</a:t>
              </a:r>
            </a:p>
          </p:txBody>
        </p:sp>
        <p:sp>
          <p:nvSpPr>
            <p:cNvPr id="38" name="AutoShape 32"/>
            <p:cNvSpPr>
              <a:spLocks/>
            </p:cNvSpPr>
            <p:nvPr/>
          </p:nvSpPr>
          <p:spPr bwMode="auto">
            <a:xfrm>
              <a:off x="2300536" y="2099394"/>
              <a:ext cx="304800" cy="1295400"/>
            </a:xfrm>
            <a:prstGeom prst="leftBrace">
              <a:avLst>
                <a:gd name="adj1" fmla="val 35417"/>
                <a:gd name="adj2" fmla="val 51102"/>
              </a:avLst>
            </a:prstGeom>
            <a:noFill/>
            <a:ln w="9525">
              <a:solidFill>
                <a:schemeClr val="tx1"/>
              </a:solidFill>
              <a:round/>
              <a:headEnd/>
              <a:tailEnd/>
            </a:ln>
          </p:spPr>
          <p:txBody>
            <a:bodyPr wrap="none" anchor="ctr"/>
            <a:lstStyle/>
            <a:p>
              <a:endParaRPr lang="zh-TW" altLang="en-US">
                <a:latin typeface="+mn-ea"/>
              </a:endParaRPr>
            </a:p>
          </p:txBody>
        </p:sp>
        <p:sp>
          <p:nvSpPr>
            <p:cNvPr id="39" name="AutoShape 33"/>
            <p:cNvSpPr>
              <a:spLocks/>
            </p:cNvSpPr>
            <p:nvPr/>
          </p:nvSpPr>
          <p:spPr bwMode="auto">
            <a:xfrm>
              <a:off x="2376736" y="3470994"/>
              <a:ext cx="228600" cy="1219200"/>
            </a:xfrm>
            <a:prstGeom prst="leftBrace">
              <a:avLst>
                <a:gd name="adj1" fmla="val 44444"/>
                <a:gd name="adj2" fmla="val 50000"/>
              </a:avLst>
            </a:prstGeom>
            <a:noFill/>
            <a:ln w="9525">
              <a:solidFill>
                <a:schemeClr val="tx1"/>
              </a:solidFill>
              <a:round/>
              <a:headEnd/>
              <a:tailEnd/>
            </a:ln>
          </p:spPr>
          <p:txBody>
            <a:bodyPr wrap="none" anchor="ctr"/>
            <a:lstStyle/>
            <a:p>
              <a:endParaRPr lang="zh-TW" altLang="en-US">
                <a:latin typeface="+mn-ea"/>
              </a:endParaRPr>
            </a:p>
          </p:txBody>
        </p:sp>
        <p:sp>
          <p:nvSpPr>
            <p:cNvPr id="40" name="AutoShape 34"/>
            <p:cNvSpPr>
              <a:spLocks/>
            </p:cNvSpPr>
            <p:nvPr/>
          </p:nvSpPr>
          <p:spPr bwMode="auto">
            <a:xfrm>
              <a:off x="2376736" y="4766394"/>
              <a:ext cx="228600" cy="1295400"/>
            </a:xfrm>
            <a:prstGeom prst="leftBrace">
              <a:avLst>
                <a:gd name="adj1" fmla="val 47222"/>
                <a:gd name="adj2" fmla="val 50000"/>
              </a:avLst>
            </a:prstGeom>
            <a:noFill/>
            <a:ln w="9525">
              <a:solidFill>
                <a:schemeClr val="tx1"/>
              </a:solidFill>
              <a:round/>
              <a:headEnd/>
              <a:tailEnd/>
            </a:ln>
          </p:spPr>
          <p:txBody>
            <a:bodyPr wrap="none" anchor="ctr"/>
            <a:lstStyle/>
            <a:p>
              <a:endParaRPr lang="zh-TW" altLang="en-US">
                <a:latin typeface="+mn-ea"/>
              </a:endParaRPr>
            </a:p>
          </p:txBody>
        </p:sp>
        <p:sp>
          <p:nvSpPr>
            <p:cNvPr id="41" name="Text Box 35"/>
            <p:cNvSpPr txBox="1">
              <a:spLocks noChangeArrowheads="1"/>
            </p:cNvSpPr>
            <p:nvPr/>
          </p:nvSpPr>
          <p:spPr bwMode="auto">
            <a:xfrm>
              <a:off x="1995736" y="1413594"/>
              <a:ext cx="1752600" cy="457200"/>
            </a:xfrm>
            <a:prstGeom prst="rect">
              <a:avLst/>
            </a:prstGeom>
            <a:noFill/>
            <a:ln w="9525">
              <a:noFill/>
              <a:miter lim="800000"/>
              <a:headEnd/>
              <a:tailEnd/>
            </a:ln>
          </p:spPr>
          <p:txBody>
            <a:bodyPr lIns="91420" tIns="45710" rIns="91420" bIns="45710">
              <a:spAutoFit/>
            </a:bodyPr>
            <a:lstStyle/>
            <a:p>
              <a:pPr eaLnBrk="1" hangingPunct="1">
                <a:spcBef>
                  <a:spcPct val="50000"/>
                </a:spcBef>
              </a:pPr>
              <a:r>
                <a:rPr kumimoji="1" lang="en-US" altLang="zh-TW" sz="2400" b="1" dirty="0">
                  <a:solidFill>
                    <a:schemeClr val="tx2"/>
                  </a:solidFill>
                  <a:latin typeface="+mn-ea"/>
                </a:rPr>
                <a:t>[</a:t>
              </a:r>
              <a:r>
                <a:rPr kumimoji="1" lang="zh-TW" altLang="en-US" sz="2400" b="1" dirty="0">
                  <a:solidFill>
                    <a:schemeClr val="tx2"/>
                  </a:solidFill>
                  <a:latin typeface="+mn-ea"/>
                </a:rPr>
                <a:t>綜合評分</a:t>
              </a:r>
              <a:r>
                <a:rPr kumimoji="1" lang="en-US" altLang="zh-TW" sz="2400" b="1" dirty="0">
                  <a:solidFill>
                    <a:schemeClr val="tx2"/>
                  </a:solidFill>
                  <a:latin typeface="+mn-ea"/>
                </a:rPr>
                <a:t>]</a:t>
              </a:r>
            </a:p>
          </p:txBody>
        </p:sp>
        <p:sp>
          <p:nvSpPr>
            <p:cNvPr id="42" name="Text Box 36"/>
            <p:cNvSpPr txBox="1">
              <a:spLocks noChangeArrowheads="1"/>
            </p:cNvSpPr>
            <p:nvPr/>
          </p:nvSpPr>
          <p:spPr bwMode="auto">
            <a:xfrm>
              <a:off x="3976936" y="6013889"/>
              <a:ext cx="376986" cy="373454"/>
            </a:xfrm>
            <a:prstGeom prst="rect">
              <a:avLst/>
            </a:prstGeom>
            <a:noFill/>
            <a:ln w="9525">
              <a:noFill/>
              <a:miter lim="800000"/>
              <a:headEnd/>
              <a:tailEnd/>
            </a:ln>
          </p:spPr>
          <p:txBody>
            <a:bodyPr wrap="none" lIns="91420" tIns="45710" rIns="91420" bIns="45710">
              <a:spAutoFit/>
            </a:bodyPr>
            <a:lstStyle/>
            <a:p>
              <a:pPr eaLnBrk="1" hangingPunct="1"/>
              <a:r>
                <a:rPr kumimoji="1" lang="en-US" altLang="zh-TW" b="1" i="1" dirty="0">
                  <a:solidFill>
                    <a:srgbClr val="FF0000"/>
                  </a:solidFill>
                  <a:latin typeface="Verdana" pitchFamily="34" charset="0"/>
                  <a:ea typeface="Verdana" pitchFamily="34" charset="0"/>
                  <a:cs typeface="Verdana" pitchFamily="34" charset="0"/>
                </a:rPr>
                <a:t>D</a:t>
              </a:r>
            </a:p>
          </p:txBody>
        </p:sp>
        <p:sp>
          <p:nvSpPr>
            <p:cNvPr id="43" name="Text Box 37"/>
            <p:cNvSpPr txBox="1">
              <a:spLocks noChangeArrowheads="1"/>
            </p:cNvSpPr>
            <p:nvPr/>
          </p:nvSpPr>
          <p:spPr bwMode="auto">
            <a:xfrm>
              <a:off x="5011986" y="5960481"/>
              <a:ext cx="3352800" cy="404576"/>
            </a:xfrm>
            <a:prstGeom prst="rect">
              <a:avLst/>
            </a:prstGeom>
            <a:noFill/>
            <a:ln w="9525">
              <a:noFill/>
              <a:miter lim="800000"/>
              <a:headEnd/>
              <a:tailEnd/>
            </a:ln>
          </p:spPr>
          <p:txBody>
            <a:bodyPr lIns="91420" tIns="45710" rIns="91420" bIns="45710">
              <a:spAutoFit/>
            </a:bodyPr>
            <a:lstStyle/>
            <a:p>
              <a:pPr eaLnBrk="1" hangingPunct="1">
                <a:spcBef>
                  <a:spcPct val="20000"/>
                </a:spcBef>
              </a:pPr>
              <a:r>
                <a:rPr kumimoji="1" lang="en-US" altLang="zh-TW" sz="2000" b="1" dirty="0">
                  <a:solidFill>
                    <a:srgbClr val="FF0000"/>
                  </a:solidFill>
                  <a:latin typeface="+mj-lt"/>
                </a:rPr>
                <a:t>Default(</a:t>
              </a:r>
              <a:r>
                <a:rPr kumimoji="1" lang="zh-TW" altLang="en-US" sz="2000" b="1" dirty="0">
                  <a:solidFill>
                    <a:srgbClr val="FF0000"/>
                  </a:solidFill>
                  <a:latin typeface="+mj-lt"/>
                </a:rPr>
                <a:t>發生違約情事</a:t>
              </a:r>
              <a:r>
                <a:rPr kumimoji="1" lang="en-US" altLang="zh-TW" sz="2000" b="1" dirty="0">
                  <a:solidFill>
                    <a:srgbClr val="FF0000"/>
                  </a:solidFill>
                  <a:latin typeface="+mj-lt"/>
                </a:rPr>
                <a:t>)</a:t>
              </a:r>
            </a:p>
          </p:txBody>
        </p:sp>
        <p:grpSp>
          <p:nvGrpSpPr>
            <p:cNvPr id="7" name="Group 38"/>
            <p:cNvGrpSpPr>
              <a:grpSpLocks/>
            </p:cNvGrpSpPr>
            <p:nvPr/>
          </p:nvGrpSpPr>
          <p:grpSpPr bwMode="auto">
            <a:xfrm>
              <a:off x="3360986" y="2062881"/>
              <a:ext cx="381000" cy="3886200"/>
              <a:chOff x="2352" y="1104"/>
              <a:chExt cx="240" cy="2448"/>
            </a:xfrm>
          </p:grpSpPr>
          <p:grpSp>
            <p:nvGrpSpPr>
              <p:cNvPr id="8" name="Group 39"/>
              <p:cNvGrpSpPr>
                <a:grpSpLocks/>
              </p:cNvGrpSpPr>
              <p:nvPr/>
            </p:nvGrpSpPr>
            <p:grpSpPr bwMode="auto">
              <a:xfrm>
                <a:off x="2352" y="1104"/>
                <a:ext cx="240" cy="2448"/>
                <a:chOff x="2352" y="1104"/>
                <a:chExt cx="240" cy="2448"/>
              </a:xfrm>
            </p:grpSpPr>
            <p:sp>
              <p:nvSpPr>
                <p:cNvPr id="48" name="Rectangle 40"/>
                <p:cNvSpPr>
                  <a:spLocks noChangeArrowheads="1"/>
                </p:cNvSpPr>
                <p:nvPr/>
              </p:nvSpPr>
              <p:spPr bwMode="auto">
                <a:xfrm>
                  <a:off x="2392" y="1104"/>
                  <a:ext cx="160" cy="816"/>
                </a:xfrm>
                <a:prstGeom prst="rect">
                  <a:avLst/>
                </a:prstGeom>
                <a:solidFill>
                  <a:srgbClr val="92D050"/>
                </a:solidFill>
                <a:ln w="9525">
                  <a:solidFill>
                    <a:schemeClr val="tx1"/>
                  </a:solidFill>
                  <a:miter lim="800000"/>
                  <a:headEnd/>
                  <a:tailEnd/>
                </a:ln>
              </p:spPr>
              <p:txBody>
                <a:bodyPr wrap="none" anchor="ctr"/>
                <a:lstStyle/>
                <a:p>
                  <a:endParaRPr lang="zh-TW" altLang="en-US">
                    <a:latin typeface="+mn-ea"/>
                  </a:endParaRPr>
                </a:p>
              </p:txBody>
            </p:sp>
            <p:sp>
              <p:nvSpPr>
                <p:cNvPr id="49" name="Rectangle 41"/>
                <p:cNvSpPr>
                  <a:spLocks noChangeArrowheads="1"/>
                </p:cNvSpPr>
                <p:nvPr/>
              </p:nvSpPr>
              <p:spPr bwMode="auto">
                <a:xfrm>
                  <a:off x="2392" y="1920"/>
                  <a:ext cx="160" cy="816"/>
                </a:xfrm>
                <a:prstGeom prst="rect">
                  <a:avLst/>
                </a:prstGeom>
                <a:solidFill>
                  <a:srgbClr val="F67B00"/>
                </a:solidFill>
                <a:ln w="9525">
                  <a:solidFill>
                    <a:schemeClr val="tx1"/>
                  </a:solidFill>
                  <a:miter lim="800000"/>
                  <a:headEnd/>
                  <a:tailEnd/>
                </a:ln>
              </p:spPr>
              <p:txBody>
                <a:bodyPr wrap="none" anchor="ctr"/>
                <a:lstStyle/>
                <a:p>
                  <a:endParaRPr lang="zh-TW" altLang="en-US">
                    <a:latin typeface="+mn-ea"/>
                  </a:endParaRPr>
                </a:p>
              </p:txBody>
            </p:sp>
            <p:sp>
              <p:nvSpPr>
                <p:cNvPr id="50" name="Rectangle 42"/>
                <p:cNvSpPr>
                  <a:spLocks noChangeArrowheads="1"/>
                </p:cNvSpPr>
                <p:nvPr/>
              </p:nvSpPr>
              <p:spPr bwMode="auto">
                <a:xfrm>
                  <a:off x="2392" y="2736"/>
                  <a:ext cx="160" cy="816"/>
                </a:xfrm>
                <a:prstGeom prst="rect">
                  <a:avLst/>
                </a:prstGeom>
                <a:solidFill>
                  <a:srgbClr val="FF0000"/>
                </a:solidFill>
                <a:ln w="9525">
                  <a:solidFill>
                    <a:schemeClr val="tx1"/>
                  </a:solidFill>
                  <a:miter lim="800000"/>
                  <a:headEnd/>
                  <a:tailEnd/>
                </a:ln>
              </p:spPr>
              <p:txBody>
                <a:bodyPr wrap="none" anchor="ctr"/>
                <a:lstStyle/>
                <a:p>
                  <a:endParaRPr lang="zh-TW" altLang="en-US">
                    <a:latin typeface="+mn-ea"/>
                  </a:endParaRPr>
                </a:p>
              </p:txBody>
            </p:sp>
            <p:sp>
              <p:nvSpPr>
                <p:cNvPr id="51" name="Line 43"/>
                <p:cNvSpPr>
                  <a:spLocks noChangeShapeType="1"/>
                </p:cNvSpPr>
                <p:nvPr/>
              </p:nvSpPr>
              <p:spPr bwMode="auto">
                <a:xfrm>
                  <a:off x="2352" y="1296"/>
                  <a:ext cx="240" cy="0"/>
                </a:xfrm>
                <a:prstGeom prst="line">
                  <a:avLst/>
                </a:prstGeom>
                <a:noFill/>
                <a:ln w="9525">
                  <a:solidFill>
                    <a:schemeClr val="tx1"/>
                  </a:solidFill>
                  <a:round/>
                  <a:headEnd/>
                  <a:tailEnd/>
                </a:ln>
              </p:spPr>
              <p:txBody>
                <a:bodyPr/>
                <a:lstStyle/>
                <a:p>
                  <a:endParaRPr lang="zh-TW" altLang="en-US">
                    <a:latin typeface="+mn-ea"/>
                  </a:endParaRPr>
                </a:p>
              </p:txBody>
            </p:sp>
            <p:sp>
              <p:nvSpPr>
                <p:cNvPr id="52" name="Line 44"/>
                <p:cNvSpPr>
                  <a:spLocks noChangeShapeType="1"/>
                </p:cNvSpPr>
                <p:nvPr/>
              </p:nvSpPr>
              <p:spPr bwMode="auto">
                <a:xfrm>
                  <a:off x="2352" y="1536"/>
                  <a:ext cx="240" cy="0"/>
                </a:xfrm>
                <a:prstGeom prst="line">
                  <a:avLst/>
                </a:prstGeom>
                <a:noFill/>
                <a:ln w="9525">
                  <a:solidFill>
                    <a:schemeClr val="tx1"/>
                  </a:solidFill>
                  <a:round/>
                  <a:headEnd/>
                  <a:tailEnd/>
                </a:ln>
              </p:spPr>
              <p:txBody>
                <a:bodyPr/>
                <a:lstStyle/>
                <a:p>
                  <a:endParaRPr lang="zh-TW" altLang="en-US">
                    <a:latin typeface="+mn-ea"/>
                  </a:endParaRPr>
                </a:p>
              </p:txBody>
            </p:sp>
            <p:sp>
              <p:nvSpPr>
                <p:cNvPr id="53" name="Line 45"/>
                <p:cNvSpPr>
                  <a:spLocks noChangeShapeType="1"/>
                </p:cNvSpPr>
                <p:nvPr/>
              </p:nvSpPr>
              <p:spPr bwMode="auto">
                <a:xfrm>
                  <a:off x="2352" y="1728"/>
                  <a:ext cx="240" cy="0"/>
                </a:xfrm>
                <a:prstGeom prst="line">
                  <a:avLst/>
                </a:prstGeom>
                <a:noFill/>
                <a:ln w="9525">
                  <a:solidFill>
                    <a:schemeClr val="tx1"/>
                  </a:solidFill>
                  <a:round/>
                  <a:headEnd/>
                  <a:tailEnd/>
                </a:ln>
              </p:spPr>
              <p:txBody>
                <a:bodyPr/>
                <a:lstStyle/>
                <a:p>
                  <a:endParaRPr lang="zh-TW" altLang="en-US">
                    <a:latin typeface="+mn-ea"/>
                  </a:endParaRPr>
                </a:p>
              </p:txBody>
            </p:sp>
            <p:sp>
              <p:nvSpPr>
                <p:cNvPr id="54" name="Line 46"/>
                <p:cNvSpPr>
                  <a:spLocks noChangeShapeType="1"/>
                </p:cNvSpPr>
                <p:nvPr/>
              </p:nvSpPr>
              <p:spPr bwMode="auto">
                <a:xfrm>
                  <a:off x="2352" y="2352"/>
                  <a:ext cx="240" cy="0"/>
                </a:xfrm>
                <a:prstGeom prst="line">
                  <a:avLst/>
                </a:prstGeom>
                <a:noFill/>
                <a:ln w="9525">
                  <a:solidFill>
                    <a:schemeClr val="tx1"/>
                  </a:solidFill>
                  <a:round/>
                  <a:headEnd/>
                  <a:tailEnd/>
                </a:ln>
              </p:spPr>
              <p:txBody>
                <a:bodyPr/>
                <a:lstStyle/>
                <a:p>
                  <a:endParaRPr lang="zh-TW" altLang="en-US">
                    <a:latin typeface="+mn-ea"/>
                  </a:endParaRPr>
                </a:p>
              </p:txBody>
            </p:sp>
            <p:sp>
              <p:nvSpPr>
                <p:cNvPr id="55" name="Line 47"/>
                <p:cNvSpPr>
                  <a:spLocks noChangeShapeType="1"/>
                </p:cNvSpPr>
                <p:nvPr/>
              </p:nvSpPr>
              <p:spPr bwMode="auto">
                <a:xfrm>
                  <a:off x="2352" y="3024"/>
                  <a:ext cx="240" cy="0"/>
                </a:xfrm>
                <a:prstGeom prst="line">
                  <a:avLst/>
                </a:prstGeom>
                <a:noFill/>
                <a:ln w="9525">
                  <a:solidFill>
                    <a:schemeClr val="tx1"/>
                  </a:solidFill>
                  <a:round/>
                  <a:headEnd/>
                  <a:tailEnd/>
                </a:ln>
              </p:spPr>
              <p:txBody>
                <a:bodyPr/>
                <a:lstStyle/>
                <a:p>
                  <a:endParaRPr lang="zh-TW" altLang="en-US">
                    <a:latin typeface="+mn-ea"/>
                  </a:endParaRPr>
                </a:p>
              </p:txBody>
            </p:sp>
            <p:sp>
              <p:nvSpPr>
                <p:cNvPr id="56" name="Line 48"/>
                <p:cNvSpPr>
                  <a:spLocks noChangeShapeType="1"/>
                </p:cNvSpPr>
                <p:nvPr/>
              </p:nvSpPr>
              <p:spPr bwMode="auto">
                <a:xfrm>
                  <a:off x="2352" y="3312"/>
                  <a:ext cx="240" cy="0"/>
                </a:xfrm>
                <a:prstGeom prst="line">
                  <a:avLst/>
                </a:prstGeom>
                <a:noFill/>
                <a:ln w="9525">
                  <a:solidFill>
                    <a:schemeClr val="tx1"/>
                  </a:solidFill>
                  <a:round/>
                  <a:headEnd/>
                  <a:tailEnd/>
                </a:ln>
              </p:spPr>
              <p:txBody>
                <a:bodyPr/>
                <a:lstStyle/>
                <a:p>
                  <a:endParaRPr lang="zh-TW" altLang="en-US">
                    <a:latin typeface="+mn-ea"/>
                  </a:endParaRPr>
                </a:p>
              </p:txBody>
            </p:sp>
          </p:grpSp>
          <p:sp>
            <p:nvSpPr>
              <p:cNvPr id="46" name="Line 49"/>
              <p:cNvSpPr>
                <a:spLocks noChangeShapeType="1"/>
              </p:cNvSpPr>
              <p:nvPr/>
            </p:nvSpPr>
            <p:spPr bwMode="auto">
              <a:xfrm>
                <a:off x="2352" y="1920"/>
                <a:ext cx="240" cy="0"/>
              </a:xfrm>
              <a:prstGeom prst="line">
                <a:avLst/>
              </a:prstGeom>
              <a:noFill/>
              <a:ln w="9525">
                <a:solidFill>
                  <a:schemeClr val="tx1"/>
                </a:solidFill>
                <a:round/>
                <a:headEnd/>
                <a:tailEnd/>
              </a:ln>
            </p:spPr>
            <p:txBody>
              <a:bodyPr/>
              <a:lstStyle/>
              <a:p>
                <a:endParaRPr lang="zh-TW" altLang="en-US">
                  <a:latin typeface="+mn-ea"/>
                </a:endParaRPr>
              </a:p>
            </p:txBody>
          </p:sp>
          <p:sp>
            <p:nvSpPr>
              <p:cNvPr id="47" name="Line 50"/>
              <p:cNvSpPr>
                <a:spLocks noChangeShapeType="1"/>
              </p:cNvSpPr>
              <p:nvPr/>
            </p:nvSpPr>
            <p:spPr bwMode="auto">
              <a:xfrm>
                <a:off x="2352" y="2736"/>
                <a:ext cx="240" cy="0"/>
              </a:xfrm>
              <a:prstGeom prst="line">
                <a:avLst/>
              </a:prstGeom>
              <a:noFill/>
              <a:ln w="9525">
                <a:solidFill>
                  <a:schemeClr val="tx1"/>
                </a:solidFill>
                <a:round/>
                <a:headEnd/>
                <a:tailEnd/>
              </a:ln>
            </p:spPr>
            <p:txBody>
              <a:bodyPr/>
              <a:lstStyle/>
              <a:p>
                <a:endParaRPr lang="zh-TW" altLang="en-US">
                  <a:latin typeface="+mn-ea"/>
                </a:endParaRPr>
              </a:p>
            </p:txBody>
          </p:sp>
        </p:grpSp>
      </p:grpSp>
      <p:sp>
        <p:nvSpPr>
          <p:cNvPr id="57" name="Text Box 36"/>
          <p:cNvSpPr txBox="1">
            <a:spLocks noChangeArrowheads="1"/>
          </p:cNvSpPr>
          <p:nvPr/>
        </p:nvSpPr>
        <p:spPr bwMode="auto">
          <a:xfrm>
            <a:off x="4144590" y="6002095"/>
            <a:ext cx="351338" cy="369312"/>
          </a:xfrm>
          <a:prstGeom prst="rect">
            <a:avLst/>
          </a:prstGeom>
          <a:noFill/>
          <a:ln w="9525">
            <a:noFill/>
            <a:miter lim="800000"/>
            <a:headEnd/>
            <a:tailEnd/>
          </a:ln>
        </p:spPr>
        <p:txBody>
          <a:bodyPr wrap="none" lIns="91420" tIns="45710" rIns="91420" bIns="45710">
            <a:spAutoFit/>
          </a:bodyPr>
          <a:lstStyle/>
          <a:p>
            <a:pPr eaLnBrk="1" hangingPunct="1"/>
            <a:r>
              <a:rPr kumimoji="1" lang="en-US" altLang="zh-TW" b="1" i="1" dirty="0" smtClean="0">
                <a:solidFill>
                  <a:srgbClr val="0000FF"/>
                </a:solidFill>
                <a:latin typeface="Verdana" pitchFamily="34" charset="0"/>
                <a:ea typeface="Verdana" pitchFamily="34" charset="0"/>
                <a:cs typeface="Verdana" pitchFamily="34" charset="0"/>
              </a:rPr>
              <a:t>C</a:t>
            </a:r>
            <a:endParaRPr kumimoji="1" lang="en-US" altLang="zh-TW" b="1" i="1" dirty="0">
              <a:solidFill>
                <a:srgbClr val="0000FF"/>
              </a:solidFill>
              <a:latin typeface="Verdana" pitchFamily="34" charset="0"/>
              <a:ea typeface="Verdana" pitchFamily="34" charset="0"/>
              <a:cs typeface="Verdana" pitchFamily="34" charset="0"/>
            </a:endParaRPr>
          </a:p>
        </p:txBody>
      </p:sp>
      <p:sp>
        <p:nvSpPr>
          <p:cNvPr id="58" name="Text Box 37"/>
          <p:cNvSpPr txBox="1">
            <a:spLocks noChangeArrowheads="1"/>
          </p:cNvSpPr>
          <p:nvPr/>
        </p:nvSpPr>
        <p:spPr bwMode="auto">
          <a:xfrm>
            <a:off x="5179640" y="5981239"/>
            <a:ext cx="3352800" cy="400089"/>
          </a:xfrm>
          <a:prstGeom prst="rect">
            <a:avLst/>
          </a:prstGeom>
          <a:noFill/>
          <a:ln w="9525">
            <a:noFill/>
            <a:miter lim="800000"/>
            <a:headEnd/>
            <a:tailEnd/>
          </a:ln>
        </p:spPr>
        <p:txBody>
          <a:bodyPr lIns="91420" tIns="45710" rIns="91420" bIns="45710">
            <a:spAutoFit/>
          </a:bodyPr>
          <a:lstStyle/>
          <a:p>
            <a:pPr lvl="0"/>
            <a:r>
              <a:rPr lang="zh-TW" altLang="en-US" sz="2000" b="1" dirty="0" smtClean="0">
                <a:solidFill>
                  <a:srgbClr val="0000FF"/>
                </a:solidFill>
                <a:latin typeface="+mn-ea"/>
              </a:rPr>
              <a:t>遲交</a:t>
            </a:r>
            <a:r>
              <a:rPr lang="en-US" altLang="zh-TW" sz="2000" b="1" dirty="0" smtClean="0">
                <a:solidFill>
                  <a:srgbClr val="0000FF"/>
                </a:solidFill>
                <a:latin typeface="+mn-ea"/>
              </a:rPr>
              <a:t>/</a:t>
            </a:r>
            <a:r>
              <a:rPr lang="zh-TW" altLang="en-US" sz="2000" b="1" dirty="0" smtClean="0">
                <a:solidFill>
                  <a:srgbClr val="0000FF"/>
                </a:solidFill>
                <a:latin typeface="+mn-ea"/>
              </a:rPr>
              <a:t>不交財報</a:t>
            </a:r>
            <a:endParaRPr lang="zh-TW" altLang="en-US" sz="2000" b="1" dirty="0">
              <a:solidFill>
                <a:srgbClr val="0000FF"/>
              </a:solidFill>
            </a:endParaRPr>
          </a:p>
        </p:txBody>
      </p:sp>
    </p:spTree>
    <p:extLst>
      <p:ext uri="{BB962C8B-B14F-4D97-AF65-F5344CB8AC3E}">
        <p14:creationId xmlns:p14="http://schemas.microsoft.com/office/powerpoint/2010/main" val="296567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1"/>
          </p:nvPr>
        </p:nvSpPr>
        <p:spPr/>
        <p:txBody>
          <a:bodyPr/>
          <a:lstStyle/>
          <a:p>
            <a:pPr algn="l"/>
            <a:r>
              <a:rPr lang="en-US" altLang="zh-TW" dirty="0" smtClean="0"/>
              <a:t>TCRI</a:t>
            </a:r>
            <a:r>
              <a:rPr lang="zh-TW" altLang="en-US" dirty="0" smtClean="0"/>
              <a:t>方法論</a:t>
            </a:r>
            <a:endParaRPr lang="zh-TW" altLang="zh-TW" dirty="0" smtClean="0"/>
          </a:p>
        </p:txBody>
      </p:sp>
      <p:sp>
        <p:nvSpPr>
          <p:cNvPr id="5" name="投影片編號版面配置區 4"/>
          <p:cNvSpPr>
            <a:spLocks noGrp="1"/>
          </p:cNvSpPr>
          <p:nvPr>
            <p:ph type="sldNum" sz="quarter" idx="12"/>
          </p:nvPr>
        </p:nvSpPr>
        <p:spPr/>
        <p:txBody>
          <a:bodyPr/>
          <a:lstStyle/>
          <a:p>
            <a:fld id="{BEC71E89-DB97-4238-A838-D14EE2B303CA}" type="slidenum">
              <a:rPr lang="zh-TW" altLang="en-US" smtClean="0"/>
              <a:pPr/>
              <a:t>9</a:t>
            </a:fld>
            <a:endParaRPr lang="zh-TW" altLang="en-US" dirty="0"/>
          </a:p>
        </p:txBody>
      </p:sp>
      <p:sp>
        <p:nvSpPr>
          <p:cNvPr id="6" name="標題 5"/>
          <p:cNvSpPr>
            <a:spLocks noGrp="1"/>
          </p:cNvSpPr>
          <p:nvPr>
            <p:ph type="title"/>
          </p:nvPr>
        </p:nvSpPr>
        <p:spPr/>
        <p:txBody>
          <a:bodyPr/>
          <a:lstStyle/>
          <a:p>
            <a:r>
              <a:rPr lang="en-US" altLang="zh-TW" i="1" dirty="0" smtClean="0"/>
              <a:t>TCRI</a:t>
            </a:r>
            <a:r>
              <a:rPr lang="zh-TW" altLang="en-US" i="1" dirty="0" smtClean="0"/>
              <a:t> </a:t>
            </a:r>
            <a:r>
              <a:rPr lang="zh-TW" altLang="en-US" dirty="0" smtClean="0"/>
              <a:t>違約定義：</a:t>
            </a:r>
            <a:r>
              <a:rPr lang="en-US" altLang="zh-TW" dirty="0" smtClean="0"/>
              <a:t>5+2+2</a:t>
            </a:r>
            <a:endParaRPr lang="zh-TW" altLang="en-US" dirty="0"/>
          </a:p>
        </p:txBody>
      </p:sp>
      <p:graphicFrame>
        <p:nvGraphicFramePr>
          <p:cNvPr id="8" name="內容版面配置區 3"/>
          <p:cNvGraphicFramePr>
            <a:graphicFrameLocks/>
          </p:cNvGraphicFramePr>
          <p:nvPr/>
        </p:nvGraphicFramePr>
        <p:xfrm>
          <a:off x="611560" y="1052736"/>
          <a:ext cx="7787208"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矩形 6"/>
          <p:cNvSpPr/>
          <p:nvPr/>
        </p:nvSpPr>
        <p:spPr>
          <a:xfrm>
            <a:off x="6516216" y="5847655"/>
            <a:ext cx="1872208" cy="461665"/>
          </a:xfrm>
          <a:prstGeom prst="rect">
            <a:avLst/>
          </a:prstGeom>
        </p:spPr>
        <p:txBody>
          <a:bodyPr wrap="square">
            <a:spAutoFit/>
          </a:bodyPr>
          <a:lstStyle/>
          <a:p>
            <a:pPr algn="r">
              <a:buNone/>
            </a:pPr>
            <a:r>
              <a:rPr lang="zh-TW" altLang="en-US" sz="2400" i="1" dirty="0" smtClean="0">
                <a:solidFill>
                  <a:srgbClr val="0000FF"/>
                </a:solidFill>
              </a:rPr>
              <a:t>交易所處置</a:t>
            </a:r>
            <a:r>
              <a:rPr lang="en-US" altLang="zh-TW" sz="2400" i="1" dirty="0" smtClean="0">
                <a:solidFill>
                  <a:srgbClr val="0000FF"/>
                </a:solidFill>
              </a:rPr>
              <a:t>?</a:t>
            </a:r>
          </a:p>
        </p:txBody>
      </p:sp>
      <p:sp>
        <p:nvSpPr>
          <p:cNvPr id="9" name="矩形 8"/>
          <p:cNvSpPr/>
          <p:nvPr/>
        </p:nvSpPr>
        <p:spPr>
          <a:xfrm>
            <a:off x="683568" y="5877272"/>
            <a:ext cx="4608512" cy="338554"/>
          </a:xfrm>
          <a:prstGeom prst="rect">
            <a:avLst/>
          </a:prstGeom>
        </p:spPr>
        <p:txBody>
          <a:bodyPr wrap="square">
            <a:spAutoFit/>
          </a:bodyPr>
          <a:lstStyle/>
          <a:p>
            <a:pPr algn="r">
              <a:buNone/>
            </a:pPr>
            <a:r>
              <a:rPr lang="en-US" altLang="zh-TW" sz="1600" i="1" dirty="0" smtClean="0">
                <a:solidFill>
                  <a:srgbClr val="0000FF"/>
                </a:solidFill>
                <a:hlinkClick r:id="rId7" action="ppaction://hlinkfile"/>
              </a:rPr>
              <a:t>94_TCRI</a:t>
            </a:r>
            <a:r>
              <a:rPr lang="zh-TW" altLang="en-US" sz="1600" i="1" dirty="0" smtClean="0">
                <a:solidFill>
                  <a:srgbClr val="0000FF"/>
                </a:solidFill>
                <a:hlinkClick r:id="rId7" action="ppaction://hlinkfile"/>
              </a:rPr>
              <a:t>方法論：違約狀態之解除規則</a:t>
            </a:r>
            <a:r>
              <a:rPr lang="en-US" altLang="zh-TW" sz="1600" i="1" dirty="0" smtClean="0">
                <a:solidFill>
                  <a:srgbClr val="0000FF"/>
                </a:solidFill>
                <a:hlinkClick r:id="rId7" action="ppaction://hlinkfile"/>
              </a:rPr>
              <a:t>.</a:t>
            </a:r>
            <a:r>
              <a:rPr lang="en-US" altLang="zh-TW" sz="1600" i="1" dirty="0" err="1" smtClean="0">
                <a:solidFill>
                  <a:srgbClr val="0000FF"/>
                </a:solidFill>
                <a:hlinkClick r:id="rId7" action="ppaction://hlinkfile"/>
              </a:rPr>
              <a:t>pdf</a:t>
            </a:r>
            <a:endParaRPr lang="en-US" altLang="zh-TW" sz="1600" i="1" dirty="0" smtClean="0">
              <a:solidFill>
                <a:srgbClr val="0000FF"/>
              </a:solidFill>
            </a:endParaRPr>
          </a:p>
        </p:txBody>
      </p:sp>
    </p:spTree>
    <p:extLst>
      <p:ext uri="{BB962C8B-B14F-4D97-AF65-F5344CB8AC3E}">
        <p14:creationId xmlns:p14="http://schemas.microsoft.com/office/powerpoint/2010/main" val="41608447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graphicEl>
                                              <a:dgm id="{F034C57B-1C37-4644-A78F-F0E0697FA43C}"/>
                                            </p:graphicEl>
                                          </p:spTgt>
                                        </p:tgtEl>
                                        <p:attrNameLst>
                                          <p:attrName>style.visibility</p:attrName>
                                        </p:attrNameLst>
                                      </p:cBhvr>
                                      <p:to>
                                        <p:strVal val="visible"/>
                                      </p:to>
                                    </p:set>
                                    <p:animEffect transition="in" filter="fade">
                                      <p:cBhvr>
                                        <p:cTn id="7" dur="1000"/>
                                        <p:tgtEl>
                                          <p:spTgt spid="8">
                                            <p:graphicEl>
                                              <a:dgm id="{F034C57B-1C37-4644-A78F-F0E0697FA43C}"/>
                                            </p:graphic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graphicEl>
                                              <a:dgm id="{262C386F-29E8-4B78-972B-75536C509C7C}"/>
                                            </p:graphicEl>
                                          </p:spTgt>
                                        </p:tgtEl>
                                        <p:attrNameLst>
                                          <p:attrName>style.visibility</p:attrName>
                                        </p:attrNameLst>
                                      </p:cBhvr>
                                      <p:to>
                                        <p:strVal val="visible"/>
                                      </p:to>
                                    </p:set>
                                    <p:animEffect transition="in" filter="fade">
                                      <p:cBhvr>
                                        <p:cTn id="11" dur="1000"/>
                                        <p:tgtEl>
                                          <p:spTgt spid="8">
                                            <p:graphicEl>
                                              <a:dgm id="{262C386F-29E8-4B78-972B-75536C509C7C}"/>
                                            </p:graphic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8">
                                            <p:graphicEl>
                                              <a:dgm id="{D38E9CF0-088A-4EFF-851D-E1877132DF85}"/>
                                            </p:graphicEl>
                                          </p:spTgt>
                                        </p:tgtEl>
                                        <p:attrNameLst>
                                          <p:attrName>style.visibility</p:attrName>
                                        </p:attrNameLst>
                                      </p:cBhvr>
                                      <p:to>
                                        <p:strVal val="visible"/>
                                      </p:to>
                                    </p:set>
                                    <p:animEffect transition="in" filter="fade">
                                      <p:cBhvr>
                                        <p:cTn id="15" dur="1000"/>
                                        <p:tgtEl>
                                          <p:spTgt spid="8">
                                            <p:graphicEl>
                                              <a:dgm id="{D38E9CF0-088A-4EFF-851D-E1877132DF85}"/>
                                            </p:graphic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8">
                                            <p:graphicEl>
                                              <a:dgm id="{0262A075-AF04-4032-9AD8-26CA521972DD}"/>
                                            </p:graphicEl>
                                          </p:spTgt>
                                        </p:tgtEl>
                                        <p:attrNameLst>
                                          <p:attrName>style.visibility</p:attrName>
                                        </p:attrNameLst>
                                      </p:cBhvr>
                                      <p:to>
                                        <p:strVal val="visible"/>
                                      </p:to>
                                    </p:set>
                                    <p:animEffect transition="in" filter="fade">
                                      <p:cBhvr>
                                        <p:cTn id="19" dur="1000"/>
                                        <p:tgtEl>
                                          <p:spTgt spid="8">
                                            <p:graphicEl>
                                              <a:dgm id="{0262A075-AF04-4032-9AD8-26CA521972DD}"/>
                                            </p:graphic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8">
                                            <p:graphicEl>
                                              <a:dgm id="{37745B3F-7A3A-44A0-AFFA-63A526A2318F}"/>
                                            </p:graphicEl>
                                          </p:spTgt>
                                        </p:tgtEl>
                                        <p:attrNameLst>
                                          <p:attrName>style.visibility</p:attrName>
                                        </p:attrNameLst>
                                      </p:cBhvr>
                                      <p:to>
                                        <p:strVal val="visible"/>
                                      </p:to>
                                    </p:set>
                                    <p:animEffect transition="in" filter="fade">
                                      <p:cBhvr>
                                        <p:cTn id="23" dur="1000"/>
                                        <p:tgtEl>
                                          <p:spTgt spid="8">
                                            <p:graphicEl>
                                              <a:dgm id="{37745B3F-7A3A-44A0-AFFA-63A526A2318F}"/>
                                            </p:graphic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8">
                                            <p:graphicEl>
                                              <a:dgm id="{5602CA3E-6E56-4AF2-A5D4-89A4D160CE87}"/>
                                            </p:graphicEl>
                                          </p:spTgt>
                                        </p:tgtEl>
                                        <p:attrNameLst>
                                          <p:attrName>style.visibility</p:attrName>
                                        </p:attrNameLst>
                                      </p:cBhvr>
                                      <p:to>
                                        <p:strVal val="visible"/>
                                      </p:to>
                                    </p:set>
                                    <p:animEffect transition="in" filter="fade">
                                      <p:cBhvr>
                                        <p:cTn id="27" dur="1000"/>
                                        <p:tgtEl>
                                          <p:spTgt spid="8">
                                            <p:graphicEl>
                                              <a:dgm id="{5602CA3E-6E56-4AF2-A5D4-89A4D160CE8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theme/_rels/themeOverr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theme/_rels/themeOverr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4925">
          <a:solidFill>
            <a:srgbClr val="FF0000"/>
          </a:solidFill>
          <a:prstDash val="sysDash"/>
          <a:tailEnd type="none" w="lg" len="lg"/>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產業分析">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市鎮">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市鎮">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Override>
</file>

<file path=ppt/theme/themeOverride2.xml><?xml version="1.0" encoding="utf-8"?>
<a:themeOverride xmlns:a="http://schemas.openxmlformats.org/drawingml/2006/main">
  <a:clrScheme name="市鎮">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市鎮">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
  <TotalTime>2687</TotalTime>
  <Words>5344</Words>
  <Application>Microsoft Office PowerPoint</Application>
  <PresentationFormat>如螢幕大小 (4:3)</PresentationFormat>
  <Paragraphs>941</Paragraphs>
  <Slides>64</Slides>
  <Notes>32</Notes>
  <HiddenSlides>0</HiddenSlides>
  <MMClips>0</MMClips>
  <ScaleCrop>false</ScaleCrop>
  <HeadingPairs>
    <vt:vector size="6" baseType="variant">
      <vt:variant>
        <vt:lpstr>使用字型</vt:lpstr>
      </vt:variant>
      <vt:variant>
        <vt:i4>16</vt:i4>
      </vt:variant>
      <vt:variant>
        <vt:lpstr>佈景主題</vt:lpstr>
      </vt:variant>
      <vt:variant>
        <vt:i4>2</vt:i4>
      </vt:variant>
      <vt:variant>
        <vt:lpstr>投影片標題</vt:lpstr>
      </vt:variant>
      <vt:variant>
        <vt:i4>64</vt:i4>
      </vt:variant>
    </vt:vector>
  </HeadingPairs>
  <TitlesOfParts>
    <vt:vector size="82" baseType="lpstr">
      <vt:lpstr>文鼎中明</vt:lpstr>
      <vt:lpstr>文鼎新中黑</vt:lpstr>
      <vt:lpstr>華康中黑體</vt:lpstr>
      <vt:lpstr>微軟正黑體</vt:lpstr>
      <vt:lpstr>新細明體</vt:lpstr>
      <vt:lpstr>標楷體</vt:lpstr>
      <vt:lpstr>Arial</vt:lpstr>
      <vt:lpstr>Book Antiqua</vt:lpstr>
      <vt:lpstr>Calibri</vt:lpstr>
      <vt:lpstr>Symbol</vt:lpstr>
      <vt:lpstr>Times New Roman</vt:lpstr>
      <vt:lpstr>Trebuchet MS</vt:lpstr>
      <vt:lpstr>Verdana</vt:lpstr>
      <vt:lpstr>Wingdings</vt:lpstr>
      <vt:lpstr>Wingdings 2</vt:lpstr>
      <vt:lpstr>Wingdings 3</vt:lpstr>
      <vt:lpstr>Office 佈景主題</vt:lpstr>
      <vt:lpstr>產業分析</vt:lpstr>
      <vt:lpstr>TEJ進階資料模組 TCRI/公司治理/企業社會責任</vt:lpstr>
      <vt:lpstr>   台灣企業信用風險指標(TCRI )  (Taiwan Corporate Credit Risk Index) </vt:lpstr>
      <vt:lpstr>What are Credit Ratings?</vt:lpstr>
      <vt:lpstr>TCRI 評等範圍：公開發行公司</vt:lpstr>
      <vt:lpstr>信用評等模式 </vt:lpstr>
      <vt:lpstr>利用公開資訊作評等</vt:lpstr>
      <vt:lpstr>TCRI 理論：信用風險三成因</vt:lpstr>
      <vt:lpstr>TCRI 等級意義：放款</vt:lpstr>
      <vt:lpstr>TCRI 違約定義：5+2+2</vt:lpstr>
      <vt:lpstr>TCRI 方法及程序</vt:lpstr>
      <vt:lpstr>步驟I: 綜合評分&amp;基本等級</vt:lpstr>
      <vt:lpstr>步驟II：門檻等級</vt:lpstr>
      <vt:lpstr>步驟III: 納入人工判斷</vt:lpstr>
      <vt:lpstr>TCRI 執行流程圖</vt:lpstr>
      <vt:lpstr>TCRI 等級分佈—上市櫃(含興櫃) (2018/9)</vt:lpstr>
      <vt:lpstr>TEJ  台灣公司治理 暨企業社會責任 資料庫</vt:lpstr>
      <vt:lpstr>PowerPoint 簡報</vt:lpstr>
      <vt:lpstr>本日大綱</vt:lpstr>
      <vt:lpstr>TEJ 台灣公司治理架構概觀</vt:lpstr>
      <vt:lpstr>TEJ 台灣公司治理架構-1</vt:lpstr>
      <vt:lpstr>TEJ 台灣公司治理架構-2</vt:lpstr>
      <vt:lpstr>TEJ台灣公司治理重要名詞</vt:lpstr>
      <vt:lpstr>最終控制者與控制型態</vt:lpstr>
      <vt:lpstr>台灣集團vs.非集團企業市值表現</vt:lpstr>
      <vt:lpstr>台灣家族集團vs.非家族集團企業市值表現</vt:lpstr>
      <vt:lpstr>台灣集團VS.非集團企業營收趨勢</vt:lpstr>
      <vt:lpstr>台灣家族vs.非家族企業營收趨勢 </vt:lpstr>
      <vt:lpstr>友好集團</vt:lpstr>
      <vt:lpstr>持股與控制偏離</vt:lpstr>
      <vt:lpstr>直接與間接持股</vt:lpstr>
      <vt:lpstr>股份控制權</vt:lpstr>
      <vt:lpstr>盈餘分配權</vt:lpstr>
      <vt:lpstr>席次控制權</vt:lpstr>
      <vt:lpstr>偏離指標</vt:lpstr>
      <vt:lpstr>個案介紹</vt:lpstr>
      <vt:lpstr>亞化集團：集團演變</vt:lpstr>
      <vt:lpstr>炎洲控制亞化之關係圖</vt:lpstr>
      <vt:lpstr>李家對亞化之股份控制權</vt:lpstr>
      <vt:lpstr>盈餘分配權</vt:lpstr>
      <vt:lpstr>席次控制權</vt:lpstr>
      <vt:lpstr>持股與控制偏離</vt:lpstr>
      <vt:lpstr>常見問題</vt:lpstr>
      <vt:lpstr>資料庫來源&amp;限制</vt:lpstr>
      <vt:lpstr>TEJ公司治理資料庫應用範例</vt:lpstr>
      <vt:lpstr>應用範例~(續)</vt:lpstr>
      <vt:lpstr>應用範例~(續) 以1216統一，2014年12月資料為例：</vt:lpstr>
      <vt:lpstr>操作型定義說明</vt:lpstr>
      <vt:lpstr>TEJ 台灣公司治理架構概觀</vt:lpstr>
      <vt:lpstr>PowerPoint 簡報</vt:lpstr>
      <vt:lpstr>大綱</vt:lpstr>
      <vt:lpstr>PowerPoint 簡報</vt:lpstr>
      <vt:lpstr>PowerPoint 簡報</vt:lpstr>
      <vt:lpstr>PowerPoint 簡報</vt:lpstr>
      <vt:lpstr>PowerPoint 簡報</vt:lpstr>
      <vt:lpstr>TEJ 企業社會責任收錄範疇</vt:lpstr>
      <vt:lpstr>以csr報告書分析</vt:lpstr>
      <vt:lpstr>基本工資調漲之受害大戶</vt:lpstr>
      <vt:lpstr>PowerPoint 簡報</vt:lpstr>
      <vt:lpstr>PowerPoint 簡報</vt:lpstr>
      <vt:lpstr>PowerPoint 簡報</vt:lpstr>
      <vt:lpstr>PowerPoint 簡報</vt:lpstr>
      <vt:lpstr>PowerPoint 簡報</vt:lpstr>
      <vt:lpstr>PowerPoint 簡報</vt:lpstr>
      <vt:lpstr>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Windows User</dc:creator>
  <cp:lastModifiedBy>YTH-徐郁婷</cp:lastModifiedBy>
  <cp:revision>294</cp:revision>
  <dcterms:created xsi:type="dcterms:W3CDTF">2018-02-23T12:42:58Z</dcterms:created>
  <dcterms:modified xsi:type="dcterms:W3CDTF">2019-05-02T07:09:25Z</dcterms:modified>
</cp:coreProperties>
</file>